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40"/>
  </p:notesMasterIdLst>
  <p:handoutMasterIdLst>
    <p:handoutMasterId r:id="rId41"/>
  </p:handoutMasterIdLst>
  <p:sldIdLst>
    <p:sldId id="258" r:id="rId2"/>
    <p:sldId id="268" r:id="rId3"/>
    <p:sldId id="293" r:id="rId4"/>
    <p:sldId id="270" r:id="rId5"/>
    <p:sldId id="269" r:id="rId6"/>
    <p:sldId id="271" r:id="rId7"/>
    <p:sldId id="272" r:id="rId8"/>
    <p:sldId id="273" r:id="rId9"/>
    <p:sldId id="274" r:id="rId10"/>
    <p:sldId id="275" r:id="rId11"/>
    <p:sldId id="276" r:id="rId12"/>
    <p:sldId id="278" r:id="rId13"/>
    <p:sldId id="277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267" r:id="rId3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Sassoon Infant Rg" panose="02000503030000020003" charset="0"/>
      <p:regular r:id="rId46"/>
      <p:bold r:id="rId47"/>
    </p:embeddedFont>
    <p:embeddedFont>
      <p:font typeface="Twinkl" panose="020B0604020202020204" charset="0"/>
      <p:regular r:id="rId48"/>
      <p:bold r:id="rId49"/>
    </p:embeddedFont>
    <p:embeddedFont>
      <p:font typeface="Twinkl SemiBold" charset="0"/>
      <p:bold r:id="rId5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B000"/>
    <a:srgbClr val="009386"/>
    <a:srgbClr val="86BD34"/>
    <a:srgbClr val="00A8E7"/>
    <a:srgbClr val="8C368C"/>
    <a:srgbClr val="653C90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1365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82879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8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7.xml"/><Relationship Id="rId3" Type="http://schemas.openxmlformats.org/officeDocument/2006/relationships/slide" Target="slide5.xml"/><Relationship Id="rId7" Type="http://schemas.openxmlformats.org/officeDocument/2006/relationships/slide" Target="slide9.xml"/><Relationship Id="rId12" Type="http://schemas.openxmlformats.org/officeDocument/2006/relationships/slide" Target="slide16.xml"/><Relationship Id="rId2" Type="http://schemas.openxmlformats.org/officeDocument/2006/relationships/slide" Target="slide4.xml"/><Relationship Id="rId16" Type="http://schemas.openxmlformats.org/officeDocument/2006/relationships/slide" Target="slide20.xml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11" Type="http://schemas.openxmlformats.org/officeDocument/2006/relationships/slide" Target="slide14.xml"/><Relationship Id="rId5" Type="http://schemas.openxmlformats.org/officeDocument/2006/relationships/slide" Target="slide7.xml"/><Relationship Id="rId15" Type="http://schemas.openxmlformats.org/officeDocument/2006/relationships/slide" Target="slide19.xml"/><Relationship Id="rId10" Type="http://schemas.openxmlformats.org/officeDocument/2006/relationships/slide" Target="slide12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35.xml"/><Relationship Id="rId3" Type="http://schemas.openxmlformats.org/officeDocument/2006/relationships/slide" Target="slide22.xml"/><Relationship Id="rId7" Type="http://schemas.openxmlformats.org/officeDocument/2006/relationships/slide" Target="slide28.xml"/><Relationship Id="rId12" Type="http://schemas.openxmlformats.org/officeDocument/2006/relationships/slide" Target="slide34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6.xml"/><Relationship Id="rId11" Type="http://schemas.openxmlformats.org/officeDocument/2006/relationships/slide" Target="slide33.xml"/><Relationship Id="rId5" Type="http://schemas.openxmlformats.org/officeDocument/2006/relationships/slide" Target="slide24.xml"/><Relationship Id="rId15" Type="http://schemas.openxmlformats.org/officeDocument/2006/relationships/slide" Target="slide37.xml"/><Relationship Id="rId10" Type="http://schemas.openxmlformats.org/officeDocument/2006/relationships/slide" Target="slide31.xml"/><Relationship Id="rId4" Type="http://schemas.openxmlformats.org/officeDocument/2006/relationships/slide" Target="slide23.xml"/><Relationship Id="rId9" Type="http://schemas.openxmlformats.org/officeDocument/2006/relationships/slide" Target="slide30.xml"/><Relationship Id="rId14" Type="http://schemas.openxmlformats.org/officeDocument/2006/relationships/slide" Target="slide3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7" Type="http://schemas.openxmlformats.org/officeDocument/2006/relationships/slide" Target="slide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8.png"/><Relationship Id="rId7" Type="http://schemas.openxmlformats.org/officeDocument/2006/relationships/slide" Target="slide15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slide" Target="slide3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2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370" y="488926"/>
            <a:ext cx="8220075" cy="741680"/>
          </a:xfrm>
        </p:spPr>
        <p:txBody>
          <a:bodyPr/>
          <a:lstStyle/>
          <a:p>
            <a:pPr algn="ctr"/>
            <a:r>
              <a:rPr lang="en-GB" dirty="0"/>
              <a:t>Select an Activity</a:t>
            </a:r>
          </a:p>
        </p:txBody>
      </p:sp>
      <p:sp>
        <p:nvSpPr>
          <p:cNvPr id="3" name="TextBox 71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37642" y="1410485"/>
            <a:ext cx="1477137" cy="1117028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 err="1">
                <a:solidFill>
                  <a:schemeClr val="bg1"/>
                </a:solidFill>
                <a:latin typeface="Twinkl" pitchFamily="2" charset="0"/>
              </a:rPr>
              <a:t>wordsearch</a:t>
            </a:r>
            <a:endParaRPr lang="en-GB" altLang="en-US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4" name="TextBox 71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189549" y="1410485"/>
            <a:ext cx="1477137" cy="1117028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write a sentence about a photo</a:t>
            </a:r>
          </a:p>
        </p:txBody>
      </p:sp>
      <p:sp>
        <p:nvSpPr>
          <p:cNvPr id="5" name="TextBox 71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841456" y="1410485"/>
            <a:ext cx="1477137" cy="1117028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read the sentence and draw a picture</a:t>
            </a:r>
          </a:p>
        </p:txBody>
      </p:sp>
      <p:sp>
        <p:nvSpPr>
          <p:cNvPr id="6" name="TextBox 71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488929" y="1410485"/>
            <a:ext cx="1477137" cy="1117028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can you read the words?</a:t>
            </a:r>
          </a:p>
        </p:txBody>
      </p:sp>
      <p:sp>
        <p:nvSpPr>
          <p:cNvPr id="7" name="TextBox 71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7136402" y="1410485"/>
            <a:ext cx="1477137" cy="1117028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can you help Pirate Pete?</a:t>
            </a:r>
          </a:p>
        </p:txBody>
      </p:sp>
      <p:sp>
        <p:nvSpPr>
          <p:cNvPr id="8" name="TextBox 71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537641" y="3233962"/>
            <a:ext cx="1477137" cy="1117028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can you spot the words?</a:t>
            </a:r>
          </a:p>
        </p:txBody>
      </p:sp>
      <p:sp>
        <p:nvSpPr>
          <p:cNvPr id="9" name="TextBox 71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2189548" y="3233961"/>
            <a:ext cx="1477137" cy="1117028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read the words</a:t>
            </a:r>
          </a:p>
        </p:txBody>
      </p:sp>
      <p:sp>
        <p:nvSpPr>
          <p:cNvPr id="10" name="TextBox 71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3843749" y="3233961"/>
            <a:ext cx="1474844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roll the dice and read the words</a:t>
            </a:r>
          </a:p>
        </p:txBody>
      </p:sp>
      <p:sp>
        <p:nvSpPr>
          <p:cNvPr id="11" name="TextBox 71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5488929" y="3233961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can you find the missing letters?</a:t>
            </a:r>
          </a:p>
        </p:txBody>
      </p:sp>
      <p:sp>
        <p:nvSpPr>
          <p:cNvPr id="12" name="TextBox 71">
            <a:hlinkClick r:id="rId11" action="ppaction://hlinksldjump"/>
          </p:cNvPr>
          <p:cNvSpPr txBox="1">
            <a:spLocks noChangeArrowheads="1"/>
          </p:cNvSpPr>
          <p:nvPr/>
        </p:nvSpPr>
        <p:spPr bwMode="auto">
          <a:xfrm>
            <a:off x="7136403" y="3233961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unscramble the letters</a:t>
            </a:r>
          </a:p>
        </p:txBody>
      </p:sp>
      <p:sp>
        <p:nvSpPr>
          <p:cNvPr id="13" name="TextBox 71">
            <a:hlinkClick r:id="rId12" action="ppaction://hlinksldjump"/>
          </p:cNvPr>
          <p:cNvSpPr txBox="1">
            <a:spLocks noChangeArrowheads="1"/>
          </p:cNvSpPr>
          <p:nvPr/>
        </p:nvSpPr>
        <p:spPr bwMode="auto">
          <a:xfrm>
            <a:off x="537641" y="5052805"/>
            <a:ext cx="1472549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match the picture to the sentence</a:t>
            </a:r>
          </a:p>
        </p:txBody>
      </p:sp>
      <p:sp>
        <p:nvSpPr>
          <p:cNvPr id="14" name="TextBox 71">
            <a:hlinkClick r:id="rId13" action="ppaction://hlinksldjump"/>
          </p:cNvPr>
          <p:cNvSpPr txBox="1">
            <a:spLocks noChangeArrowheads="1"/>
          </p:cNvSpPr>
          <p:nvPr/>
        </p:nvSpPr>
        <p:spPr bwMode="auto">
          <a:xfrm>
            <a:off x="2189548" y="5052805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write a sentence about a picture</a:t>
            </a:r>
          </a:p>
        </p:txBody>
      </p:sp>
      <p:sp>
        <p:nvSpPr>
          <p:cNvPr id="16" name="TextBox 71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3841456" y="5052805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>
                <a:solidFill>
                  <a:schemeClr val="bg1"/>
                </a:solidFill>
              </a:rPr>
              <a:t>add the -</a:t>
            </a:r>
            <a:r>
              <a:rPr lang="en-GB" dirty="0" err="1">
                <a:solidFill>
                  <a:schemeClr val="bg1"/>
                </a:solidFill>
              </a:rPr>
              <a:t>est</a:t>
            </a:r>
            <a:r>
              <a:rPr lang="en-GB" dirty="0">
                <a:solidFill>
                  <a:schemeClr val="bg1"/>
                </a:solidFill>
              </a:rPr>
              <a:t> or -y </a:t>
            </a:r>
          </a:p>
        </p:txBody>
      </p:sp>
      <p:sp>
        <p:nvSpPr>
          <p:cNvPr id="24" name="TextBox 71">
            <a:hlinkClick r:id="rId15" action="ppaction://hlinksldjump"/>
          </p:cNvPr>
          <p:cNvSpPr txBox="1">
            <a:spLocks noChangeArrowheads="1"/>
          </p:cNvSpPr>
          <p:nvPr/>
        </p:nvSpPr>
        <p:spPr bwMode="auto">
          <a:xfrm>
            <a:off x="5493364" y="5052805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can you read the sentence?</a:t>
            </a:r>
          </a:p>
        </p:txBody>
      </p:sp>
      <p:sp>
        <p:nvSpPr>
          <p:cNvPr id="25" name="TextBox 71">
            <a:hlinkClick r:id="rId16" action="ppaction://hlinksldjump"/>
          </p:cNvPr>
          <p:cNvSpPr txBox="1">
            <a:spLocks noChangeArrowheads="1"/>
          </p:cNvSpPr>
          <p:nvPr/>
        </p:nvSpPr>
        <p:spPr bwMode="auto">
          <a:xfrm>
            <a:off x="7145272" y="5052805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can you read the words?</a:t>
            </a:r>
          </a:p>
        </p:txBody>
      </p:sp>
    </p:spTree>
    <p:extLst>
      <p:ext uri="{BB962C8B-B14F-4D97-AF65-F5344CB8AC3E}">
        <p14:creationId xmlns:p14="http://schemas.microsoft.com/office/powerpoint/2010/main" val="861047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370" y="488926"/>
            <a:ext cx="8220075" cy="741680"/>
          </a:xfrm>
        </p:spPr>
        <p:txBody>
          <a:bodyPr/>
          <a:lstStyle/>
          <a:p>
            <a:pPr algn="ctr"/>
            <a:r>
              <a:rPr lang="en-GB" dirty="0"/>
              <a:t>Select an Activity 2</a:t>
            </a:r>
          </a:p>
        </p:txBody>
      </p:sp>
      <p:sp>
        <p:nvSpPr>
          <p:cNvPr id="19" name="TextBox 71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576358" y="1379539"/>
            <a:ext cx="1477137" cy="1117028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can you help Pirate Pete?</a:t>
            </a:r>
          </a:p>
        </p:txBody>
      </p:sp>
      <p:sp>
        <p:nvSpPr>
          <p:cNvPr id="20" name="TextBox 71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223633" y="1373911"/>
            <a:ext cx="1477137" cy="1117028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read the words</a:t>
            </a:r>
          </a:p>
        </p:txBody>
      </p:sp>
      <p:sp>
        <p:nvSpPr>
          <p:cNvPr id="21" name="TextBox 71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887053" y="1373911"/>
            <a:ext cx="1474844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roll the dice and read the words</a:t>
            </a:r>
          </a:p>
        </p:txBody>
      </p:sp>
      <p:sp>
        <p:nvSpPr>
          <p:cNvPr id="22" name="TextBox 71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511760" y="1368280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can you find the missing letters?</a:t>
            </a:r>
          </a:p>
        </p:txBody>
      </p:sp>
      <p:sp>
        <p:nvSpPr>
          <p:cNvPr id="23" name="TextBox 71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7156258" y="1379539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unscramble the letters </a:t>
            </a:r>
          </a:p>
        </p:txBody>
      </p:sp>
      <p:sp>
        <p:nvSpPr>
          <p:cNvPr id="26" name="TextBox 71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576358" y="3217579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match a word to the sentence</a:t>
            </a:r>
          </a:p>
        </p:txBody>
      </p:sp>
      <p:sp>
        <p:nvSpPr>
          <p:cNvPr id="28" name="TextBox 71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2220856" y="3211951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write a sentence about a picture</a:t>
            </a:r>
          </a:p>
        </p:txBody>
      </p:sp>
      <p:sp>
        <p:nvSpPr>
          <p:cNvPr id="30" name="TextBox 71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3884761" y="3211951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change the words to –</a:t>
            </a:r>
            <a:r>
              <a:rPr lang="en-GB" altLang="en-US" dirty="0" err="1">
                <a:solidFill>
                  <a:schemeClr val="bg1"/>
                </a:solidFill>
                <a:latin typeface="Twinkl" pitchFamily="2" charset="0"/>
              </a:rPr>
              <a:t>ment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and -ness</a:t>
            </a:r>
          </a:p>
        </p:txBody>
      </p:sp>
      <p:sp>
        <p:nvSpPr>
          <p:cNvPr id="31" name="TextBox 71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5509468" y="3211951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‘</a:t>
            </a:r>
            <a:r>
              <a:rPr lang="en-GB" altLang="en-US" dirty="0" err="1">
                <a:solidFill>
                  <a:schemeClr val="bg1"/>
                </a:solidFill>
                <a:latin typeface="Twinkl" pitchFamily="2" charset="0"/>
              </a:rPr>
              <a:t>wa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’ and ‘qua’ missing letters</a:t>
            </a:r>
          </a:p>
        </p:txBody>
      </p:sp>
      <p:sp>
        <p:nvSpPr>
          <p:cNvPr id="32" name="TextBox 71">
            <a:hlinkClick r:id="rId11" action="ppaction://hlinksldjump"/>
          </p:cNvPr>
          <p:cNvSpPr txBox="1">
            <a:spLocks noChangeArrowheads="1"/>
          </p:cNvSpPr>
          <p:nvPr/>
        </p:nvSpPr>
        <p:spPr bwMode="auto">
          <a:xfrm>
            <a:off x="7156257" y="3220393"/>
            <a:ext cx="1477137" cy="1117028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read the words that have ‘s’</a:t>
            </a:r>
          </a:p>
        </p:txBody>
      </p:sp>
      <p:sp>
        <p:nvSpPr>
          <p:cNvPr id="34" name="TextBox 71">
            <a:hlinkClick r:id="rId12" action="ppaction://hlinksldjump"/>
          </p:cNvPr>
          <p:cNvSpPr txBox="1">
            <a:spLocks noChangeArrowheads="1"/>
          </p:cNvSpPr>
          <p:nvPr/>
        </p:nvSpPr>
        <p:spPr bwMode="auto">
          <a:xfrm>
            <a:off x="576358" y="5052805"/>
            <a:ext cx="1477137" cy="1117028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can you read the ‘</a:t>
            </a:r>
            <a:r>
              <a:rPr lang="en-GB" altLang="en-US" dirty="0" err="1">
                <a:solidFill>
                  <a:schemeClr val="bg1"/>
                </a:solidFill>
                <a:latin typeface="Twinkl" pitchFamily="2" charset="0"/>
              </a:rPr>
              <a:t>ful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’ words</a:t>
            </a:r>
          </a:p>
        </p:txBody>
      </p:sp>
      <p:sp>
        <p:nvSpPr>
          <p:cNvPr id="35" name="TextBox 71">
            <a:hlinkClick r:id="rId13" action="ppaction://hlinksldjump"/>
          </p:cNvPr>
          <p:cNvSpPr txBox="1">
            <a:spLocks noChangeArrowheads="1"/>
          </p:cNvSpPr>
          <p:nvPr/>
        </p:nvSpPr>
        <p:spPr bwMode="auto">
          <a:xfrm>
            <a:off x="2220856" y="5052805"/>
            <a:ext cx="1474844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roll the dice ‘</a:t>
            </a:r>
            <a:r>
              <a:rPr lang="en-GB" altLang="en-US" dirty="0" err="1">
                <a:solidFill>
                  <a:schemeClr val="bg1"/>
                </a:solidFill>
                <a:latin typeface="Twinkl" pitchFamily="2" charset="0"/>
              </a:rPr>
              <a:t>tion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’ words</a:t>
            </a:r>
          </a:p>
        </p:txBody>
      </p:sp>
      <p:sp>
        <p:nvSpPr>
          <p:cNvPr id="36" name="TextBox 71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3887053" y="5041549"/>
            <a:ext cx="1474844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1700" dirty="0">
                <a:solidFill>
                  <a:schemeClr val="bg1"/>
                </a:solidFill>
                <a:latin typeface="Twinkl" pitchFamily="2" charset="0"/>
              </a:rPr>
              <a:t>match the homophones</a:t>
            </a:r>
          </a:p>
        </p:txBody>
      </p:sp>
      <p:sp>
        <p:nvSpPr>
          <p:cNvPr id="38" name="TextBox 71">
            <a:hlinkClick r:id="rId15" action="ppaction://hlinksldjump"/>
          </p:cNvPr>
          <p:cNvSpPr txBox="1">
            <a:spLocks noChangeArrowheads="1"/>
          </p:cNvSpPr>
          <p:nvPr/>
        </p:nvSpPr>
        <p:spPr bwMode="auto">
          <a:xfrm>
            <a:off x="5511760" y="5052805"/>
            <a:ext cx="1477136" cy="1117026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add the ‘dis’ to these words</a:t>
            </a:r>
          </a:p>
        </p:txBody>
      </p:sp>
    </p:spTree>
    <p:extLst>
      <p:ext uri="{BB962C8B-B14F-4D97-AF65-F5344CB8AC3E}">
        <p14:creationId xmlns:p14="http://schemas.microsoft.com/office/powerpoint/2010/main" val="1422279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Word Search Grid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5755348"/>
              </p:ext>
            </p:extLst>
          </p:nvPr>
        </p:nvGraphicFramePr>
        <p:xfrm>
          <a:off x="1211950" y="1875451"/>
          <a:ext cx="4370364" cy="414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197">
                  <a:extLst>
                    <a:ext uri="{9D8B030D-6E8A-4147-A177-3AD203B41FA5}">
                      <a16:colId xmlns:a16="http://schemas.microsoft.com/office/drawing/2014/main" val="1232216105"/>
                    </a:ext>
                  </a:extLst>
                </a:gridCol>
                <a:gridCol w="364197">
                  <a:extLst>
                    <a:ext uri="{9D8B030D-6E8A-4147-A177-3AD203B41FA5}">
                      <a16:colId xmlns:a16="http://schemas.microsoft.com/office/drawing/2014/main" val="3170644144"/>
                    </a:ext>
                  </a:extLst>
                </a:gridCol>
                <a:gridCol w="364197">
                  <a:extLst>
                    <a:ext uri="{9D8B030D-6E8A-4147-A177-3AD203B41FA5}">
                      <a16:colId xmlns:a16="http://schemas.microsoft.com/office/drawing/2014/main" val="3535284080"/>
                    </a:ext>
                  </a:extLst>
                </a:gridCol>
                <a:gridCol w="364197">
                  <a:extLst>
                    <a:ext uri="{9D8B030D-6E8A-4147-A177-3AD203B41FA5}">
                      <a16:colId xmlns:a16="http://schemas.microsoft.com/office/drawing/2014/main" val="975056859"/>
                    </a:ext>
                  </a:extLst>
                </a:gridCol>
                <a:gridCol w="364197">
                  <a:extLst>
                    <a:ext uri="{9D8B030D-6E8A-4147-A177-3AD203B41FA5}">
                      <a16:colId xmlns:a16="http://schemas.microsoft.com/office/drawing/2014/main" val="1187879130"/>
                    </a:ext>
                  </a:extLst>
                </a:gridCol>
                <a:gridCol w="364197">
                  <a:extLst>
                    <a:ext uri="{9D8B030D-6E8A-4147-A177-3AD203B41FA5}">
                      <a16:colId xmlns:a16="http://schemas.microsoft.com/office/drawing/2014/main" val="919509387"/>
                    </a:ext>
                  </a:extLst>
                </a:gridCol>
                <a:gridCol w="364197">
                  <a:extLst>
                    <a:ext uri="{9D8B030D-6E8A-4147-A177-3AD203B41FA5}">
                      <a16:colId xmlns:a16="http://schemas.microsoft.com/office/drawing/2014/main" val="2012207375"/>
                    </a:ext>
                  </a:extLst>
                </a:gridCol>
                <a:gridCol w="364197">
                  <a:extLst>
                    <a:ext uri="{9D8B030D-6E8A-4147-A177-3AD203B41FA5}">
                      <a16:colId xmlns:a16="http://schemas.microsoft.com/office/drawing/2014/main" val="3428152616"/>
                    </a:ext>
                  </a:extLst>
                </a:gridCol>
                <a:gridCol w="364197">
                  <a:extLst>
                    <a:ext uri="{9D8B030D-6E8A-4147-A177-3AD203B41FA5}">
                      <a16:colId xmlns:a16="http://schemas.microsoft.com/office/drawing/2014/main" val="1101235185"/>
                    </a:ext>
                  </a:extLst>
                </a:gridCol>
                <a:gridCol w="364197">
                  <a:extLst>
                    <a:ext uri="{9D8B030D-6E8A-4147-A177-3AD203B41FA5}">
                      <a16:colId xmlns:a16="http://schemas.microsoft.com/office/drawing/2014/main" val="1901053970"/>
                    </a:ext>
                  </a:extLst>
                </a:gridCol>
                <a:gridCol w="364197">
                  <a:extLst>
                    <a:ext uri="{9D8B030D-6E8A-4147-A177-3AD203B41FA5}">
                      <a16:colId xmlns:a16="http://schemas.microsoft.com/office/drawing/2014/main" val="3413826263"/>
                    </a:ext>
                  </a:extLst>
                </a:gridCol>
                <a:gridCol w="364197">
                  <a:extLst>
                    <a:ext uri="{9D8B030D-6E8A-4147-A177-3AD203B41FA5}">
                      <a16:colId xmlns:a16="http://schemas.microsoft.com/office/drawing/2014/main" val="3176972422"/>
                    </a:ext>
                  </a:extLst>
                </a:gridCol>
              </a:tblGrid>
              <a:tr h="345581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c</a:t>
                      </a:r>
                    </a:p>
                  </a:txBody>
                  <a:tcPr marL="44835" marR="44835" marT="35872" marB="35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44835" marR="44835" marT="35872" marB="35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44835" marR="44835" marT="35872" marB="35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44835" marR="44835" marT="35872" marB="35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l</a:t>
                      </a:r>
                    </a:p>
                  </a:txBody>
                  <a:tcPr marL="44835" marR="44835" marT="35872" marB="35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k</a:t>
                      </a:r>
                    </a:p>
                  </a:txBody>
                  <a:tcPr marL="44835" marR="44835" marT="35872" marB="35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b</a:t>
                      </a:r>
                    </a:p>
                  </a:txBody>
                  <a:tcPr marL="44835" marR="44835" marT="35872" marB="35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k</a:t>
                      </a:r>
                    </a:p>
                  </a:txBody>
                  <a:tcPr marL="44835" marR="44835" marT="35872" marB="35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44835" marR="44835" marT="35872" marB="3587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771936"/>
                  </a:ext>
                </a:extLst>
              </a:tr>
              <a:tr h="34558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e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l</a:t>
                      </a:r>
                    </a:p>
                  </a:txBody>
                  <a:tcPr marL="44835" marR="44835" marT="35872" marB="35872" anchor="ctr"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i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 marL="44835" marR="44835" marT="35872" marB="35872" anchor="ctr"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l</a:t>
                      </a:r>
                    </a:p>
                  </a:txBody>
                  <a:tcPr marL="44835" marR="44835" marT="35872" marB="35872" anchor="ctr"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44835" marR="44835" marT="35872" marB="35872" anchor="ctr"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z</a:t>
                      </a:r>
                    </a:p>
                  </a:txBody>
                  <a:tcPr marL="44835" marR="44835" marT="35872" marB="35872" anchor="ctr"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v</a:t>
                      </a:r>
                    </a:p>
                  </a:txBody>
                  <a:tcPr marL="44835" marR="44835" marT="35872" marB="35872" anchor="ctr"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err="1"/>
                        <a:t>i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q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k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>
                    <a:lnT w="381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212778224"/>
                  </a:ext>
                </a:extLst>
              </a:tr>
              <a:tr h="34558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dk1"/>
                          </a:solidFill>
                        </a:rPr>
                        <a:t>t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e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f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r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y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extLst>
                  <a:ext uri="{0D108BD9-81ED-4DB2-BD59-A6C34878D82A}">
                    <a16:rowId xmlns:a16="http://schemas.microsoft.com/office/drawing/2014/main" val="3334360449"/>
                  </a:ext>
                </a:extLst>
              </a:tr>
              <a:tr h="34558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u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dk1"/>
                          </a:solidFill>
                        </a:rPr>
                        <a:t>r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r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err="1"/>
                        <a:t>i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q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y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j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extLst>
                  <a:ext uri="{0D108BD9-81ED-4DB2-BD59-A6C34878D82A}">
                    <a16:rowId xmlns:a16="http://schemas.microsoft.com/office/drawing/2014/main" val="256988325"/>
                  </a:ext>
                </a:extLst>
              </a:tr>
              <a:tr h="34558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g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y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e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u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r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err="1"/>
                        <a:t>i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j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r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extLst>
                  <a:ext uri="{0D108BD9-81ED-4DB2-BD59-A6C34878D82A}">
                    <a16:rowId xmlns:a16="http://schemas.microsoft.com/office/drawing/2014/main" val="1374236532"/>
                  </a:ext>
                </a:extLst>
              </a:tr>
              <a:tr h="34558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u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l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j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q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extLst>
                  <a:ext uri="{0D108BD9-81ED-4DB2-BD59-A6C34878D82A}">
                    <a16:rowId xmlns:a16="http://schemas.microsoft.com/office/drawing/2014/main" val="2120819510"/>
                  </a:ext>
                </a:extLst>
              </a:tr>
              <a:tr h="34558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err="1"/>
                        <a:t>i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e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dk1"/>
                          </a:solidFill>
                        </a:rPr>
                        <a:t>l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g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j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extLst>
                  <a:ext uri="{0D108BD9-81ED-4DB2-BD59-A6C34878D82A}">
                    <a16:rowId xmlns:a16="http://schemas.microsoft.com/office/drawing/2014/main" val="3707028872"/>
                  </a:ext>
                </a:extLst>
              </a:tr>
              <a:tr h="34558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e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k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g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dk1"/>
                          </a:solidFill>
                        </a:rPr>
                        <a:t>a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o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j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f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j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extLst>
                  <a:ext uri="{0D108BD9-81ED-4DB2-BD59-A6C34878D82A}">
                    <a16:rowId xmlns:a16="http://schemas.microsoft.com/office/drawing/2014/main" val="1188214332"/>
                  </a:ext>
                </a:extLst>
              </a:tr>
              <a:tr h="34558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dk1"/>
                          </a:solidFill>
                        </a:rPr>
                        <a:t>l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err="1"/>
                        <a:t>i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dk1"/>
                          </a:solidFill>
                        </a:rPr>
                        <a:t>k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extLst>
                  <a:ext uri="{0D108BD9-81ED-4DB2-BD59-A6C34878D82A}">
                    <a16:rowId xmlns:a16="http://schemas.microsoft.com/office/drawing/2014/main" val="2769672491"/>
                  </a:ext>
                </a:extLst>
              </a:tr>
              <a:tr h="34558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r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w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l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extLst>
                  <a:ext uri="{0D108BD9-81ED-4DB2-BD59-A6C34878D82A}">
                    <a16:rowId xmlns:a16="http://schemas.microsoft.com/office/drawing/2014/main" val="3591018320"/>
                  </a:ext>
                </a:extLst>
              </a:tr>
              <a:tr h="34558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o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b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q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r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b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k</a:t>
                      </a: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j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j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extLst>
                  <a:ext uri="{0D108BD9-81ED-4DB2-BD59-A6C34878D82A}">
                    <a16:rowId xmlns:a16="http://schemas.microsoft.com/office/drawing/2014/main" val="3625222781"/>
                  </a:ext>
                </a:extLst>
              </a:tr>
              <a:tr h="34558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q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u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j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e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o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g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dk1"/>
                          </a:solidFill>
                        </a:rPr>
                        <a:t>p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j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k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44835" marR="44835" marT="35872" marB="35872" anchor="ctr"/>
                </a:tc>
                <a:extLst>
                  <a:ext uri="{0D108BD9-81ED-4DB2-BD59-A6C34878D82A}">
                    <a16:rowId xmlns:a16="http://schemas.microsoft.com/office/drawing/2014/main" val="3249485952"/>
                  </a:ext>
                </a:extLst>
              </a:tr>
            </a:tbl>
          </a:graphicData>
        </a:graphic>
      </p:graphicFrame>
      <p:sp>
        <p:nvSpPr>
          <p:cNvPr id="10" name="Title 20"/>
          <p:cNvSpPr>
            <a:spLocks noGrp="1"/>
          </p:cNvSpPr>
          <p:nvPr>
            <p:ph type="title" idx="4294967295"/>
          </p:nvPr>
        </p:nvSpPr>
        <p:spPr>
          <a:xfrm>
            <a:off x="468086" y="595241"/>
            <a:ext cx="8209190" cy="993775"/>
          </a:xfrm>
        </p:spPr>
        <p:txBody>
          <a:bodyPr>
            <a:normAutofit/>
          </a:bodyPr>
          <a:lstStyle/>
          <a:p>
            <a:pPr algn="ctr"/>
            <a:r>
              <a:rPr lang="en-GB" altLang="en-US" sz="2800" dirty="0"/>
              <a:t>Can you find the words using a ‘y’ to say /</a:t>
            </a:r>
            <a:r>
              <a:rPr lang="en-GB" altLang="en-US" sz="2800" dirty="0" err="1"/>
              <a:t>igh</a:t>
            </a:r>
            <a:r>
              <a:rPr lang="en-GB" altLang="en-US" sz="2800" dirty="0"/>
              <a:t>/?</a:t>
            </a:r>
          </a:p>
        </p:txBody>
      </p:sp>
      <p:sp>
        <p:nvSpPr>
          <p:cNvPr id="11" name="Content Placeholder 21"/>
          <p:cNvSpPr txBox="1">
            <a:spLocks/>
          </p:cNvSpPr>
          <p:nvPr/>
        </p:nvSpPr>
        <p:spPr>
          <a:xfrm>
            <a:off x="1023457" y="1081243"/>
            <a:ext cx="7653818" cy="78263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Can you hunt the words in this word search? How many can you find?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Write them down. They will only be down and across.</a:t>
            </a:r>
          </a:p>
          <a:p>
            <a:endParaRPr lang="en-GB" altLang="en-US" dirty="0">
              <a:latin typeface="Twinkl" pitchFamily="2" charset="0"/>
            </a:endParaRPr>
          </a:p>
        </p:txBody>
      </p:sp>
      <p:sp>
        <p:nvSpPr>
          <p:cNvPr id="12" name="Rectangle: Diagonal Corners Snipped 9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  <p:sp>
        <p:nvSpPr>
          <p:cNvPr id="34" name="try Word Box"/>
          <p:cNvSpPr txBox="1">
            <a:spLocks noChangeArrowheads="1"/>
          </p:cNvSpPr>
          <p:nvPr/>
        </p:nvSpPr>
        <p:spPr bwMode="auto">
          <a:xfrm>
            <a:off x="5954713" y="3246967"/>
            <a:ext cx="1267490" cy="508123"/>
          </a:xfrm>
          <a:prstGeom prst="rect">
            <a:avLst/>
          </a:prstGeom>
          <a:noFill/>
          <a:ln w="19050">
            <a:solidFill>
              <a:srgbClr val="E3419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try</a:t>
            </a:r>
          </a:p>
        </p:txBody>
      </p:sp>
      <p:sp>
        <p:nvSpPr>
          <p:cNvPr id="44" name="try blue box"/>
          <p:cNvSpPr/>
          <p:nvPr/>
        </p:nvSpPr>
        <p:spPr>
          <a:xfrm>
            <a:off x="3400929" y="3617049"/>
            <a:ext cx="1101262" cy="329398"/>
          </a:xfrm>
          <a:prstGeom prst="rect">
            <a:avLst/>
          </a:prstGeom>
          <a:solidFill>
            <a:srgbClr val="18A0DB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45" name="try Grid TextBox"/>
          <p:cNvSpPr txBox="1"/>
          <p:nvPr/>
        </p:nvSpPr>
        <p:spPr>
          <a:xfrm>
            <a:off x="3458274" y="3612087"/>
            <a:ext cx="985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t     r     y</a:t>
            </a:r>
          </a:p>
        </p:txBody>
      </p:sp>
      <p:sp>
        <p:nvSpPr>
          <p:cNvPr id="35" name="dry Word Box"/>
          <p:cNvSpPr txBox="1">
            <a:spLocks noChangeArrowheads="1"/>
          </p:cNvSpPr>
          <p:nvPr/>
        </p:nvSpPr>
        <p:spPr bwMode="auto">
          <a:xfrm>
            <a:off x="5954713" y="4031132"/>
            <a:ext cx="1267490" cy="508123"/>
          </a:xfrm>
          <a:prstGeom prst="rect">
            <a:avLst/>
          </a:prstGeom>
          <a:noFill/>
          <a:ln w="19050">
            <a:solidFill>
              <a:srgbClr val="E3419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dry</a:t>
            </a:r>
          </a:p>
        </p:txBody>
      </p:sp>
      <p:sp>
        <p:nvSpPr>
          <p:cNvPr id="47" name="dry Grid TextBox"/>
          <p:cNvSpPr txBox="1"/>
          <p:nvPr/>
        </p:nvSpPr>
        <p:spPr>
          <a:xfrm>
            <a:off x="1975188" y="4322530"/>
            <a:ext cx="10999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d     r     y</a:t>
            </a:r>
          </a:p>
        </p:txBody>
      </p:sp>
      <p:sp>
        <p:nvSpPr>
          <p:cNvPr id="54" name="dry blue box"/>
          <p:cNvSpPr/>
          <p:nvPr/>
        </p:nvSpPr>
        <p:spPr>
          <a:xfrm>
            <a:off x="1935919" y="4294308"/>
            <a:ext cx="1101262" cy="329398"/>
          </a:xfrm>
          <a:prstGeom prst="rect">
            <a:avLst/>
          </a:prstGeom>
          <a:solidFill>
            <a:srgbClr val="18A0DB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8" name="sly Word Box"/>
          <p:cNvSpPr txBox="1">
            <a:spLocks noChangeArrowheads="1"/>
          </p:cNvSpPr>
          <p:nvPr/>
        </p:nvSpPr>
        <p:spPr bwMode="auto">
          <a:xfrm>
            <a:off x="7331113" y="3246967"/>
            <a:ext cx="1267490" cy="508123"/>
          </a:xfrm>
          <a:prstGeom prst="rect">
            <a:avLst/>
          </a:prstGeom>
          <a:noFill/>
          <a:ln w="19050">
            <a:solidFill>
              <a:srgbClr val="E3419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sly</a:t>
            </a:r>
          </a:p>
        </p:txBody>
      </p:sp>
      <p:sp>
        <p:nvSpPr>
          <p:cNvPr id="46" name="sly Grid TextBox"/>
          <p:cNvSpPr txBox="1"/>
          <p:nvPr/>
        </p:nvSpPr>
        <p:spPr>
          <a:xfrm>
            <a:off x="3864515" y="2577729"/>
            <a:ext cx="985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     l     y</a:t>
            </a:r>
          </a:p>
        </p:txBody>
      </p:sp>
      <p:sp>
        <p:nvSpPr>
          <p:cNvPr id="52" name="sly blue box"/>
          <p:cNvSpPr/>
          <p:nvPr/>
        </p:nvSpPr>
        <p:spPr>
          <a:xfrm>
            <a:off x="3812347" y="2569400"/>
            <a:ext cx="1061517" cy="329398"/>
          </a:xfrm>
          <a:prstGeom prst="rect">
            <a:avLst/>
          </a:prstGeom>
          <a:solidFill>
            <a:srgbClr val="18A0DB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9" name="spy Word Box"/>
          <p:cNvSpPr txBox="1">
            <a:spLocks noChangeArrowheads="1"/>
          </p:cNvSpPr>
          <p:nvPr/>
        </p:nvSpPr>
        <p:spPr bwMode="auto">
          <a:xfrm>
            <a:off x="7331113" y="4031132"/>
            <a:ext cx="1267490" cy="508123"/>
          </a:xfrm>
          <a:prstGeom prst="rect">
            <a:avLst/>
          </a:prstGeom>
          <a:noFill/>
          <a:ln w="19050">
            <a:solidFill>
              <a:srgbClr val="E3419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spy</a:t>
            </a:r>
          </a:p>
        </p:txBody>
      </p:sp>
      <p:sp>
        <p:nvSpPr>
          <p:cNvPr id="48" name="spy Grid TextBox"/>
          <p:cNvSpPr txBox="1"/>
          <p:nvPr/>
        </p:nvSpPr>
        <p:spPr>
          <a:xfrm>
            <a:off x="4185065" y="4992354"/>
            <a:ext cx="10999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     p     y</a:t>
            </a:r>
          </a:p>
        </p:txBody>
      </p:sp>
      <p:sp>
        <p:nvSpPr>
          <p:cNvPr id="56" name="spy blue box"/>
          <p:cNvSpPr/>
          <p:nvPr/>
        </p:nvSpPr>
        <p:spPr>
          <a:xfrm>
            <a:off x="4116621" y="4990754"/>
            <a:ext cx="1101262" cy="329398"/>
          </a:xfrm>
          <a:prstGeom prst="rect">
            <a:avLst/>
          </a:prstGeom>
          <a:solidFill>
            <a:srgbClr val="18A0DB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6" name="sky Word Box"/>
          <p:cNvSpPr txBox="1">
            <a:spLocks noChangeArrowheads="1"/>
          </p:cNvSpPr>
          <p:nvPr/>
        </p:nvSpPr>
        <p:spPr bwMode="auto">
          <a:xfrm>
            <a:off x="5954713" y="4815297"/>
            <a:ext cx="1267490" cy="508123"/>
          </a:xfrm>
          <a:prstGeom prst="rect">
            <a:avLst/>
          </a:prstGeom>
          <a:noFill/>
          <a:ln w="19050">
            <a:solidFill>
              <a:srgbClr val="E3419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sky</a:t>
            </a:r>
          </a:p>
        </p:txBody>
      </p:sp>
      <p:sp>
        <p:nvSpPr>
          <p:cNvPr id="49" name="sky grid box"/>
          <p:cNvSpPr txBox="1"/>
          <p:nvPr/>
        </p:nvSpPr>
        <p:spPr>
          <a:xfrm>
            <a:off x="4902534" y="2842356"/>
            <a:ext cx="295970" cy="1089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n-GB" sz="1400" dirty="0"/>
              <a:t>sky</a:t>
            </a:r>
          </a:p>
        </p:txBody>
      </p:sp>
      <p:sp>
        <p:nvSpPr>
          <p:cNvPr id="57" name="sky blue box"/>
          <p:cNvSpPr/>
          <p:nvPr/>
        </p:nvSpPr>
        <p:spPr>
          <a:xfrm rot="16200000">
            <a:off x="4547884" y="3249864"/>
            <a:ext cx="993864" cy="346135"/>
          </a:xfrm>
          <a:prstGeom prst="rect">
            <a:avLst/>
          </a:prstGeom>
          <a:solidFill>
            <a:srgbClr val="18A0DB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2" name="fly Grid TextBox"/>
          <p:cNvSpPr txBox="1"/>
          <p:nvPr/>
        </p:nvSpPr>
        <p:spPr>
          <a:xfrm>
            <a:off x="3118063" y="1891224"/>
            <a:ext cx="985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f     l     y</a:t>
            </a:r>
          </a:p>
        </p:txBody>
      </p:sp>
      <p:sp>
        <p:nvSpPr>
          <p:cNvPr id="37" name="fly Word Box"/>
          <p:cNvSpPr txBox="1">
            <a:spLocks noChangeArrowheads="1"/>
          </p:cNvSpPr>
          <p:nvPr/>
        </p:nvSpPr>
        <p:spPr bwMode="auto">
          <a:xfrm>
            <a:off x="7333345" y="2461812"/>
            <a:ext cx="1267490" cy="508123"/>
          </a:xfrm>
          <a:prstGeom prst="rect">
            <a:avLst/>
          </a:prstGeom>
          <a:noFill/>
          <a:ln w="19050">
            <a:solidFill>
              <a:srgbClr val="E3419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fly</a:t>
            </a:r>
          </a:p>
        </p:txBody>
      </p:sp>
      <p:sp>
        <p:nvSpPr>
          <p:cNvPr id="43" name="fly blue box"/>
          <p:cNvSpPr/>
          <p:nvPr/>
        </p:nvSpPr>
        <p:spPr>
          <a:xfrm>
            <a:off x="3042397" y="1880413"/>
            <a:ext cx="1061517" cy="329398"/>
          </a:xfrm>
          <a:prstGeom prst="rect">
            <a:avLst/>
          </a:prstGeom>
          <a:solidFill>
            <a:srgbClr val="18A0DB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9" name="by Word Box"/>
          <p:cNvSpPr txBox="1">
            <a:spLocks noChangeArrowheads="1"/>
          </p:cNvSpPr>
          <p:nvPr/>
        </p:nvSpPr>
        <p:spPr bwMode="auto">
          <a:xfrm>
            <a:off x="5954713" y="2462802"/>
            <a:ext cx="1267490" cy="508123"/>
          </a:xfrm>
          <a:prstGeom prst="rect">
            <a:avLst/>
          </a:prstGeom>
          <a:noFill/>
          <a:ln w="19050">
            <a:solidFill>
              <a:srgbClr val="E3419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by</a:t>
            </a:r>
          </a:p>
        </p:txBody>
      </p:sp>
      <p:sp>
        <p:nvSpPr>
          <p:cNvPr id="40" name="by Grid TextBox"/>
          <p:cNvSpPr txBox="1"/>
          <p:nvPr/>
        </p:nvSpPr>
        <p:spPr>
          <a:xfrm>
            <a:off x="3815689" y="5348285"/>
            <a:ext cx="6887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b     y</a:t>
            </a:r>
          </a:p>
        </p:txBody>
      </p:sp>
      <p:sp>
        <p:nvSpPr>
          <p:cNvPr id="41" name="by blue box"/>
          <p:cNvSpPr/>
          <p:nvPr/>
        </p:nvSpPr>
        <p:spPr>
          <a:xfrm>
            <a:off x="3792722" y="5337474"/>
            <a:ext cx="709469" cy="329398"/>
          </a:xfrm>
          <a:prstGeom prst="rect">
            <a:avLst/>
          </a:prstGeom>
          <a:solidFill>
            <a:srgbClr val="18A0DB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8" name="reply Word Box"/>
          <p:cNvSpPr txBox="1">
            <a:spLocks noChangeArrowheads="1"/>
          </p:cNvSpPr>
          <p:nvPr/>
        </p:nvSpPr>
        <p:spPr bwMode="auto">
          <a:xfrm>
            <a:off x="7331113" y="4815297"/>
            <a:ext cx="1267490" cy="508123"/>
          </a:xfrm>
          <a:prstGeom prst="rect">
            <a:avLst/>
          </a:prstGeom>
          <a:noFill/>
          <a:ln w="19050">
            <a:solidFill>
              <a:srgbClr val="E3419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reply</a:t>
            </a:r>
          </a:p>
        </p:txBody>
      </p:sp>
      <p:sp>
        <p:nvSpPr>
          <p:cNvPr id="50" name="reply grid box"/>
          <p:cNvSpPr txBox="1"/>
          <p:nvPr/>
        </p:nvSpPr>
        <p:spPr>
          <a:xfrm>
            <a:off x="1621477" y="2514181"/>
            <a:ext cx="295970" cy="1781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en-GB" sz="1400" dirty="0"/>
              <a:t>reply</a:t>
            </a:r>
          </a:p>
        </p:txBody>
      </p:sp>
      <p:sp>
        <p:nvSpPr>
          <p:cNvPr id="51" name="reply blue box"/>
          <p:cNvSpPr/>
          <p:nvPr/>
        </p:nvSpPr>
        <p:spPr>
          <a:xfrm rot="16200000">
            <a:off x="904518" y="3256297"/>
            <a:ext cx="1729887" cy="346135"/>
          </a:xfrm>
          <a:prstGeom prst="rect">
            <a:avLst/>
          </a:prstGeom>
          <a:solidFill>
            <a:srgbClr val="18A0DB">
              <a:alpha val="4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62821" y="2996354"/>
            <a:ext cx="5468622" cy="1368000"/>
          </a:xfrm>
          <a:prstGeom prst="rect">
            <a:avLst/>
          </a:prstGeom>
          <a:solidFill>
            <a:srgbClr val="E34192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5400" b="1" dirty="0">
                <a:solidFill>
                  <a:schemeClr val="bg1"/>
                </a:solidFill>
              </a:rPr>
              <a:t>Oops, Try Again</a:t>
            </a:r>
            <a:r>
              <a:rPr lang="en-GB" sz="54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43606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4" grpId="0" animBg="1"/>
      <p:bldP spid="44" grpId="0" animBg="1"/>
      <p:bldP spid="35" grpId="0" animBg="1"/>
      <p:bldP spid="54" grpId="0" animBg="1"/>
      <p:bldP spid="38" grpId="0" animBg="1"/>
      <p:bldP spid="52" grpId="0" animBg="1"/>
      <p:bldP spid="39" grpId="0" animBg="1"/>
      <p:bldP spid="56" grpId="0" animBg="1"/>
      <p:bldP spid="36" grpId="0" animBg="1"/>
      <p:bldP spid="57" grpId="0" animBg="1"/>
      <p:bldP spid="37" grpId="0" animBg="1"/>
      <p:bldP spid="43" grpId="0" animBg="1"/>
      <p:bldP spid="9" grpId="0" animBg="1"/>
      <p:bldP spid="41" grpId="0" animBg="1"/>
      <p:bldP spid="28" grpId="0" animBg="1"/>
      <p:bldP spid="51" grpId="0" animBg="1"/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7" y="549275"/>
            <a:ext cx="8220075" cy="741680"/>
          </a:xfrm>
        </p:spPr>
        <p:txBody>
          <a:bodyPr/>
          <a:lstStyle/>
          <a:p>
            <a:pPr algn="ctr"/>
            <a:r>
              <a:rPr lang="en-GB" dirty="0"/>
              <a:t>Can you write a sentence about this picture?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878" y="1886190"/>
            <a:ext cx="74567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Can you write a sentence using words that use ‘</a:t>
            </a:r>
            <a:r>
              <a:rPr lang="en-GB" dirty="0" err="1"/>
              <a:t>dge</a:t>
            </a:r>
            <a:r>
              <a:rPr lang="en-GB" dirty="0"/>
              <a:t>’ and ‘</a:t>
            </a:r>
            <a:r>
              <a:rPr lang="en-GB" dirty="0" err="1"/>
              <a:t>ge</a:t>
            </a:r>
            <a:r>
              <a:rPr lang="en-GB" dirty="0"/>
              <a:t>’ to say /j/?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42" y="2491467"/>
            <a:ext cx="2513922" cy="335189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103914" y="2828836"/>
            <a:ext cx="41916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You could use some of these words: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447304" y="3320312"/>
            <a:ext cx="1582385" cy="836712"/>
          </a:xfrm>
          <a:prstGeom prst="roundRect">
            <a:avLst/>
          </a:prstGeom>
          <a:solidFill>
            <a:srgbClr val="86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edge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207328" y="3320312"/>
            <a:ext cx="1582385" cy="836712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hedge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967352" y="3330703"/>
            <a:ext cx="1582385" cy="836712"/>
          </a:xfrm>
          <a:prstGeom prst="round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bridge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16134" y="4486403"/>
            <a:ext cx="1582385" cy="836712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large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176159" y="4486403"/>
            <a:ext cx="1582385" cy="836712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challenge</a:t>
            </a:r>
          </a:p>
        </p:txBody>
      </p:sp>
      <p:sp>
        <p:nvSpPr>
          <p:cNvPr id="13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108122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7" y="549275"/>
            <a:ext cx="8220075" cy="741680"/>
          </a:xfrm>
        </p:spPr>
        <p:txBody>
          <a:bodyPr/>
          <a:lstStyle/>
          <a:p>
            <a:pPr algn="ctr"/>
            <a:r>
              <a:rPr lang="en-GB" dirty="0"/>
              <a:t>Can you read the sentences and draw pictures?</a:t>
            </a:r>
          </a:p>
        </p:txBody>
      </p:sp>
      <p:sp>
        <p:nvSpPr>
          <p:cNvPr id="4" name="Rectangle: Diagonal Corners Snipped 9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  <p:sp>
        <p:nvSpPr>
          <p:cNvPr id="5" name="TextBox 71"/>
          <p:cNvSpPr txBox="1">
            <a:spLocks noChangeArrowheads="1"/>
          </p:cNvSpPr>
          <p:nvPr/>
        </p:nvSpPr>
        <p:spPr bwMode="auto">
          <a:xfrm>
            <a:off x="1382487" y="2103251"/>
            <a:ext cx="6183085" cy="1314597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The gnome wanted to design a sign.</a:t>
            </a:r>
          </a:p>
        </p:txBody>
      </p:sp>
      <p:sp>
        <p:nvSpPr>
          <p:cNvPr id="6" name="TextBox 71"/>
          <p:cNvSpPr txBox="1">
            <a:spLocks noChangeArrowheads="1"/>
          </p:cNvSpPr>
          <p:nvPr/>
        </p:nvSpPr>
        <p:spPr bwMode="auto">
          <a:xfrm>
            <a:off x="1382487" y="3703451"/>
            <a:ext cx="6183085" cy="1314597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The angry wolf started to gnash his teeth as an annoying gnat flew past him.</a:t>
            </a:r>
          </a:p>
        </p:txBody>
      </p:sp>
    </p:spTree>
    <p:extLst>
      <p:ext uri="{BB962C8B-B14F-4D97-AF65-F5344CB8AC3E}">
        <p14:creationId xmlns:p14="http://schemas.microsoft.com/office/powerpoint/2010/main" val="1559762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199" y="558296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>
                <a:latin typeface="+mn-lt"/>
              </a:rPr>
              <a:t>Can you read the words?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298863" y="1720850"/>
            <a:ext cx="2161309" cy="997527"/>
          </a:xfrm>
          <a:prstGeom prst="roundRect">
            <a:avLst/>
          </a:prstGeom>
          <a:solidFill>
            <a:srgbClr val="86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fly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560617" y="1720850"/>
            <a:ext cx="2161309" cy="997527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cry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822371" y="1731241"/>
            <a:ext cx="2161309" cy="997527"/>
          </a:xfrm>
          <a:prstGeom prst="round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479962" y="2886941"/>
            <a:ext cx="2161309" cy="99752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teddy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752108" y="2886941"/>
            <a:ext cx="2161309" cy="997527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</a:t>
            </a:r>
          </a:p>
        </p:txBody>
      </p:sp>
      <p:sp>
        <p:nvSpPr>
          <p:cNvPr id="24" name="Content Placeholder 21"/>
          <p:cNvSpPr>
            <a:spLocks noGrp="1"/>
          </p:cNvSpPr>
          <p:nvPr>
            <p:ph idx="4294967295"/>
          </p:nvPr>
        </p:nvSpPr>
        <p:spPr>
          <a:xfrm>
            <a:off x="750887" y="4080883"/>
            <a:ext cx="7632700" cy="782638"/>
          </a:xfrm>
        </p:spPr>
        <p:txBody>
          <a:bodyPr lIns="108000" tIns="108000" rIns="108000" bIns="108000">
            <a:normAutofit lnSpcReduction="10000"/>
          </a:bodyPr>
          <a:lstStyle/>
          <a:p>
            <a:pPr marL="0" indent="0" algn="ctr">
              <a:buNone/>
            </a:pPr>
            <a:r>
              <a:rPr lang="en-GB" dirty="0"/>
              <a:t>Now change the words to add -</a:t>
            </a:r>
            <a:r>
              <a:rPr lang="en-GB" dirty="0" err="1"/>
              <a:t>es</a:t>
            </a:r>
            <a:r>
              <a:rPr lang="en-GB" dirty="0"/>
              <a:t> to words ending in ‘y’.</a:t>
            </a:r>
          </a:p>
          <a:p>
            <a:pPr marL="0" indent="0" algn="ctr">
              <a:buNone/>
            </a:pPr>
            <a:r>
              <a:rPr lang="en-GB" dirty="0"/>
              <a:t>Remember to change the y to an </a:t>
            </a:r>
            <a:r>
              <a:rPr lang="en-GB" dirty="0" err="1"/>
              <a:t>i</a:t>
            </a:r>
            <a:r>
              <a:rPr lang="en-GB" dirty="0"/>
              <a:t>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1298863" y="1715986"/>
            <a:ext cx="2161309" cy="997527"/>
          </a:xfrm>
          <a:prstGeom prst="roundRect">
            <a:avLst/>
          </a:prstGeom>
          <a:solidFill>
            <a:srgbClr val="86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flies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3560617" y="1731240"/>
            <a:ext cx="2161309" cy="997527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cries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822371" y="1726377"/>
            <a:ext cx="2161309" cy="997527"/>
          </a:xfrm>
          <a:prstGeom prst="round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spies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2479962" y="2882077"/>
            <a:ext cx="2161309" cy="99752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teddies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4752108" y="2882077"/>
            <a:ext cx="2161309" cy="997527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babies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205642" y="4993496"/>
            <a:ext cx="2161309" cy="99752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dry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087388" y="4993495"/>
            <a:ext cx="2161309" cy="99752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dries</a:t>
            </a:r>
          </a:p>
        </p:txBody>
      </p:sp>
      <p:sp>
        <p:nvSpPr>
          <p:cNvPr id="3" name="Up Arrow 2"/>
          <p:cNvSpPr/>
          <p:nvPr/>
        </p:nvSpPr>
        <p:spPr>
          <a:xfrm rot="5400000">
            <a:off x="4548099" y="5251838"/>
            <a:ext cx="358140" cy="486022"/>
          </a:xfrm>
          <a:prstGeom prst="up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Diagonal Corners Snipped 9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1112848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31" grpId="0" animBg="1"/>
      <p:bldP spid="36" grpId="0" animBg="1"/>
      <p:bldP spid="37" grpId="0" animBg="1"/>
      <p:bldP spid="38" grpId="0" animBg="1"/>
      <p:bldP spid="39" grpId="0" animBg="1"/>
      <p:bldP spid="15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nswers - pete tresure kn"/>
          <p:cNvSpPr/>
          <p:nvPr/>
        </p:nvSpPr>
        <p:spPr>
          <a:xfrm>
            <a:off x="7033455" y="5157355"/>
            <a:ext cx="1350132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9" y="640327"/>
            <a:ext cx="8220075" cy="993775"/>
          </a:xfrm>
        </p:spPr>
        <p:txBody>
          <a:bodyPr rtlCol="0"/>
          <a:lstStyle/>
          <a:p>
            <a:pPr algn="ctr"/>
            <a:r>
              <a:rPr lang="en-GB" sz="3200" dirty="0">
                <a:latin typeface="+mn-lt"/>
              </a:rPr>
              <a:t>Can you help Pirate Pete find the treasure?</a:t>
            </a:r>
          </a:p>
        </p:txBody>
      </p:sp>
      <p:sp>
        <p:nvSpPr>
          <p:cNvPr id="6" name="Content Placeholder 21"/>
          <p:cNvSpPr>
            <a:spLocks noGrp="1"/>
          </p:cNvSpPr>
          <p:nvPr>
            <p:ph idx="4294967295"/>
          </p:nvPr>
        </p:nvSpPr>
        <p:spPr>
          <a:xfrm>
            <a:off x="750887" y="1285263"/>
            <a:ext cx="7632700" cy="782638"/>
          </a:xfrm>
        </p:spPr>
        <p:txBody>
          <a:bodyPr lIns="108000" tIns="108000" rIns="108000" bIns="108000">
            <a:noAutofit/>
          </a:bodyPr>
          <a:lstStyle/>
          <a:p>
            <a:pPr marL="0" indent="0">
              <a:buNone/>
            </a:pPr>
            <a:r>
              <a:rPr lang="en-GB" dirty="0"/>
              <a:t>The real treasure has words using ‘</a:t>
            </a:r>
            <a:r>
              <a:rPr lang="en-GB" b="1" dirty="0" err="1"/>
              <a:t>kn</a:t>
            </a:r>
            <a:r>
              <a:rPr lang="en-GB" dirty="0"/>
              <a:t>’ to say /</a:t>
            </a:r>
            <a:r>
              <a:rPr lang="en-GB" b="1" dirty="0"/>
              <a:t>n</a:t>
            </a:r>
            <a:r>
              <a:rPr lang="en-GB" dirty="0"/>
              <a:t>/ on them.</a:t>
            </a:r>
          </a:p>
          <a:p>
            <a:pPr marL="0" indent="0">
              <a:buNone/>
            </a:pPr>
            <a:r>
              <a:rPr lang="en-GB" dirty="0"/>
              <a:t>The fake treasure has incorrect words.</a:t>
            </a:r>
          </a:p>
          <a:p>
            <a:pPr marL="0" indent="0">
              <a:buNone/>
            </a:pPr>
            <a:r>
              <a:rPr lang="en-GB" dirty="0"/>
              <a:t>Can you find the real treasure?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5987293" y="2727325"/>
            <a:ext cx="1046162" cy="1044575"/>
            <a:chOff x="4751100" y="2727325"/>
            <a:chExt cx="1046162" cy="1044575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1100" y="2727325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10"/>
            <p:cNvSpPr txBox="1">
              <a:spLocks noChangeArrowheads="1"/>
            </p:cNvSpPr>
            <p:nvPr/>
          </p:nvSpPr>
          <p:spPr bwMode="auto">
            <a:xfrm>
              <a:off x="4799915" y="3035805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knife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02284" y="5170254"/>
            <a:ext cx="1046162" cy="1044575"/>
            <a:chOff x="3466091" y="2727325"/>
            <a:chExt cx="1046162" cy="1044575"/>
          </a:xfrm>
        </p:grpSpPr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6091" y="2727325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12"/>
            <p:cNvSpPr txBox="1">
              <a:spLocks noChangeArrowheads="1"/>
            </p:cNvSpPr>
            <p:nvPr/>
          </p:nvSpPr>
          <p:spPr bwMode="auto">
            <a:xfrm>
              <a:off x="3514906" y="3035805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 err="1">
                  <a:solidFill>
                    <a:schemeClr val="bg1"/>
                  </a:solidFill>
                  <a:latin typeface="Twinkl SemiBold" pitchFamily="2" charset="0"/>
                </a:rPr>
                <a:t>tonk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132266" y="2727325"/>
            <a:ext cx="1046162" cy="1044575"/>
            <a:chOff x="896073" y="2727325"/>
            <a:chExt cx="1046162" cy="1044575"/>
          </a:xfrm>
        </p:grpSpPr>
        <p:pic>
          <p:nvPicPr>
            <p:cNvPr id="7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6073" y="2727325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944888" y="3035805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knight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4702283" y="2727325"/>
            <a:ext cx="1046162" cy="1044575"/>
            <a:chOff x="6036109" y="2727325"/>
            <a:chExt cx="1046162" cy="1044575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6109" y="2727325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15"/>
            <p:cNvSpPr txBox="1">
              <a:spLocks noChangeArrowheads="1"/>
            </p:cNvSpPr>
            <p:nvPr/>
          </p:nvSpPr>
          <p:spPr bwMode="auto">
            <a:xfrm>
              <a:off x="6084924" y="3035805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know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3417274" y="5170254"/>
            <a:ext cx="1046162" cy="1044575"/>
            <a:chOff x="7321118" y="2727325"/>
            <a:chExt cx="1046162" cy="1044575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21118" y="2727325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7369933" y="3035805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nock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5987293" y="3918816"/>
            <a:ext cx="1046162" cy="1044575"/>
            <a:chOff x="4751100" y="3918816"/>
            <a:chExt cx="1046162" cy="1044575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1100" y="3918816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23"/>
            <p:cNvSpPr txBox="1">
              <a:spLocks noChangeArrowheads="1"/>
            </p:cNvSpPr>
            <p:nvPr/>
          </p:nvSpPr>
          <p:spPr bwMode="auto">
            <a:xfrm>
              <a:off x="4799915" y="4227296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 err="1">
                  <a:solidFill>
                    <a:schemeClr val="bg1"/>
                  </a:solidFill>
                  <a:latin typeface="Twinkl SemiBold" pitchFamily="2" charset="0"/>
                </a:rPr>
                <a:t>nife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417275" y="3918816"/>
            <a:ext cx="1046162" cy="1044575"/>
            <a:chOff x="2181082" y="3918816"/>
            <a:chExt cx="1046162" cy="1044575"/>
          </a:xfrm>
        </p:grpSpPr>
        <p:pic>
          <p:nvPicPr>
            <p:cNvPr id="2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81082" y="3918816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4"/>
            <p:cNvSpPr txBox="1">
              <a:spLocks noChangeArrowheads="1"/>
            </p:cNvSpPr>
            <p:nvPr/>
          </p:nvSpPr>
          <p:spPr bwMode="auto">
            <a:xfrm>
              <a:off x="2181083" y="4302603"/>
              <a:ext cx="99734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dirty="0">
                  <a:solidFill>
                    <a:schemeClr val="bg1"/>
                  </a:solidFill>
                  <a:latin typeface="Twinkl SemiBold" pitchFamily="2" charset="0"/>
                </a:rPr>
                <a:t>knowledge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702284" y="3918816"/>
            <a:ext cx="1046162" cy="1044575"/>
            <a:chOff x="3466091" y="3918816"/>
            <a:chExt cx="1046162" cy="1044575"/>
          </a:xfrm>
        </p:grpSpPr>
        <p:pic>
          <p:nvPicPr>
            <p:cNvPr id="22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6091" y="3918816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TextBox 25"/>
            <p:cNvSpPr txBox="1">
              <a:spLocks noChangeArrowheads="1"/>
            </p:cNvSpPr>
            <p:nvPr/>
          </p:nvSpPr>
          <p:spPr bwMode="auto">
            <a:xfrm>
              <a:off x="3514906" y="4227296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knot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2132266" y="3918816"/>
            <a:ext cx="1046162" cy="1044575"/>
            <a:chOff x="896073" y="3918816"/>
            <a:chExt cx="1046162" cy="1044575"/>
          </a:xfrm>
        </p:grpSpPr>
        <p:pic>
          <p:nvPicPr>
            <p:cNvPr id="19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6073" y="3918816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26"/>
            <p:cNvSpPr txBox="1">
              <a:spLocks noChangeArrowheads="1"/>
            </p:cNvSpPr>
            <p:nvPr/>
          </p:nvSpPr>
          <p:spPr bwMode="auto">
            <a:xfrm>
              <a:off x="944888" y="4227296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knee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7082271" y="5418787"/>
            <a:ext cx="12361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  <a:latin typeface="Twinkl SemiBold" pitchFamily="2" charset="0"/>
              </a:rPr>
              <a:t>answers</a:t>
            </a:r>
            <a:endParaRPr lang="en-GB" altLang="en-US" sz="24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417275" y="2727325"/>
            <a:ext cx="1046162" cy="1044575"/>
            <a:chOff x="2181082" y="2727325"/>
            <a:chExt cx="1046162" cy="1044575"/>
          </a:xfrm>
        </p:grpSpPr>
        <p:pic>
          <p:nvPicPr>
            <p:cNvPr id="8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81082" y="2727325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Box 11"/>
            <p:cNvSpPr txBox="1">
              <a:spLocks noChangeArrowheads="1"/>
            </p:cNvSpPr>
            <p:nvPr/>
          </p:nvSpPr>
          <p:spPr bwMode="auto">
            <a:xfrm>
              <a:off x="2229897" y="3035805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nee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sp>
        <p:nvSpPr>
          <p:cNvPr id="37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65072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0075" cy="99377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spot the words adding ‘</a:t>
            </a:r>
            <a:r>
              <a:rPr lang="en-GB" sz="3200" dirty="0" err="1">
                <a:latin typeface="+mn-lt"/>
              </a:rPr>
              <a:t>er</a:t>
            </a:r>
            <a:r>
              <a:rPr lang="en-GB" sz="3200" dirty="0">
                <a:latin typeface="+mn-lt"/>
              </a:rPr>
              <a:t>’ and ‘</a:t>
            </a:r>
            <a:r>
              <a:rPr lang="en-GB" sz="3200" dirty="0" err="1">
                <a:latin typeface="+mn-lt"/>
              </a:rPr>
              <a:t>est</a:t>
            </a:r>
            <a:r>
              <a:rPr lang="en-GB" sz="3200" dirty="0">
                <a:latin typeface="+mn-lt"/>
              </a:rPr>
              <a:t>’ to words ending in ‘y’ in this story?</a:t>
            </a:r>
          </a:p>
        </p:txBody>
      </p:sp>
      <p:sp>
        <p:nvSpPr>
          <p:cNvPr id="10" name="Rectangle: Diagonal Corners Snipped 9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85800" y="2899065"/>
            <a:ext cx="7865918" cy="2101907"/>
          </a:xfrm>
          <a:prstGeom prst="roundRect">
            <a:avLst/>
          </a:prstGeom>
          <a:noFill/>
          <a:ln w="38100"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930275" y="1890094"/>
            <a:ext cx="7669934" cy="2720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None/>
            </a:pPr>
            <a:r>
              <a:rPr lang="en-GB" dirty="0"/>
              <a:t>On your whiteboard, write down the common exception words you read, in order.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I was happier than a bug on a rug. I feel like I am the happiest I have ever been. I must be luckier than I was yesterday, after I picked a     four-leaf clover. I feel like the luckiest girl in the world. It was when my friend and I were laying on the grass telling jokes. Each joke she told was funnier than the last but the final joke was the funniest.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685800" y="2899065"/>
            <a:ext cx="7865918" cy="2101907"/>
            <a:chOff x="685800" y="1382685"/>
            <a:chExt cx="7865918" cy="2101907"/>
          </a:xfrm>
        </p:grpSpPr>
        <p:sp>
          <p:nvSpPr>
            <p:cNvPr id="9" name="Rounded Rectangle 8"/>
            <p:cNvSpPr/>
            <p:nvPr/>
          </p:nvSpPr>
          <p:spPr>
            <a:xfrm>
              <a:off x="685800" y="1382685"/>
              <a:ext cx="7865918" cy="2101907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rgbClr val="E341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68" name="Rectangle 8"/>
            <p:cNvSpPr>
              <a:spLocks noChangeArrowheads="1"/>
            </p:cNvSpPr>
            <p:nvPr/>
          </p:nvSpPr>
          <p:spPr bwMode="auto">
            <a:xfrm>
              <a:off x="783792" y="1764224"/>
              <a:ext cx="7669934" cy="1338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buNone/>
              </a:pPr>
              <a:r>
                <a:rPr lang="en-GB" dirty="0">
                  <a:solidFill>
                    <a:schemeClr val="bg1"/>
                  </a:solidFill>
                </a:rPr>
                <a:t>I was </a:t>
              </a:r>
              <a:r>
                <a:rPr lang="en-GB" b="1" dirty="0">
                  <a:solidFill>
                    <a:schemeClr val="bg1"/>
                  </a:solidFill>
                </a:rPr>
                <a:t>happier</a:t>
              </a:r>
              <a:r>
                <a:rPr lang="en-GB" dirty="0">
                  <a:solidFill>
                    <a:schemeClr val="bg1"/>
                  </a:solidFill>
                </a:rPr>
                <a:t> than a bug on a rug. I feel like I am the </a:t>
              </a:r>
              <a:r>
                <a:rPr lang="en-GB" b="1" dirty="0">
                  <a:solidFill>
                    <a:schemeClr val="bg1"/>
                  </a:solidFill>
                </a:rPr>
                <a:t>happiest</a:t>
              </a:r>
              <a:r>
                <a:rPr lang="en-GB" dirty="0">
                  <a:solidFill>
                    <a:schemeClr val="bg1"/>
                  </a:solidFill>
                </a:rPr>
                <a:t> I have ever been. I must be </a:t>
              </a:r>
              <a:r>
                <a:rPr lang="en-GB" b="1" dirty="0">
                  <a:solidFill>
                    <a:schemeClr val="bg1"/>
                  </a:solidFill>
                </a:rPr>
                <a:t>luckier</a:t>
              </a:r>
              <a:r>
                <a:rPr lang="en-GB" dirty="0">
                  <a:solidFill>
                    <a:schemeClr val="bg1"/>
                  </a:solidFill>
                </a:rPr>
                <a:t> than I was yesterday, after I picked a    four-leaf clover. I feel like the </a:t>
              </a:r>
              <a:r>
                <a:rPr lang="en-GB" b="1" dirty="0">
                  <a:solidFill>
                    <a:schemeClr val="bg1"/>
                  </a:solidFill>
                </a:rPr>
                <a:t>luckiest</a:t>
              </a:r>
              <a:r>
                <a:rPr lang="en-GB" dirty="0">
                  <a:solidFill>
                    <a:schemeClr val="bg1"/>
                  </a:solidFill>
                </a:rPr>
                <a:t> girl in the world. It was when my friend and I were laying on the grass telling jokes. Each joke she told was </a:t>
              </a:r>
              <a:r>
                <a:rPr lang="en-GB" b="1" dirty="0">
                  <a:solidFill>
                    <a:schemeClr val="bg1"/>
                  </a:solidFill>
                </a:rPr>
                <a:t>funnier</a:t>
              </a:r>
              <a:r>
                <a:rPr lang="en-GB" dirty="0">
                  <a:solidFill>
                    <a:schemeClr val="bg1"/>
                  </a:solidFill>
                </a:rPr>
                <a:t> than the last but the final joke was the </a:t>
              </a:r>
              <a:r>
                <a:rPr lang="en-GB" b="1" dirty="0">
                  <a:solidFill>
                    <a:schemeClr val="bg1"/>
                  </a:solidFill>
                </a:rPr>
                <a:t>funniest</a:t>
              </a:r>
              <a:r>
                <a:rPr lang="en-GB" dirty="0">
                  <a:solidFill>
                    <a:schemeClr val="bg1"/>
                  </a:solidFill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57601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val 39"/>
          <p:cNvSpPr/>
          <p:nvPr/>
        </p:nvSpPr>
        <p:spPr>
          <a:xfrm>
            <a:off x="3001421" y="1755486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travel</a:t>
            </a:r>
          </a:p>
        </p:txBody>
      </p:sp>
      <p:sp>
        <p:nvSpPr>
          <p:cNvPr id="41" name="Oval 40"/>
          <p:cNvSpPr/>
          <p:nvPr/>
        </p:nvSpPr>
        <p:spPr>
          <a:xfrm>
            <a:off x="4891448" y="1755486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squirrel</a:t>
            </a:r>
          </a:p>
        </p:txBody>
      </p:sp>
      <p:sp>
        <p:nvSpPr>
          <p:cNvPr id="42" name="Oval 41"/>
          <p:cNvSpPr/>
          <p:nvPr/>
        </p:nvSpPr>
        <p:spPr>
          <a:xfrm>
            <a:off x="6810662" y="1755486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funnel</a:t>
            </a:r>
          </a:p>
        </p:txBody>
      </p:sp>
      <p:sp>
        <p:nvSpPr>
          <p:cNvPr id="39" name="Oval 38"/>
          <p:cNvSpPr/>
          <p:nvPr/>
        </p:nvSpPr>
        <p:spPr>
          <a:xfrm>
            <a:off x="1054099" y="1755486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camels</a:t>
            </a:r>
          </a:p>
        </p:txBody>
      </p:sp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0075" cy="99377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read the words that have ‘el’ to say /l/?</a:t>
            </a:r>
          </a:p>
        </p:txBody>
      </p:sp>
      <p:sp>
        <p:nvSpPr>
          <p:cNvPr id="30" name="Content Placeholder 21"/>
          <p:cNvSpPr>
            <a:spLocks noGrp="1"/>
          </p:cNvSpPr>
          <p:nvPr>
            <p:ph idx="4294967295"/>
          </p:nvPr>
        </p:nvSpPr>
        <p:spPr>
          <a:xfrm>
            <a:off x="750887" y="4080883"/>
            <a:ext cx="7632700" cy="782638"/>
          </a:xfrm>
        </p:spPr>
        <p:txBody>
          <a:bodyPr lIns="108000" tIns="108000" rIns="108000" bIns="108000">
            <a:normAutofit/>
          </a:bodyPr>
          <a:lstStyle/>
          <a:p>
            <a:pPr marL="0" indent="0" algn="ctr">
              <a:buNone/>
            </a:pPr>
            <a:r>
              <a:rPr lang="en-GB" dirty="0"/>
              <a:t>Now write some sentences using the words.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71669" y="4683267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 Egypt they use </a:t>
            </a:r>
            <a:r>
              <a:rPr lang="en-GB" b="1" dirty="0"/>
              <a:t>camels</a:t>
            </a:r>
            <a:r>
              <a:rPr lang="en-GB" dirty="0"/>
              <a:t> as transport.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813233" y="4653012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are going to </a:t>
            </a:r>
            <a:r>
              <a:rPr lang="en-GB" b="1" dirty="0"/>
              <a:t>travel</a:t>
            </a:r>
            <a:r>
              <a:rPr lang="en-GB" dirty="0"/>
              <a:t> to France in the car this year.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92451" y="4653013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chestnut coloured </a:t>
            </a:r>
            <a:r>
              <a:rPr lang="en-GB" b="1" dirty="0"/>
              <a:t>squirrel</a:t>
            </a:r>
            <a:r>
              <a:rPr lang="en-GB" dirty="0"/>
              <a:t> sat on my shoulder at lunch today.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792451" y="4653012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will use a </a:t>
            </a:r>
            <a:r>
              <a:rPr lang="en-GB" b="1" dirty="0"/>
              <a:t>funnel</a:t>
            </a:r>
            <a:r>
              <a:rPr lang="en-GB" dirty="0"/>
              <a:t> to fill the bottle up with liquid.</a:t>
            </a:r>
          </a:p>
        </p:txBody>
      </p:sp>
      <p:sp>
        <p:nvSpPr>
          <p:cNvPr id="13" name="Rectangle: Diagonal Corners Snipped 9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396877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/>
      <p:bldP spid="31" grpId="0" animBg="1"/>
      <p:bldP spid="35" grpId="0" animBg="1"/>
      <p:bldP spid="33" grpId="0" animBg="1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198" y="550456"/>
            <a:ext cx="8220075" cy="99430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200" dirty="0">
                <a:latin typeface="+mn-lt"/>
              </a:rPr>
              <a:t>Can you roll your dice and read the words that use ‘</a:t>
            </a:r>
            <a:r>
              <a:rPr lang="en-GB" sz="3200" dirty="0" err="1">
                <a:latin typeface="+mn-lt"/>
              </a:rPr>
              <a:t>wr</a:t>
            </a:r>
            <a:r>
              <a:rPr lang="en-GB" sz="3200" dirty="0">
                <a:latin typeface="+mn-lt"/>
              </a:rPr>
              <a:t>’ to say /r/?</a:t>
            </a:r>
          </a:p>
        </p:txBody>
      </p:sp>
      <p:sp>
        <p:nvSpPr>
          <p:cNvPr id="6" name="Content Placeholder 21"/>
          <p:cNvSpPr>
            <a:spLocks noGrp="1"/>
          </p:cNvSpPr>
          <p:nvPr>
            <p:ph idx="4294967295"/>
          </p:nvPr>
        </p:nvSpPr>
        <p:spPr>
          <a:xfrm>
            <a:off x="1253476" y="1407167"/>
            <a:ext cx="7632700" cy="485775"/>
          </a:xfrm>
        </p:spPr>
        <p:txBody>
          <a:bodyPr lIns="108000" tIns="108000" rIns="108000" bIns="108000">
            <a:normAutofit/>
          </a:bodyPr>
          <a:lstStyle/>
          <a:p>
            <a:pPr marL="0" indent="0">
              <a:buNone/>
            </a:pPr>
            <a:r>
              <a:rPr lang="en-GB" dirty="0"/>
              <a:t>Roll your dice and read the words.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621875"/>
              </p:ext>
            </p:extLst>
          </p:nvPr>
        </p:nvGraphicFramePr>
        <p:xfrm>
          <a:off x="1253476" y="1902229"/>
          <a:ext cx="6627522" cy="4281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4587">
                  <a:extLst>
                    <a:ext uri="{9D8B030D-6E8A-4147-A177-3AD203B41FA5}">
                      <a16:colId xmlns:a16="http://schemas.microsoft.com/office/drawing/2014/main" val="3906377442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2102633783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1635945534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1663391871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3378372778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2094948276"/>
                    </a:ext>
                  </a:extLst>
                </a:gridCol>
              </a:tblGrid>
              <a:tr h="7135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wrong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wren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wrist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wrap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7110366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wrote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wring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wreck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wrong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cs typeface="Times New Roman" panose="02020603050405020304" pitchFamily="18" charset="0"/>
                        </a:rPr>
                        <a:t>wren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8176961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wrist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wrap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wrote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wring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6612850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wreck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wrong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wren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wrist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wrap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10367539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wrote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wring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wreck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wreck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5678615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wrong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wren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wrist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wrap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6444391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4" y="1946544"/>
            <a:ext cx="611381" cy="6116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4" y="2683484"/>
            <a:ext cx="611381" cy="6116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4" y="3390067"/>
            <a:ext cx="611381" cy="6116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5" y="4098729"/>
            <a:ext cx="611381" cy="6116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5" y="4815703"/>
            <a:ext cx="611381" cy="6116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5" y="5532677"/>
            <a:ext cx="611381" cy="611681"/>
          </a:xfrm>
          <a:prstGeom prst="rect">
            <a:avLst/>
          </a:prstGeom>
        </p:spPr>
      </p:pic>
      <p:sp>
        <p:nvSpPr>
          <p:cNvPr id="16" name="Rectangle: Diagonal Corners Snipped 9">
            <a:hlinkClick r:id="rId8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1577132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add ‘al’ or ‘</a:t>
            </a:r>
            <a:r>
              <a:rPr lang="en-GB" sz="3200" dirty="0" err="1">
                <a:latin typeface="+mn-lt"/>
              </a:rPr>
              <a:t>il</a:t>
            </a:r>
            <a:r>
              <a:rPr lang="en-GB" sz="3200" dirty="0">
                <a:latin typeface="+mn-lt"/>
              </a:rPr>
              <a:t> to say /l/ for these words with missing letters?</a:t>
            </a:r>
          </a:p>
        </p:txBody>
      </p:sp>
      <p:sp>
        <p:nvSpPr>
          <p:cNvPr id="11" name="Content Placeholder 21"/>
          <p:cNvSpPr>
            <a:spLocks noGrp="1"/>
          </p:cNvSpPr>
          <p:nvPr>
            <p:ph idx="4294967295"/>
          </p:nvPr>
        </p:nvSpPr>
        <p:spPr>
          <a:xfrm>
            <a:off x="750887" y="1863529"/>
            <a:ext cx="7632700" cy="486733"/>
          </a:xfrm>
        </p:spPr>
        <p:txBody>
          <a:bodyPr lIns="108000" tIns="108000" rIns="108000" bIns="108000">
            <a:noAutofit/>
          </a:bodyPr>
          <a:lstStyle/>
          <a:p>
            <a:pPr marL="0" indent="0">
              <a:buNone/>
            </a:pPr>
            <a:r>
              <a:rPr lang="en-GB" dirty="0"/>
              <a:t>These words are missing a letter. See if you can work out the missing letter and write the word.</a:t>
            </a:r>
          </a:p>
        </p:txBody>
      </p:sp>
      <p:sp>
        <p:nvSpPr>
          <p:cNvPr id="2" name="Rectangle 1"/>
          <p:cNvSpPr/>
          <p:nvPr/>
        </p:nvSpPr>
        <p:spPr>
          <a:xfrm>
            <a:off x="3308540" y="3198375"/>
            <a:ext cx="606256" cy="3886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tot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_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41670" y="2724344"/>
            <a:ext cx="747320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med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_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08701" y="2724344"/>
            <a:ext cx="856325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Times New Roman" panose="02020603050405020304" pitchFamily="18" charset="0"/>
              </a:rPr>
              <a:t>festiv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_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08700" y="3672406"/>
            <a:ext cx="700833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pup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_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41670" y="4146437"/>
            <a:ext cx="843501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Times New Roman" panose="02020603050405020304" pitchFamily="18" charset="0"/>
              </a:rPr>
              <a:t>nostr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_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1670" y="3198375"/>
            <a:ext cx="611065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Times New Roman" panose="02020603050405020304" pitchFamily="18" charset="0"/>
              </a:rPr>
              <a:t>loc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_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41670" y="3672406"/>
            <a:ext cx="785793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Times New Roman" panose="02020603050405020304" pitchFamily="18" charset="0"/>
              </a:rPr>
              <a:t>penc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_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08540" y="4146437"/>
            <a:ext cx="679994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Apr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_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>
            <a:hlinkClick r:id="rId2" action="ppaction://hlinksldjump"/>
          </p:cNvPr>
          <p:cNvSpPr/>
          <p:nvPr/>
        </p:nvSpPr>
        <p:spPr>
          <a:xfrm>
            <a:off x="7033455" y="5176016"/>
            <a:ext cx="1350132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082271" y="5437448"/>
            <a:ext cx="12361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  <a:latin typeface="Twinkl SemiBold" pitchFamily="2" charset="0"/>
              </a:rPr>
              <a:t>answers</a:t>
            </a:r>
            <a:endParaRPr lang="en-GB" altLang="en-US" sz="24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5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16631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add ‘al’ or ‘</a:t>
            </a:r>
            <a:r>
              <a:rPr lang="en-GB" sz="3200" dirty="0" err="1">
                <a:latin typeface="+mn-lt"/>
              </a:rPr>
              <a:t>il</a:t>
            </a:r>
            <a:r>
              <a:rPr lang="en-GB" sz="3200" dirty="0">
                <a:latin typeface="+mn-lt"/>
              </a:rPr>
              <a:t> to say /l/ for these words with missing letters?</a:t>
            </a:r>
          </a:p>
        </p:txBody>
      </p:sp>
      <p:sp>
        <p:nvSpPr>
          <p:cNvPr id="10" name="Rectangle: Diagonal Corners Snipped 9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  <p:sp>
        <p:nvSpPr>
          <p:cNvPr id="11" name="Content Placeholder 21"/>
          <p:cNvSpPr>
            <a:spLocks noGrp="1"/>
          </p:cNvSpPr>
          <p:nvPr>
            <p:ph idx="4294967295"/>
          </p:nvPr>
        </p:nvSpPr>
        <p:spPr>
          <a:xfrm>
            <a:off x="750887" y="1863529"/>
            <a:ext cx="7632700" cy="486733"/>
          </a:xfrm>
        </p:spPr>
        <p:txBody>
          <a:bodyPr lIns="108000" tIns="108000" rIns="108000" bIns="108000">
            <a:noAutofit/>
          </a:bodyPr>
          <a:lstStyle/>
          <a:p>
            <a:pPr marL="0" indent="0">
              <a:buNone/>
            </a:pPr>
            <a:r>
              <a:rPr lang="en-GB" dirty="0"/>
              <a:t>These words are missing a letter. See if you can work out the missing letter and write the word.</a:t>
            </a:r>
          </a:p>
        </p:txBody>
      </p:sp>
      <p:sp>
        <p:nvSpPr>
          <p:cNvPr id="2" name="Rectangle 1"/>
          <p:cNvSpPr/>
          <p:nvPr/>
        </p:nvSpPr>
        <p:spPr>
          <a:xfrm>
            <a:off x="3308540" y="3198375"/>
            <a:ext cx="673582" cy="3886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tot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al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41670" y="2724344"/>
            <a:ext cx="814647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med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al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08701" y="2724344"/>
            <a:ext cx="923651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festiv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al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08700" y="3672406"/>
            <a:ext cx="708848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pup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il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41670" y="4146437"/>
            <a:ext cx="851515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nostr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il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1670" y="3198375"/>
            <a:ext cx="678391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loc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al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41670" y="3672406"/>
            <a:ext cx="793807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penc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il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08540" y="4146437"/>
            <a:ext cx="688009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Apr</a:t>
            </a:r>
            <a:r>
              <a:rPr lang="en-GB" b="1" dirty="0">
                <a:ea typeface="Calibri" panose="020F0502020204030204" pitchFamily="34" charset="0"/>
                <a:cs typeface="Times New Roman" panose="02020603050405020304" pitchFamily="18" charset="0"/>
              </a:rPr>
              <a:t>il</a:t>
            </a:r>
            <a:endParaRPr lang="en-GB" sz="1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082271" y="5437448"/>
            <a:ext cx="12361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  <a:latin typeface="Twinkl SemiBold" pitchFamily="2" charset="0"/>
              </a:rPr>
              <a:t>answers</a:t>
            </a:r>
            <a:endParaRPr lang="en-GB" altLang="en-US" sz="2400" dirty="0">
              <a:solidFill>
                <a:schemeClr val="bg1"/>
              </a:solidFill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7874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unscramble the letters in the words with ‘le’ to say /l/?</a:t>
            </a: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750887" y="1980394"/>
            <a:ext cx="76327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None/>
            </a:pPr>
            <a:r>
              <a:rPr lang="en-GB" dirty="0"/>
              <a:t>The letters have been scrambled. Can you unscramble the words and write the correct word?</a:t>
            </a:r>
          </a:p>
        </p:txBody>
      </p:sp>
      <p:sp>
        <p:nvSpPr>
          <p:cNvPr id="2" name="Rectangle 1"/>
          <p:cNvSpPr/>
          <p:nvPr/>
        </p:nvSpPr>
        <p:spPr>
          <a:xfrm>
            <a:off x="6337001" y="3234652"/>
            <a:ext cx="889987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Calibri Light" panose="020F0302020204030204" pitchFamily="34" charset="0"/>
              </a:rPr>
              <a:t>dduple</a:t>
            </a:r>
            <a:endParaRPr lang="en-GB" sz="1600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0767" y="3795761"/>
            <a:ext cx="713657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Calibri Light" panose="020F0302020204030204" pitchFamily="34" charset="0"/>
              </a:rPr>
              <a:t>bleta</a:t>
            </a:r>
            <a:endParaRPr lang="en-GB" sz="1600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16061" y="4443946"/>
            <a:ext cx="869149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Calibri Light" panose="020F0302020204030204" pitchFamily="34" charset="0"/>
              </a:rPr>
              <a:t>dducle</a:t>
            </a:r>
            <a:endParaRPr lang="en-GB" sz="1600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10236" y="2853369"/>
            <a:ext cx="878767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Calibri Light" panose="020F0302020204030204" pitchFamily="34" charset="0"/>
              </a:rPr>
              <a:t>bbleub</a:t>
            </a:r>
            <a:endParaRPr lang="en-GB" sz="1600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0618" y="5167361"/>
            <a:ext cx="753732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Calibri Light" panose="020F0302020204030204" pitchFamily="34" charset="0"/>
              </a:rPr>
              <a:t>ppale</a:t>
            </a:r>
            <a:endParaRPr lang="en-GB" sz="1600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7033455" y="5176016"/>
            <a:ext cx="1350132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082271" y="5437448"/>
            <a:ext cx="12361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  <a:latin typeface="Twinkl SemiBold" pitchFamily="2" charset="0"/>
              </a:rPr>
              <a:t>answers</a:t>
            </a:r>
            <a:endParaRPr lang="en-GB" altLang="en-US" sz="24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4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239205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8" grpId="0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unscramble the letters in the words with ‘le’ to say /l/?</a:t>
            </a: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750887" y="1980394"/>
            <a:ext cx="76327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None/>
            </a:pPr>
            <a:r>
              <a:rPr lang="en-GB" dirty="0"/>
              <a:t>The letters have been scrambled. Can you unscramble the words and write the correct word?</a:t>
            </a:r>
          </a:p>
        </p:txBody>
      </p:sp>
      <p:sp>
        <p:nvSpPr>
          <p:cNvPr id="2" name="Rectangle 1"/>
          <p:cNvSpPr/>
          <p:nvPr/>
        </p:nvSpPr>
        <p:spPr>
          <a:xfrm>
            <a:off x="6337001" y="3234652"/>
            <a:ext cx="889987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a typeface="Calibri" panose="020F0502020204030204" pitchFamily="34" charset="0"/>
                <a:cs typeface="Calibri Light" panose="020F0302020204030204" pitchFamily="34" charset="0"/>
              </a:rPr>
              <a:t>puddle</a:t>
            </a:r>
            <a:endParaRPr lang="en-GB" sz="1600" b="1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0767" y="3795761"/>
            <a:ext cx="713657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a typeface="Calibri" panose="020F0502020204030204" pitchFamily="34" charset="0"/>
                <a:cs typeface="Calibri Light" panose="020F0302020204030204" pitchFamily="34" charset="0"/>
              </a:rPr>
              <a:t>table</a:t>
            </a:r>
            <a:endParaRPr lang="en-GB" sz="1600" b="1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16061" y="4443946"/>
            <a:ext cx="869149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a typeface="Calibri" panose="020F0502020204030204" pitchFamily="34" charset="0"/>
                <a:cs typeface="Calibri Light" panose="020F0302020204030204" pitchFamily="34" charset="0"/>
              </a:rPr>
              <a:t>cuddle</a:t>
            </a:r>
            <a:endParaRPr lang="en-GB" sz="1600" b="1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10236" y="2853369"/>
            <a:ext cx="878767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a typeface="Calibri" panose="020F0502020204030204" pitchFamily="34" charset="0"/>
                <a:cs typeface="Calibri Light" panose="020F0302020204030204" pitchFamily="34" charset="0"/>
              </a:rPr>
              <a:t>bubble</a:t>
            </a:r>
            <a:endParaRPr lang="en-GB" sz="1600" b="1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0618" y="5167361"/>
            <a:ext cx="753732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a typeface="Calibri" panose="020F0502020204030204" pitchFamily="34" charset="0"/>
                <a:cs typeface="Calibri Light" panose="020F0302020204030204" pitchFamily="34" charset="0"/>
              </a:rPr>
              <a:t>apple</a:t>
            </a:r>
            <a:endParaRPr lang="en-GB" sz="1600" b="1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TextBox 1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082271" y="5437448"/>
            <a:ext cx="12361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  <a:latin typeface="Twinkl SemiBold" pitchFamily="2" charset="0"/>
              </a:rPr>
              <a:t>answers</a:t>
            </a:r>
            <a:endParaRPr lang="en-GB" altLang="en-US" sz="24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1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4101332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match the picture to the sentence using -</a:t>
            </a:r>
            <a:r>
              <a:rPr lang="en-GB" sz="3200" dirty="0" err="1">
                <a:latin typeface="+mn-lt"/>
              </a:rPr>
              <a:t>ed</a:t>
            </a:r>
            <a:r>
              <a:rPr lang="en-GB" sz="3200" dirty="0">
                <a:latin typeface="+mn-lt"/>
              </a:rPr>
              <a:t> and -</a:t>
            </a:r>
            <a:r>
              <a:rPr lang="en-GB" sz="3200" dirty="0" err="1">
                <a:latin typeface="+mn-lt"/>
              </a:rPr>
              <a:t>er</a:t>
            </a:r>
            <a:r>
              <a:rPr lang="en-GB" sz="3200" dirty="0">
                <a:latin typeface="+mn-lt"/>
              </a:rPr>
              <a:t> to words ending in ‘e’?</a:t>
            </a:r>
          </a:p>
        </p:txBody>
      </p:sp>
      <p:sp>
        <p:nvSpPr>
          <p:cNvPr id="6" name="Content Placeholder 21"/>
          <p:cNvSpPr>
            <a:spLocks noGrp="1"/>
          </p:cNvSpPr>
          <p:nvPr>
            <p:ph idx="4294967295"/>
          </p:nvPr>
        </p:nvSpPr>
        <p:spPr>
          <a:xfrm>
            <a:off x="750887" y="1863529"/>
            <a:ext cx="7632700" cy="486733"/>
          </a:xfrm>
        </p:spPr>
        <p:txBody>
          <a:bodyPr lIns="108000" tIns="108000" rIns="108000" bIns="108000">
            <a:noAutofit/>
          </a:bodyPr>
          <a:lstStyle/>
          <a:p>
            <a:pPr marL="0" indent="0">
              <a:buNone/>
            </a:pPr>
            <a:r>
              <a:rPr lang="en-GB" dirty="0"/>
              <a:t>Match the pictures to the right sentence. </a:t>
            </a:r>
          </a:p>
        </p:txBody>
      </p:sp>
      <p:sp>
        <p:nvSpPr>
          <p:cNvPr id="7" name="Content Placeholder 21"/>
          <p:cNvSpPr txBox="1">
            <a:spLocks/>
          </p:cNvSpPr>
          <p:nvPr/>
        </p:nvSpPr>
        <p:spPr>
          <a:xfrm>
            <a:off x="5266458" y="2390203"/>
            <a:ext cx="2950873" cy="91968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1. The man at the end of the street is a great baker.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8" name="Content Placeholder 21"/>
          <p:cNvSpPr txBox="1">
            <a:spLocks/>
          </p:cNvSpPr>
          <p:nvPr/>
        </p:nvSpPr>
        <p:spPr>
          <a:xfrm>
            <a:off x="5266458" y="3314041"/>
            <a:ext cx="3410817" cy="106737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2. For the last year every Sunday he has hiked up a huge mountain.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9" name="Content Placeholder 21"/>
          <p:cNvSpPr txBox="1">
            <a:spLocks/>
          </p:cNvSpPr>
          <p:nvPr/>
        </p:nvSpPr>
        <p:spPr>
          <a:xfrm>
            <a:off x="5239479" y="4287452"/>
            <a:ext cx="3184122" cy="115062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3. It was a cold winters day, but I braved the weather and went to the shop.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10" name="Content Placeholder 21"/>
          <p:cNvSpPr txBox="1">
            <a:spLocks/>
          </p:cNvSpPr>
          <p:nvPr/>
        </p:nvSpPr>
        <p:spPr>
          <a:xfrm>
            <a:off x="5266458" y="5287558"/>
            <a:ext cx="3244561" cy="116973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4. To record how fast I could run a 100m race, I used a timer.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829" y="2424107"/>
            <a:ext cx="1140779" cy="188354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50886" y="2424107"/>
            <a:ext cx="407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53187" y="2424107"/>
            <a:ext cx="407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1731" y="4563692"/>
            <a:ext cx="407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09287" y="4587478"/>
            <a:ext cx="407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d)</a:t>
            </a:r>
          </a:p>
        </p:txBody>
      </p:sp>
      <p:sp>
        <p:nvSpPr>
          <p:cNvPr id="19" name="Rounded Rectangle 18">
            <a:hlinkClick r:id="rId3" action="ppaction://hlinksldjump"/>
          </p:cNvPr>
          <p:cNvSpPr/>
          <p:nvPr/>
        </p:nvSpPr>
        <p:spPr>
          <a:xfrm>
            <a:off x="5151337" y="2278623"/>
            <a:ext cx="3344568" cy="923935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1. The man at the end of the street is a great </a:t>
            </a:r>
            <a:r>
              <a:rPr lang="en-GB" b="1" dirty="0"/>
              <a:t>baker</a:t>
            </a:r>
            <a:r>
              <a:rPr lang="en-GB" dirty="0"/>
              <a:t>.</a:t>
            </a:r>
          </a:p>
        </p:txBody>
      </p:sp>
      <p:sp>
        <p:nvSpPr>
          <p:cNvPr id="20" name="Rounded Rectangle 19">
            <a:hlinkClick r:id="rId3" action="ppaction://hlinksldjump"/>
          </p:cNvPr>
          <p:cNvSpPr/>
          <p:nvPr/>
        </p:nvSpPr>
        <p:spPr>
          <a:xfrm>
            <a:off x="5151337" y="3286688"/>
            <a:ext cx="3344568" cy="95276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2. For the last year every Sunday he has </a:t>
            </a:r>
            <a:r>
              <a:rPr lang="en-GB" b="1" dirty="0"/>
              <a:t>hiked</a:t>
            </a:r>
            <a:r>
              <a:rPr lang="en-GB" dirty="0"/>
              <a:t> up a huge mountain.</a:t>
            </a:r>
          </a:p>
        </p:txBody>
      </p:sp>
      <p:sp>
        <p:nvSpPr>
          <p:cNvPr id="21" name="Rounded Rectangle 20">
            <a:hlinkClick r:id="rId3" action="ppaction://hlinksldjump"/>
          </p:cNvPr>
          <p:cNvSpPr/>
          <p:nvPr/>
        </p:nvSpPr>
        <p:spPr>
          <a:xfrm>
            <a:off x="5150155" y="4323585"/>
            <a:ext cx="3345750" cy="882451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3. It was a cold winters day, but I </a:t>
            </a:r>
            <a:r>
              <a:rPr lang="en-GB" b="1" dirty="0"/>
              <a:t>braved</a:t>
            </a:r>
            <a:r>
              <a:rPr lang="en-GB" dirty="0"/>
              <a:t> the weather and went to the shop.</a:t>
            </a:r>
          </a:p>
        </p:txBody>
      </p:sp>
      <p:sp>
        <p:nvSpPr>
          <p:cNvPr id="22" name="Rounded Rectangle 21">
            <a:hlinkClick r:id="rId3" action="ppaction://hlinksldjump"/>
          </p:cNvPr>
          <p:cNvSpPr/>
          <p:nvPr/>
        </p:nvSpPr>
        <p:spPr>
          <a:xfrm>
            <a:off x="5150155" y="5290166"/>
            <a:ext cx="3342188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4. To record how fast I could run a 100m race, I used a </a:t>
            </a:r>
            <a:r>
              <a:rPr lang="en-GB" b="1" dirty="0"/>
              <a:t>timer</a:t>
            </a:r>
            <a:r>
              <a:rPr lang="en-GB" dirty="0"/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599" y="4465047"/>
            <a:ext cx="724904" cy="18226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56" y="4598520"/>
            <a:ext cx="1372763" cy="170147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287" y="2560320"/>
            <a:ext cx="687953" cy="1644225"/>
          </a:xfrm>
          <a:prstGeom prst="rect">
            <a:avLst/>
          </a:prstGeom>
        </p:spPr>
      </p:pic>
      <p:sp>
        <p:nvSpPr>
          <p:cNvPr id="24" name="Rectangle: Diagonal Corners Snipped 9">
            <a:hlinkClick r:id="rId7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359752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write a sentence about one of these pictures?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50887" y="1980394"/>
            <a:ext cx="7632700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None/>
            </a:pPr>
            <a:r>
              <a:rPr lang="en-GB" dirty="0"/>
              <a:t>Can you write a sentence using words that use ‘</a:t>
            </a:r>
            <a:r>
              <a:rPr lang="en-GB" dirty="0" err="1"/>
              <a:t>eer</a:t>
            </a:r>
            <a:r>
              <a:rPr lang="en-GB" dirty="0"/>
              <a:t>’ to say /ear/?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63" y="2710620"/>
            <a:ext cx="1811784" cy="1635613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2476947" y="2660509"/>
            <a:ext cx="1705906" cy="1739951"/>
            <a:chOff x="3167090" y="2360229"/>
            <a:chExt cx="2035821" cy="207645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67090" y="2536771"/>
              <a:ext cx="1385860" cy="1723367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1044" y="2360229"/>
              <a:ext cx="791867" cy="2076450"/>
            </a:xfrm>
            <a:prstGeom prst="rect">
              <a:avLst/>
            </a:prstGeom>
          </p:spPr>
        </p:pic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3760" y="2837051"/>
            <a:ext cx="2019301" cy="141330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412" y="2863458"/>
            <a:ext cx="1898667" cy="1386900"/>
          </a:xfrm>
          <a:prstGeom prst="rect">
            <a:avLst/>
          </a:prstGeom>
        </p:spPr>
      </p:pic>
      <p:sp>
        <p:nvSpPr>
          <p:cNvPr id="15" name="Rounded Rectangle 14">
            <a:hlinkClick r:id="rId7" action="ppaction://hlinksldjump"/>
          </p:cNvPr>
          <p:cNvSpPr/>
          <p:nvPr/>
        </p:nvSpPr>
        <p:spPr>
          <a:xfrm>
            <a:off x="2204243" y="4738943"/>
            <a:ext cx="4725988" cy="131895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 could use some of these words:</a:t>
            </a:r>
          </a:p>
          <a:p>
            <a:pPr algn="ctr"/>
            <a:r>
              <a:rPr lang="en-GB" dirty="0"/>
              <a:t>steer	cheer	 deer	</a:t>
            </a:r>
            <a:r>
              <a:rPr lang="en-GB" dirty="0" err="1"/>
              <a:t>meerkat</a:t>
            </a:r>
            <a:endParaRPr lang="en-GB" dirty="0"/>
          </a:p>
        </p:txBody>
      </p:sp>
      <p:sp>
        <p:nvSpPr>
          <p:cNvPr id="12" name="Rectangle: Diagonal Corners Snipped 9">
            <a:hlinkClick r:id="rId8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155712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add the -</a:t>
            </a:r>
            <a:r>
              <a:rPr lang="en-GB" sz="3200" dirty="0" err="1">
                <a:latin typeface="+mn-lt"/>
              </a:rPr>
              <a:t>est</a:t>
            </a:r>
            <a:r>
              <a:rPr lang="en-GB" sz="3200" dirty="0">
                <a:latin typeface="+mn-lt"/>
              </a:rPr>
              <a:t> or -y to these words that end in ‘e’?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50887" y="1739709"/>
            <a:ext cx="76327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None/>
            </a:pPr>
            <a:r>
              <a:rPr lang="en-GB" dirty="0"/>
              <a:t>Can you change these words to add -</a:t>
            </a:r>
            <a:r>
              <a:rPr lang="en-GB" dirty="0" err="1"/>
              <a:t>est</a:t>
            </a:r>
            <a:r>
              <a:rPr lang="en-GB" dirty="0"/>
              <a:t> or -y? Can you think of any other words?</a:t>
            </a:r>
          </a:p>
        </p:txBody>
      </p:sp>
      <p:sp>
        <p:nvSpPr>
          <p:cNvPr id="7" name="5-Point Star 6"/>
          <p:cNvSpPr/>
          <p:nvPr/>
        </p:nvSpPr>
        <p:spPr>
          <a:xfrm>
            <a:off x="1360487" y="2132394"/>
            <a:ext cx="2011361" cy="2011361"/>
          </a:xfrm>
          <a:prstGeom prst="star5">
            <a:avLst/>
          </a:prstGeom>
          <a:solidFill>
            <a:srgbClr val="653C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nice</a:t>
            </a:r>
          </a:p>
        </p:txBody>
      </p:sp>
      <p:sp>
        <p:nvSpPr>
          <p:cNvPr id="8" name="5-Point Star 7"/>
          <p:cNvSpPr/>
          <p:nvPr/>
        </p:nvSpPr>
        <p:spPr>
          <a:xfrm>
            <a:off x="3543298" y="2132394"/>
            <a:ext cx="2011361" cy="2011361"/>
          </a:xfrm>
          <a:prstGeom prst="star5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shine</a:t>
            </a:r>
          </a:p>
        </p:txBody>
      </p:sp>
      <p:sp>
        <p:nvSpPr>
          <p:cNvPr id="9" name="5-Point Star 8"/>
          <p:cNvSpPr/>
          <p:nvPr/>
        </p:nvSpPr>
        <p:spPr>
          <a:xfrm>
            <a:off x="5726109" y="2132394"/>
            <a:ext cx="2011361" cy="2011361"/>
          </a:xfrm>
          <a:prstGeom prst="star5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slime</a:t>
            </a:r>
          </a:p>
        </p:txBody>
      </p:sp>
      <p:sp>
        <p:nvSpPr>
          <p:cNvPr id="10" name="5-Point Star 9"/>
          <p:cNvSpPr/>
          <p:nvPr/>
        </p:nvSpPr>
        <p:spPr>
          <a:xfrm>
            <a:off x="2451893" y="3618294"/>
            <a:ext cx="2011361" cy="2011361"/>
          </a:xfrm>
          <a:prstGeom prst="star5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large</a:t>
            </a:r>
          </a:p>
        </p:txBody>
      </p:sp>
      <p:sp>
        <p:nvSpPr>
          <p:cNvPr id="11" name="5-Point Star 10"/>
          <p:cNvSpPr/>
          <p:nvPr/>
        </p:nvSpPr>
        <p:spPr>
          <a:xfrm>
            <a:off x="4634704" y="3618294"/>
            <a:ext cx="2011361" cy="2011361"/>
          </a:xfrm>
          <a:prstGeom prst="star5">
            <a:avLst/>
          </a:prstGeom>
          <a:solidFill>
            <a:srgbClr val="86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fine</a:t>
            </a:r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750887" y="5820155"/>
            <a:ext cx="7632699" cy="457201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Challenge</a:t>
            </a:r>
            <a:r>
              <a:rPr lang="en-GB" dirty="0"/>
              <a:t>: You could have a go at putting these into a sentence.</a:t>
            </a:r>
          </a:p>
        </p:txBody>
      </p:sp>
      <p:sp>
        <p:nvSpPr>
          <p:cNvPr id="13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92011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7" y="549275"/>
            <a:ext cx="8220075" cy="741680"/>
          </a:xfrm>
        </p:spPr>
        <p:txBody>
          <a:bodyPr/>
          <a:lstStyle/>
          <a:p>
            <a:pPr algn="ctr"/>
            <a:r>
              <a:rPr lang="en-GB" dirty="0"/>
              <a:t>Can you read the sentences and draw pictures?</a:t>
            </a:r>
          </a:p>
        </p:txBody>
      </p:sp>
      <p:sp>
        <p:nvSpPr>
          <p:cNvPr id="5" name="TextBox 71"/>
          <p:cNvSpPr txBox="1">
            <a:spLocks noChangeArrowheads="1"/>
          </p:cNvSpPr>
          <p:nvPr/>
        </p:nvSpPr>
        <p:spPr bwMode="auto">
          <a:xfrm>
            <a:off x="1382487" y="1855601"/>
            <a:ext cx="6183085" cy="1314597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>
                <a:solidFill>
                  <a:schemeClr val="bg1"/>
                </a:solidFill>
              </a:rPr>
              <a:t>The boy looked into the sculpture and could see the future.</a:t>
            </a:r>
          </a:p>
        </p:txBody>
      </p:sp>
      <p:sp>
        <p:nvSpPr>
          <p:cNvPr id="6" name="TextBox 71"/>
          <p:cNvSpPr txBox="1">
            <a:spLocks noChangeArrowheads="1"/>
          </p:cNvSpPr>
          <p:nvPr/>
        </p:nvSpPr>
        <p:spPr bwMode="auto">
          <a:xfrm>
            <a:off x="1382487" y="3331976"/>
            <a:ext cx="6183085" cy="1314597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>
                <a:solidFill>
                  <a:schemeClr val="bg1"/>
                </a:solidFill>
              </a:rPr>
              <a:t>Sid the Vulture went on a mysterious adventure.</a:t>
            </a:r>
            <a:endParaRPr lang="en-GB" dirty="0"/>
          </a:p>
        </p:txBody>
      </p:sp>
      <p:sp>
        <p:nvSpPr>
          <p:cNvPr id="7" name="TextBox 71"/>
          <p:cNvSpPr txBox="1">
            <a:spLocks noChangeArrowheads="1"/>
          </p:cNvSpPr>
          <p:nvPr/>
        </p:nvSpPr>
        <p:spPr bwMode="auto">
          <a:xfrm>
            <a:off x="1382487" y="4808351"/>
            <a:ext cx="6183085" cy="1314597"/>
          </a:xfrm>
          <a:prstGeom prst="roundRect">
            <a:avLst/>
          </a:prstGeom>
          <a:solidFill>
            <a:srgbClr val="E34192"/>
          </a:solidFill>
          <a:ln w="38100">
            <a:noFill/>
            <a:miter lim="800000"/>
            <a:headEnd/>
            <a:tailEnd/>
          </a:ln>
        </p:spPr>
        <p:txBody>
          <a:bodyPr lIns="72000" tIns="72000" rIns="7200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dirty="0">
                <a:solidFill>
                  <a:schemeClr val="bg1"/>
                </a:solidFill>
              </a:rPr>
              <a:t>The scientist has to find a way to capture the creature.</a:t>
            </a:r>
          </a:p>
        </p:txBody>
      </p:sp>
      <p:sp>
        <p:nvSpPr>
          <p:cNvPr id="8" name="Rectangle: Diagonal Corners Snipped 9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3489235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199" y="558296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>
                <a:latin typeface="+mn-lt"/>
              </a:rPr>
              <a:t>Can you read the words?</a:t>
            </a:r>
          </a:p>
        </p:txBody>
      </p:sp>
      <p:sp>
        <p:nvSpPr>
          <p:cNvPr id="11" name="Rectangle: Diagonal Corners Snipped 10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298863" y="1720850"/>
            <a:ext cx="2161309" cy="997527"/>
          </a:xfrm>
          <a:prstGeom prst="roundRect">
            <a:avLst/>
          </a:prstGeom>
          <a:solidFill>
            <a:srgbClr val="86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pat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560617" y="1720850"/>
            <a:ext cx="2161309" cy="997527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hum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822371" y="1731241"/>
            <a:ext cx="2161309" cy="997527"/>
          </a:xfrm>
          <a:prstGeom prst="round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drop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479962" y="2886941"/>
            <a:ext cx="2161309" cy="99752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jog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752108" y="2886941"/>
            <a:ext cx="2161309" cy="997527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clap</a:t>
            </a:r>
          </a:p>
        </p:txBody>
      </p:sp>
      <p:sp>
        <p:nvSpPr>
          <p:cNvPr id="24" name="Content Placeholder 21"/>
          <p:cNvSpPr>
            <a:spLocks noGrp="1"/>
          </p:cNvSpPr>
          <p:nvPr>
            <p:ph idx="4294967295"/>
          </p:nvPr>
        </p:nvSpPr>
        <p:spPr>
          <a:xfrm>
            <a:off x="750887" y="4080883"/>
            <a:ext cx="7632700" cy="782638"/>
          </a:xfrm>
        </p:spPr>
        <p:txBody>
          <a:bodyPr lIns="108000" tIns="108000" rIns="108000" bIns="108000">
            <a:normAutofit/>
          </a:bodyPr>
          <a:lstStyle/>
          <a:p>
            <a:pPr marL="0" indent="0" algn="ctr">
              <a:buNone/>
            </a:pPr>
            <a:r>
              <a:rPr lang="en-GB" dirty="0"/>
              <a:t>Now change the words to add -</a:t>
            </a:r>
            <a:r>
              <a:rPr lang="en-GB" dirty="0" err="1"/>
              <a:t>ing</a:t>
            </a:r>
            <a:r>
              <a:rPr lang="en-GB" dirty="0"/>
              <a:t> and -ed.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1298863" y="1738095"/>
            <a:ext cx="2161309" cy="997527"/>
          </a:xfrm>
          <a:prstGeom prst="roundRect">
            <a:avLst/>
          </a:prstGeom>
          <a:solidFill>
            <a:srgbClr val="86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patting and patted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3560617" y="1738095"/>
            <a:ext cx="2161309" cy="997527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humming and hummed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822371" y="1748486"/>
            <a:ext cx="2161309" cy="997527"/>
          </a:xfrm>
          <a:prstGeom prst="round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dropping and dropped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2479962" y="2904186"/>
            <a:ext cx="2161309" cy="99752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jogging and jogged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4752108" y="2904186"/>
            <a:ext cx="2161309" cy="997527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clapping and clapped</a:t>
            </a:r>
          </a:p>
        </p:txBody>
      </p:sp>
    </p:spTree>
    <p:extLst>
      <p:ext uri="{BB962C8B-B14F-4D97-AF65-F5344CB8AC3E}">
        <p14:creationId xmlns:p14="http://schemas.microsoft.com/office/powerpoint/2010/main" val="3663343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31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9" y="640327"/>
            <a:ext cx="8220075" cy="993775"/>
          </a:xfrm>
        </p:spPr>
        <p:txBody>
          <a:bodyPr rtlCol="0"/>
          <a:lstStyle/>
          <a:p>
            <a:pPr algn="ctr"/>
            <a:r>
              <a:rPr lang="en-GB" sz="3200" dirty="0">
                <a:latin typeface="+mn-lt"/>
              </a:rPr>
              <a:t>Can you help Pirate Pete find the treasure?</a:t>
            </a:r>
          </a:p>
        </p:txBody>
      </p:sp>
      <p:sp>
        <p:nvSpPr>
          <p:cNvPr id="6" name="Content Placeholder 21"/>
          <p:cNvSpPr>
            <a:spLocks noGrp="1"/>
          </p:cNvSpPr>
          <p:nvPr>
            <p:ph idx="4294967295"/>
          </p:nvPr>
        </p:nvSpPr>
        <p:spPr>
          <a:xfrm>
            <a:off x="750887" y="1264348"/>
            <a:ext cx="7632700" cy="782638"/>
          </a:xfrm>
        </p:spPr>
        <p:txBody>
          <a:bodyPr lIns="108000" tIns="108000" rIns="108000" bIns="108000">
            <a:noAutofit/>
          </a:bodyPr>
          <a:lstStyle/>
          <a:p>
            <a:pPr marL="0" indent="0">
              <a:buNone/>
            </a:pPr>
            <a:r>
              <a:rPr lang="en-GB" dirty="0"/>
              <a:t>The real treasure has words using ‘</a:t>
            </a:r>
            <a:r>
              <a:rPr lang="en-GB" dirty="0" err="1"/>
              <a:t>mb</a:t>
            </a:r>
            <a:r>
              <a:rPr lang="en-GB" dirty="0"/>
              <a:t>’ to say /m/ on them.</a:t>
            </a:r>
          </a:p>
          <a:p>
            <a:pPr marL="0" indent="0">
              <a:buNone/>
            </a:pPr>
            <a:r>
              <a:rPr lang="en-GB" dirty="0"/>
              <a:t>The fake treasure has incorrect words.</a:t>
            </a:r>
          </a:p>
          <a:p>
            <a:pPr marL="0" indent="0">
              <a:buNone/>
            </a:pPr>
            <a:r>
              <a:rPr lang="en-GB" dirty="0"/>
              <a:t>Can you find the real treasure?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2703765" y="5110307"/>
            <a:ext cx="1046162" cy="1044575"/>
            <a:chOff x="4751100" y="2727325"/>
            <a:chExt cx="1046162" cy="1044575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1100" y="2727325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10"/>
            <p:cNvSpPr txBox="1">
              <a:spLocks noChangeArrowheads="1"/>
            </p:cNvSpPr>
            <p:nvPr/>
          </p:nvSpPr>
          <p:spPr bwMode="auto">
            <a:xfrm>
              <a:off x="4799915" y="3035805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thumb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73784" y="5110307"/>
            <a:ext cx="1046162" cy="1044575"/>
            <a:chOff x="3466091" y="2727325"/>
            <a:chExt cx="1046162" cy="1044575"/>
          </a:xfrm>
        </p:grpSpPr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6091" y="2727325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12"/>
            <p:cNvSpPr txBox="1">
              <a:spLocks noChangeArrowheads="1"/>
            </p:cNvSpPr>
            <p:nvPr/>
          </p:nvSpPr>
          <p:spPr bwMode="auto">
            <a:xfrm>
              <a:off x="3514906" y="3035805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bomb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703766" y="2667378"/>
            <a:ext cx="1046162" cy="1044575"/>
            <a:chOff x="896073" y="2727325"/>
            <a:chExt cx="1046162" cy="1044575"/>
          </a:xfrm>
        </p:grpSpPr>
        <p:pic>
          <p:nvPicPr>
            <p:cNvPr id="7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6073" y="2727325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13"/>
            <p:cNvSpPr txBox="1">
              <a:spLocks noChangeArrowheads="1"/>
            </p:cNvSpPr>
            <p:nvPr/>
          </p:nvSpPr>
          <p:spPr bwMode="auto">
            <a:xfrm>
              <a:off x="944888" y="3035805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lam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273783" y="2667378"/>
            <a:ext cx="1046162" cy="1044575"/>
            <a:chOff x="6036109" y="2727325"/>
            <a:chExt cx="1046162" cy="1044575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6109" y="2727325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15"/>
            <p:cNvSpPr txBox="1">
              <a:spLocks noChangeArrowheads="1"/>
            </p:cNvSpPr>
            <p:nvPr/>
          </p:nvSpPr>
          <p:spPr bwMode="auto">
            <a:xfrm>
              <a:off x="6084924" y="3035805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 err="1">
                  <a:solidFill>
                    <a:schemeClr val="bg1"/>
                  </a:solidFill>
                  <a:latin typeface="Twinkl SemiBold" pitchFamily="2" charset="0"/>
                </a:rPr>
                <a:t>clim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3988774" y="5110307"/>
            <a:ext cx="1046162" cy="1044575"/>
            <a:chOff x="7321118" y="2727325"/>
            <a:chExt cx="1046162" cy="1044575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21118" y="2727325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7369933" y="3035805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comb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5273783" y="3858869"/>
            <a:ext cx="1046162" cy="1044575"/>
            <a:chOff x="4751100" y="3918816"/>
            <a:chExt cx="1046162" cy="1044575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1100" y="3918816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23"/>
            <p:cNvSpPr txBox="1">
              <a:spLocks noChangeArrowheads="1"/>
            </p:cNvSpPr>
            <p:nvPr/>
          </p:nvSpPr>
          <p:spPr bwMode="auto">
            <a:xfrm>
              <a:off x="4799915" y="4227296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crumb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3988774" y="3858869"/>
            <a:ext cx="1046162" cy="1044575"/>
            <a:chOff x="3466091" y="3918816"/>
            <a:chExt cx="1046162" cy="1044575"/>
          </a:xfrm>
        </p:grpSpPr>
        <p:pic>
          <p:nvPicPr>
            <p:cNvPr id="22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6091" y="3918816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TextBox 25"/>
            <p:cNvSpPr txBox="1">
              <a:spLocks noChangeArrowheads="1"/>
            </p:cNvSpPr>
            <p:nvPr/>
          </p:nvSpPr>
          <p:spPr bwMode="auto">
            <a:xfrm>
              <a:off x="3514906" y="4227296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 err="1">
                  <a:solidFill>
                    <a:schemeClr val="bg1"/>
                  </a:solidFill>
                  <a:latin typeface="Twinkl SemiBold" pitchFamily="2" charset="0"/>
                </a:rPr>
                <a:t>bom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2703766" y="3858869"/>
            <a:ext cx="1046162" cy="1044575"/>
            <a:chOff x="896073" y="3918816"/>
            <a:chExt cx="1046162" cy="1044575"/>
          </a:xfrm>
        </p:grpSpPr>
        <p:pic>
          <p:nvPicPr>
            <p:cNvPr id="19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6073" y="3918816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26"/>
            <p:cNvSpPr txBox="1">
              <a:spLocks noChangeArrowheads="1"/>
            </p:cNvSpPr>
            <p:nvPr/>
          </p:nvSpPr>
          <p:spPr bwMode="auto">
            <a:xfrm>
              <a:off x="944888" y="4227296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lamb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28" name="answer peter"/>
          <p:cNvGrpSpPr/>
          <p:nvPr/>
        </p:nvGrpSpPr>
        <p:grpSpPr>
          <a:xfrm>
            <a:off x="7033455" y="5157355"/>
            <a:ext cx="1350132" cy="997527"/>
            <a:chOff x="7033455" y="5157355"/>
            <a:chExt cx="1350132" cy="997527"/>
          </a:xfrm>
        </p:grpSpPr>
        <p:sp>
          <p:nvSpPr>
            <p:cNvPr id="45" name="answers - pete tresure kn"/>
            <p:cNvSpPr/>
            <p:nvPr/>
          </p:nvSpPr>
          <p:spPr>
            <a:xfrm>
              <a:off x="7033455" y="5157355"/>
              <a:ext cx="1350132" cy="997527"/>
            </a:xfrm>
            <a:prstGeom prst="roundRect">
              <a:avLst/>
            </a:prstGeom>
            <a:solidFill>
              <a:srgbClr val="E341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/>
            <p:cNvSpPr txBox="1">
              <a:spLocks noChangeArrowheads="1"/>
            </p:cNvSpPr>
            <p:nvPr/>
          </p:nvSpPr>
          <p:spPr bwMode="auto">
            <a:xfrm>
              <a:off x="7082271" y="5418787"/>
              <a:ext cx="123619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answers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88775" y="2667378"/>
            <a:ext cx="1046162" cy="1044575"/>
            <a:chOff x="2181082" y="2727325"/>
            <a:chExt cx="1046162" cy="1044575"/>
          </a:xfrm>
        </p:grpSpPr>
        <p:pic>
          <p:nvPicPr>
            <p:cNvPr id="8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81082" y="2727325"/>
              <a:ext cx="1046162" cy="104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Box 11"/>
            <p:cNvSpPr txBox="1">
              <a:spLocks noChangeArrowheads="1"/>
            </p:cNvSpPr>
            <p:nvPr/>
          </p:nvSpPr>
          <p:spPr bwMode="auto">
            <a:xfrm>
              <a:off x="2229897" y="3035805"/>
              <a:ext cx="9485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numb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sp>
        <p:nvSpPr>
          <p:cNvPr id="37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4050238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val 39"/>
          <p:cNvSpPr/>
          <p:nvPr/>
        </p:nvSpPr>
        <p:spPr>
          <a:xfrm>
            <a:off x="2289893" y="1961439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small</a:t>
            </a:r>
          </a:p>
        </p:txBody>
      </p:sp>
      <p:sp>
        <p:nvSpPr>
          <p:cNvPr id="41" name="Oval 40"/>
          <p:cNvSpPr/>
          <p:nvPr/>
        </p:nvSpPr>
        <p:spPr>
          <a:xfrm>
            <a:off x="7036233" y="1956043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walk</a:t>
            </a:r>
          </a:p>
        </p:txBody>
      </p:sp>
      <p:sp>
        <p:nvSpPr>
          <p:cNvPr id="42" name="Oval 41"/>
          <p:cNvSpPr/>
          <p:nvPr/>
        </p:nvSpPr>
        <p:spPr>
          <a:xfrm>
            <a:off x="5459749" y="1956043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almost</a:t>
            </a:r>
          </a:p>
        </p:txBody>
      </p:sp>
      <p:sp>
        <p:nvSpPr>
          <p:cNvPr id="39" name="Oval 38"/>
          <p:cNvSpPr/>
          <p:nvPr/>
        </p:nvSpPr>
        <p:spPr>
          <a:xfrm>
            <a:off x="713409" y="1961439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call</a:t>
            </a:r>
          </a:p>
        </p:txBody>
      </p:sp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199" y="661843"/>
            <a:ext cx="8220075" cy="99377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read the words that have ‘al’ to say /or/?</a:t>
            </a:r>
          </a:p>
        </p:txBody>
      </p:sp>
      <p:sp>
        <p:nvSpPr>
          <p:cNvPr id="30" name="Content Placeholder 21"/>
          <p:cNvSpPr>
            <a:spLocks noGrp="1"/>
          </p:cNvSpPr>
          <p:nvPr>
            <p:ph idx="4294967295"/>
          </p:nvPr>
        </p:nvSpPr>
        <p:spPr>
          <a:xfrm>
            <a:off x="750887" y="4080883"/>
            <a:ext cx="7632700" cy="782638"/>
          </a:xfrm>
        </p:spPr>
        <p:txBody>
          <a:bodyPr lIns="108000" tIns="108000" rIns="108000" bIns="108000">
            <a:normAutofit/>
          </a:bodyPr>
          <a:lstStyle/>
          <a:p>
            <a:pPr marL="0" indent="0" algn="ctr">
              <a:buNone/>
            </a:pPr>
            <a:r>
              <a:rPr lang="en-GB" dirty="0"/>
              <a:t>Now write some sentences using the words.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71669" y="4683267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Every Sunday night I </a:t>
            </a:r>
            <a:r>
              <a:rPr lang="en-GB" b="1" dirty="0"/>
              <a:t>call</a:t>
            </a:r>
            <a:r>
              <a:rPr lang="en-GB" dirty="0"/>
              <a:t> my mother.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92451" y="4694057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have a new pet dog, because he is a puppy he is very </a:t>
            </a:r>
            <a:r>
              <a:rPr lang="en-GB" b="1" dirty="0"/>
              <a:t>small.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92451" y="4705429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drew a huge picture on the playground using </a:t>
            </a:r>
            <a:r>
              <a:rPr lang="en-GB" b="1" dirty="0"/>
              <a:t>chalk.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777211" y="4690886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It is </a:t>
            </a:r>
            <a:r>
              <a:rPr lang="en-GB" b="1" dirty="0"/>
              <a:t>almost</a:t>
            </a:r>
            <a:r>
              <a:rPr lang="en-GB" dirty="0"/>
              <a:t> time for dinner.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6377" y="1956043"/>
            <a:ext cx="1426588" cy="1420491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792451" y="4690538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did a survey in school to record how many people </a:t>
            </a:r>
            <a:r>
              <a:rPr lang="en-GB" b="1" dirty="0"/>
              <a:t>walk</a:t>
            </a:r>
            <a:r>
              <a:rPr lang="en-GB" dirty="0"/>
              <a:t> to school.</a:t>
            </a:r>
          </a:p>
        </p:txBody>
      </p:sp>
      <p:sp>
        <p:nvSpPr>
          <p:cNvPr id="16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403760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/>
      <p:bldP spid="31" grpId="0" animBg="1"/>
      <p:bldP spid="33" grpId="0" animBg="1"/>
      <p:bldP spid="35" grpId="0" animBg="1"/>
      <p:bldP spid="37" grpId="0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198" y="550456"/>
            <a:ext cx="8220075" cy="99430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200" dirty="0">
                <a:latin typeface="+mn-lt"/>
              </a:rPr>
              <a:t>Can you roll your dice and read the words that use ‘o’ to say /u/?</a:t>
            </a:r>
          </a:p>
        </p:txBody>
      </p:sp>
      <p:sp>
        <p:nvSpPr>
          <p:cNvPr id="6" name="Content Placeholder 21"/>
          <p:cNvSpPr>
            <a:spLocks noGrp="1"/>
          </p:cNvSpPr>
          <p:nvPr>
            <p:ph idx="4294967295"/>
          </p:nvPr>
        </p:nvSpPr>
        <p:spPr>
          <a:xfrm>
            <a:off x="1253476" y="1427133"/>
            <a:ext cx="7632700" cy="485775"/>
          </a:xfrm>
        </p:spPr>
        <p:txBody>
          <a:bodyPr lIns="108000" tIns="108000" rIns="108000" bIns="108000">
            <a:normAutofit/>
          </a:bodyPr>
          <a:lstStyle/>
          <a:p>
            <a:pPr marL="0" indent="0">
              <a:buNone/>
            </a:pPr>
            <a:r>
              <a:rPr lang="en-GB" dirty="0"/>
              <a:t>Roll your dice and read the words.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300355"/>
              </p:ext>
            </p:extLst>
          </p:nvPr>
        </p:nvGraphicFramePr>
        <p:xfrm>
          <a:off x="1253476" y="1902229"/>
          <a:ext cx="6627522" cy="4281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4587">
                  <a:extLst>
                    <a:ext uri="{9D8B030D-6E8A-4147-A177-3AD203B41FA5}">
                      <a16:colId xmlns:a16="http://schemas.microsoft.com/office/drawing/2014/main" val="3906377442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2102633783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1635945534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1663391871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3378372778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2094948276"/>
                    </a:ext>
                  </a:extLst>
                </a:gridCol>
              </a:tblGrid>
              <a:tr h="7135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brother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son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above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wonder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worry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7110366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glove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cover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month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brother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cs typeface="Times New Roman" panose="02020603050405020304" pitchFamily="18" charset="0"/>
                        </a:rPr>
                        <a:t>son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8176961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above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wonder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worry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glove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cover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6612850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month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brother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above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wonder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10367539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worry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glove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cover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month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brother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5678615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above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wonder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worry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cover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6444391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4" y="1946544"/>
            <a:ext cx="611381" cy="6116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4" y="2683484"/>
            <a:ext cx="611381" cy="6116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4" y="3390067"/>
            <a:ext cx="611381" cy="6116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5" y="4098729"/>
            <a:ext cx="611381" cy="6116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5" y="4815703"/>
            <a:ext cx="611381" cy="6116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5" y="5532677"/>
            <a:ext cx="611381" cy="611681"/>
          </a:xfrm>
          <a:prstGeom prst="rect">
            <a:avLst/>
          </a:prstGeom>
        </p:spPr>
      </p:pic>
      <p:sp>
        <p:nvSpPr>
          <p:cNvPr id="16" name="Rectangle: Diagonal Corners Snipped 9">
            <a:hlinkClick r:id="rId8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15658139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add -</a:t>
            </a:r>
            <a:r>
              <a:rPr lang="en-GB" sz="3200" dirty="0" err="1">
                <a:latin typeface="+mn-lt"/>
              </a:rPr>
              <a:t>er</a:t>
            </a:r>
            <a:r>
              <a:rPr lang="en-GB" sz="3200" dirty="0">
                <a:latin typeface="+mn-lt"/>
              </a:rPr>
              <a:t>, -</a:t>
            </a:r>
            <a:r>
              <a:rPr lang="en-GB" sz="3200" dirty="0" err="1">
                <a:latin typeface="+mn-lt"/>
              </a:rPr>
              <a:t>est</a:t>
            </a:r>
            <a:r>
              <a:rPr lang="en-GB" sz="3200" dirty="0">
                <a:latin typeface="+mn-lt"/>
              </a:rPr>
              <a:t> or -y these words with missing letters?</a:t>
            </a:r>
          </a:p>
        </p:txBody>
      </p:sp>
      <p:sp>
        <p:nvSpPr>
          <p:cNvPr id="11" name="Content Placeholder 21"/>
          <p:cNvSpPr>
            <a:spLocks noGrp="1"/>
          </p:cNvSpPr>
          <p:nvPr>
            <p:ph idx="4294967295"/>
          </p:nvPr>
        </p:nvSpPr>
        <p:spPr>
          <a:xfrm>
            <a:off x="750887" y="1863529"/>
            <a:ext cx="7632700" cy="486733"/>
          </a:xfrm>
        </p:spPr>
        <p:txBody>
          <a:bodyPr lIns="108000" tIns="108000" rIns="108000" bIns="108000">
            <a:noAutofit/>
          </a:bodyPr>
          <a:lstStyle/>
          <a:p>
            <a:pPr marL="0" indent="0">
              <a:buNone/>
            </a:pPr>
            <a:r>
              <a:rPr lang="en-GB" dirty="0"/>
              <a:t>These words are missing -</a:t>
            </a:r>
            <a:r>
              <a:rPr lang="en-GB" dirty="0" err="1"/>
              <a:t>er</a:t>
            </a:r>
            <a:r>
              <a:rPr lang="en-GB" dirty="0"/>
              <a:t>, -</a:t>
            </a:r>
            <a:r>
              <a:rPr lang="en-GB" dirty="0" err="1"/>
              <a:t>est</a:t>
            </a:r>
            <a:r>
              <a:rPr lang="en-GB" dirty="0"/>
              <a:t> or -y. See if you can work out the missing letters and write the word.</a:t>
            </a:r>
          </a:p>
        </p:txBody>
      </p:sp>
      <p:sp>
        <p:nvSpPr>
          <p:cNvPr id="4" name="Rectangle 3"/>
          <p:cNvSpPr/>
          <p:nvPr/>
        </p:nvSpPr>
        <p:spPr>
          <a:xfrm>
            <a:off x="3476626" y="2741564"/>
            <a:ext cx="1790699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/>
              <a:t>long</a:t>
            </a:r>
            <a:r>
              <a:rPr lang="en-GB" b="1" dirty="0"/>
              <a:t>_</a:t>
            </a:r>
            <a:r>
              <a:rPr lang="en-GB" dirty="0"/>
              <a:t> or long</a:t>
            </a:r>
            <a:r>
              <a:rPr lang="en-GB" b="1" dirty="0"/>
              <a:t>_</a:t>
            </a:r>
            <a:endParaRPr lang="en-GB" dirty="0"/>
          </a:p>
        </p:txBody>
      </p:sp>
      <p:sp>
        <p:nvSpPr>
          <p:cNvPr id="13" name="Rounded Rectangle 12">
            <a:hlinkClick r:id="rId2" action="ppaction://hlinksldjump"/>
          </p:cNvPr>
          <p:cNvSpPr/>
          <p:nvPr/>
        </p:nvSpPr>
        <p:spPr>
          <a:xfrm>
            <a:off x="7033455" y="5176016"/>
            <a:ext cx="1350132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082271" y="5437448"/>
            <a:ext cx="12361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  <a:latin typeface="Twinkl SemiBold" pitchFamily="2" charset="0"/>
              </a:rPr>
              <a:t>answers</a:t>
            </a:r>
            <a:endParaRPr lang="en-GB" altLang="en-US" sz="24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476626" y="3132866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warm</a:t>
            </a:r>
            <a:r>
              <a:rPr lang="en-GB" b="1" dirty="0"/>
              <a:t>_</a:t>
            </a:r>
            <a:r>
              <a:rPr lang="en-GB" dirty="0"/>
              <a:t> or warm</a:t>
            </a:r>
            <a:r>
              <a:rPr lang="en-GB" b="1" dirty="0"/>
              <a:t>_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3476625" y="3502198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hott</a:t>
            </a:r>
            <a:r>
              <a:rPr lang="en-GB" b="1" dirty="0"/>
              <a:t>_</a:t>
            </a:r>
            <a:r>
              <a:rPr lang="en-GB" dirty="0"/>
              <a:t> or </a:t>
            </a:r>
            <a:r>
              <a:rPr lang="en-GB" dirty="0" err="1"/>
              <a:t>hott</a:t>
            </a:r>
            <a:r>
              <a:rPr lang="en-GB" b="1" dirty="0"/>
              <a:t>_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3476625" y="3871530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cold</a:t>
            </a:r>
            <a:r>
              <a:rPr lang="en-GB" b="1" dirty="0"/>
              <a:t>_</a:t>
            </a:r>
            <a:r>
              <a:rPr lang="en-GB" dirty="0"/>
              <a:t> or cold</a:t>
            </a:r>
            <a:r>
              <a:rPr lang="en-GB" b="1" dirty="0"/>
              <a:t>_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3476625" y="4240862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funn</a:t>
            </a:r>
            <a:r>
              <a:rPr lang="en-GB" b="1" dirty="0"/>
              <a:t>_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3476625" y="4610194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wind</a:t>
            </a:r>
            <a:r>
              <a:rPr lang="en-GB" b="1" dirty="0"/>
              <a:t>_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3476625" y="4979526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sunn</a:t>
            </a:r>
            <a:r>
              <a:rPr lang="en-GB" b="1" dirty="0"/>
              <a:t>_</a:t>
            </a:r>
            <a:endParaRPr lang="en-GB" dirty="0"/>
          </a:p>
        </p:txBody>
      </p:sp>
      <p:sp>
        <p:nvSpPr>
          <p:cNvPr id="21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334676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animBg="1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add -</a:t>
            </a:r>
            <a:r>
              <a:rPr lang="en-GB" sz="3200" dirty="0" err="1">
                <a:latin typeface="+mn-lt"/>
              </a:rPr>
              <a:t>er</a:t>
            </a:r>
            <a:r>
              <a:rPr lang="en-GB" sz="3200" dirty="0">
                <a:latin typeface="+mn-lt"/>
              </a:rPr>
              <a:t>, -</a:t>
            </a:r>
            <a:r>
              <a:rPr lang="en-GB" sz="3200" dirty="0" err="1">
                <a:latin typeface="+mn-lt"/>
              </a:rPr>
              <a:t>est</a:t>
            </a:r>
            <a:r>
              <a:rPr lang="en-GB" sz="3200" dirty="0">
                <a:latin typeface="+mn-lt"/>
              </a:rPr>
              <a:t> or -y these words with missing letters?</a:t>
            </a:r>
          </a:p>
        </p:txBody>
      </p:sp>
      <p:sp>
        <p:nvSpPr>
          <p:cNvPr id="11" name="Content Placeholder 21"/>
          <p:cNvSpPr>
            <a:spLocks noGrp="1"/>
          </p:cNvSpPr>
          <p:nvPr>
            <p:ph idx="4294967295"/>
          </p:nvPr>
        </p:nvSpPr>
        <p:spPr>
          <a:xfrm>
            <a:off x="750887" y="1863529"/>
            <a:ext cx="7632700" cy="486733"/>
          </a:xfrm>
        </p:spPr>
        <p:txBody>
          <a:bodyPr lIns="108000" tIns="108000" rIns="108000" bIns="108000">
            <a:noAutofit/>
          </a:bodyPr>
          <a:lstStyle/>
          <a:p>
            <a:pPr marL="0" indent="0">
              <a:buNone/>
            </a:pPr>
            <a:r>
              <a:rPr lang="en-GB" dirty="0"/>
              <a:t>These words are missing -</a:t>
            </a:r>
            <a:r>
              <a:rPr lang="en-GB" dirty="0" err="1"/>
              <a:t>er</a:t>
            </a:r>
            <a:r>
              <a:rPr lang="en-GB" dirty="0"/>
              <a:t>, -</a:t>
            </a:r>
            <a:r>
              <a:rPr lang="en-GB" dirty="0" err="1"/>
              <a:t>est</a:t>
            </a:r>
            <a:r>
              <a:rPr lang="en-GB" dirty="0"/>
              <a:t> or -y. See if you can work out the missing letters and write the word.</a:t>
            </a:r>
          </a:p>
        </p:txBody>
      </p:sp>
      <p:sp>
        <p:nvSpPr>
          <p:cNvPr id="4" name="Rectangle 3"/>
          <p:cNvSpPr/>
          <p:nvPr/>
        </p:nvSpPr>
        <p:spPr>
          <a:xfrm>
            <a:off x="3476626" y="2741564"/>
            <a:ext cx="2352674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/>
              <a:t>long</a:t>
            </a:r>
            <a:r>
              <a:rPr lang="en-GB" b="1" dirty="0"/>
              <a:t>er</a:t>
            </a:r>
            <a:r>
              <a:rPr lang="en-GB" dirty="0"/>
              <a:t> or long</a:t>
            </a:r>
            <a:r>
              <a:rPr lang="en-GB" b="1" dirty="0"/>
              <a:t>est</a:t>
            </a:r>
            <a:endParaRPr lang="en-GB" dirty="0"/>
          </a:p>
        </p:txBody>
      </p:sp>
      <p:sp>
        <p:nvSpPr>
          <p:cNvPr id="14" name="TextBox 13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082271" y="5437448"/>
            <a:ext cx="12361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  <a:latin typeface="Twinkl SemiBold" pitchFamily="2" charset="0"/>
              </a:rPr>
              <a:t>answers</a:t>
            </a:r>
            <a:endParaRPr lang="en-GB" altLang="en-US" sz="24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476626" y="3132866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warm</a:t>
            </a:r>
            <a:r>
              <a:rPr lang="en-GB" b="1" dirty="0"/>
              <a:t>er</a:t>
            </a:r>
            <a:r>
              <a:rPr lang="en-GB" dirty="0"/>
              <a:t> or warm</a:t>
            </a:r>
            <a:r>
              <a:rPr lang="en-GB" b="1" dirty="0"/>
              <a:t>est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3476625" y="3502198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hott</a:t>
            </a:r>
            <a:r>
              <a:rPr lang="en-GB" b="1" dirty="0"/>
              <a:t>er</a:t>
            </a:r>
            <a:r>
              <a:rPr lang="en-GB" dirty="0"/>
              <a:t> or hott</a:t>
            </a:r>
            <a:r>
              <a:rPr lang="en-GB" b="1" dirty="0"/>
              <a:t>est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3476625" y="3871530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cold</a:t>
            </a:r>
            <a:r>
              <a:rPr lang="en-GB" b="1" dirty="0"/>
              <a:t>er</a:t>
            </a:r>
            <a:r>
              <a:rPr lang="en-GB" dirty="0"/>
              <a:t> or cold</a:t>
            </a:r>
            <a:r>
              <a:rPr lang="en-GB" b="1" dirty="0"/>
              <a:t>est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3476625" y="4240862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funn</a:t>
            </a:r>
            <a:r>
              <a:rPr lang="en-GB" b="1" dirty="0"/>
              <a:t>y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3476625" y="4610194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wind</a:t>
            </a:r>
            <a:r>
              <a:rPr lang="en-GB" b="1" dirty="0"/>
              <a:t>y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3476625" y="4979526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sunn</a:t>
            </a:r>
            <a:r>
              <a:rPr lang="en-GB" b="1" dirty="0"/>
              <a:t>y</a:t>
            </a:r>
            <a:endParaRPr lang="en-GB" dirty="0"/>
          </a:p>
        </p:txBody>
      </p:sp>
      <p:sp>
        <p:nvSpPr>
          <p:cNvPr id="13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30346678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unscramble the letters in the words with ‘</a:t>
            </a:r>
            <a:r>
              <a:rPr lang="en-GB" sz="3200" dirty="0" err="1">
                <a:latin typeface="+mn-lt"/>
              </a:rPr>
              <a:t>ey</a:t>
            </a:r>
            <a:r>
              <a:rPr lang="en-GB" sz="3200" dirty="0">
                <a:latin typeface="+mn-lt"/>
              </a:rPr>
              <a:t>’ to say /</a:t>
            </a:r>
            <a:r>
              <a:rPr lang="en-GB" sz="3200" dirty="0" err="1">
                <a:latin typeface="+mn-lt"/>
              </a:rPr>
              <a:t>ee</a:t>
            </a:r>
            <a:r>
              <a:rPr lang="en-GB" sz="3200" dirty="0">
                <a:latin typeface="+mn-lt"/>
              </a:rPr>
              <a:t>/?</a:t>
            </a: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750887" y="1980394"/>
            <a:ext cx="76327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None/>
            </a:pPr>
            <a:r>
              <a:rPr lang="en-GB" dirty="0"/>
              <a:t>The letters have been scrambled. Can you unscramble the words and write the correct word?</a:t>
            </a:r>
          </a:p>
        </p:txBody>
      </p:sp>
      <p:sp>
        <p:nvSpPr>
          <p:cNvPr id="2" name="Rectangle 1"/>
          <p:cNvSpPr/>
          <p:nvPr/>
        </p:nvSpPr>
        <p:spPr>
          <a:xfrm>
            <a:off x="6015953" y="3153966"/>
            <a:ext cx="1066318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Calibri Light" panose="020F0302020204030204" pitchFamily="34" charset="0"/>
              </a:rPr>
              <a:t>eymnich</a:t>
            </a:r>
            <a:endParaRPr lang="en-GB" sz="1600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79227" y="3564533"/>
            <a:ext cx="933269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Calibri Light" panose="020F0302020204030204" pitchFamily="34" charset="0"/>
              </a:rPr>
              <a:t>eydnko</a:t>
            </a:r>
            <a:endParaRPr lang="en-GB" sz="1600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09347" y="4403335"/>
            <a:ext cx="873957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Calibri Light" panose="020F0302020204030204" pitchFamily="34" charset="0"/>
              </a:rPr>
              <a:t>eymno</a:t>
            </a:r>
            <a:endParaRPr lang="en-GB" sz="1600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10236" y="2853369"/>
            <a:ext cx="545342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Calibri Light" panose="020F0302020204030204" pitchFamily="34" charset="0"/>
              </a:rPr>
              <a:t>eyk</a:t>
            </a:r>
            <a:endParaRPr lang="en-GB" sz="1600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0618" y="5167361"/>
            <a:ext cx="979755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Calibri Light" panose="020F0302020204030204" pitchFamily="34" charset="0"/>
              </a:rPr>
              <a:t>eykmon</a:t>
            </a:r>
            <a:endParaRPr lang="en-GB" sz="1600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" name="Rounded Rectangle 11">
            <a:hlinkClick r:id="rId2" action="ppaction://hlinksldjump"/>
          </p:cNvPr>
          <p:cNvSpPr/>
          <p:nvPr/>
        </p:nvSpPr>
        <p:spPr>
          <a:xfrm>
            <a:off x="7033455" y="5176016"/>
            <a:ext cx="1350132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082271" y="5437448"/>
            <a:ext cx="12361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  <a:latin typeface="Twinkl SemiBold" pitchFamily="2" charset="0"/>
              </a:rPr>
              <a:t>answers</a:t>
            </a:r>
            <a:endParaRPr lang="en-GB" altLang="en-US" sz="24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60676" y="5302433"/>
            <a:ext cx="869149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ea typeface="Calibri" panose="020F0502020204030204" pitchFamily="34" charset="0"/>
                <a:cs typeface="Calibri Light" panose="020F0302020204030204" pitchFamily="34" charset="0"/>
              </a:rPr>
              <a:t>eykurt</a:t>
            </a:r>
            <a:endParaRPr lang="en-GB" sz="1600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6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586170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8" grpId="0"/>
      <p:bldP spid="12" grpId="0" animBg="1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unscramble the letters in the words with ‘</a:t>
            </a:r>
            <a:r>
              <a:rPr lang="en-GB" sz="3200" dirty="0" err="1">
                <a:latin typeface="+mn-lt"/>
              </a:rPr>
              <a:t>ey</a:t>
            </a:r>
            <a:r>
              <a:rPr lang="en-GB" sz="3200" dirty="0">
                <a:latin typeface="+mn-lt"/>
              </a:rPr>
              <a:t>’ to say /</a:t>
            </a:r>
            <a:r>
              <a:rPr lang="en-GB" sz="3200" dirty="0" err="1">
                <a:latin typeface="+mn-lt"/>
              </a:rPr>
              <a:t>ee</a:t>
            </a:r>
            <a:r>
              <a:rPr lang="en-GB" sz="3200" dirty="0">
                <a:latin typeface="+mn-lt"/>
              </a:rPr>
              <a:t>/?</a:t>
            </a: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750887" y="1980394"/>
            <a:ext cx="76327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None/>
            </a:pPr>
            <a:r>
              <a:rPr lang="en-GB" dirty="0"/>
              <a:t>The letters have been scrambled. Can you unscramble the words and write the correct word?</a:t>
            </a:r>
          </a:p>
        </p:txBody>
      </p:sp>
      <p:sp>
        <p:nvSpPr>
          <p:cNvPr id="2" name="Rectangle 1"/>
          <p:cNvSpPr/>
          <p:nvPr/>
        </p:nvSpPr>
        <p:spPr>
          <a:xfrm>
            <a:off x="6015953" y="3153966"/>
            <a:ext cx="1066318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a typeface="Calibri" panose="020F0502020204030204" pitchFamily="34" charset="0"/>
                <a:cs typeface="Calibri Light" panose="020F0302020204030204" pitchFamily="34" charset="0"/>
              </a:rPr>
              <a:t>chimney</a:t>
            </a:r>
            <a:endParaRPr lang="en-GB" sz="1600" b="1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79227" y="3564533"/>
            <a:ext cx="933269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a typeface="Calibri" panose="020F0502020204030204" pitchFamily="34" charset="0"/>
                <a:cs typeface="Calibri Light" panose="020F0302020204030204" pitchFamily="34" charset="0"/>
              </a:rPr>
              <a:t>donkey</a:t>
            </a:r>
            <a:endParaRPr lang="en-GB" sz="1600" b="1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09347" y="4403335"/>
            <a:ext cx="873957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a typeface="Calibri" panose="020F0502020204030204" pitchFamily="34" charset="0"/>
                <a:cs typeface="Calibri Light" panose="020F0302020204030204" pitchFamily="34" charset="0"/>
              </a:rPr>
              <a:t>money</a:t>
            </a:r>
            <a:endParaRPr lang="en-GB" sz="1600" b="1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10236" y="2853369"/>
            <a:ext cx="545342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a typeface="Calibri" panose="020F0502020204030204" pitchFamily="34" charset="0"/>
                <a:cs typeface="Calibri Light" panose="020F0302020204030204" pitchFamily="34" charset="0"/>
              </a:rPr>
              <a:t>key</a:t>
            </a:r>
            <a:endParaRPr lang="en-GB" sz="1600" b="1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0618" y="5167361"/>
            <a:ext cx="997389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a typeface="Calibri" panose="020F0502020204030204" pitchFamily="34" charset="0"/>
                <a:cs typeface="Calibri Light" panose="020F0302020204030204" pitchFamily="34" charset="0"/>
              </a:rPr>
              <a:t>monkey</a:t>
            </a:r>
            <a:endParaRPr lang="en-GB" sz="1600" b="1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60676" y="5302433"/>
            <a:ext cx="869149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ea typeface="Calibri" panose="020F0502020204030204" pitchFamily="34" charset="0"/>
                <a:cs typeface="Calibri Light" panose="020F0302020204030204" pitchFamily="34" charset="0"/>
              </a:rPr>
              <a:t>turkey</a:t>
            </a:r>
            <a:endParaRPr lang="en-GB" sz="1600" b="1" dirty="0">
              <a:effectLst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1" name="Rectangle: Diagonal Corners Snipped 9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26069786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match the words to the sentence using the correct contractions?</a:t>
            </a:r>
          </a:p>
        </p:txBody>
      </p:sp>
      <p:sp>
        <p:nvSpPr>
          <p:cNvPr id="6" name="Content Placeholder 21"/>
          <p:cNvSpPr>
            <a:spLocks noGrp="1"/>
          </p:cNvSpPr>
          <p:nvPr>
            <p:ph idx="4294967295"/>
          </p:nvPr>
        </p:nvSpPr>
        <p:spPr>
          <a:xfrm>
            <a:off x="750887" y="1863529"/>
            <a:ext cx="7632700" cy="486733"/>
          </a:xfrm>
        </p:spPr>
        <p:txBody>
          <a:bodyPr lIns="108000" tIns="108000" rIns="108000" bIns="108000">
            <a:noAutofit/>
          </a:bodyPr>
          <a:lstStyle/>
          <a:p>
            <a:pPr marL="0" indent="0">
              <a:buNone/>
            </a:pPr>
            <a:r>
              <a:rPr lang="en-GB" dirty="0"/>
              <a:t>Match the words to the right sentence. </a:t>
            </a:r>
          </a:p>
        </p:txBody>
      </p:sp>
      <p:sp>
        <p:nvSpPr>
          <p:cNvPr id="7" name="Content Placeholder 21"/>
          <p:cNvSpPr txBox="1">
            <a:spLocks/>
          </p:cNvSpPr>
          <p:nvPr/>
        </p:nvSpPr>
        <p:spPr>
          <a:xfrm>
            <a:off x="5266458" y="2390203"/>
            <a:ext cx="2950873" cy="91968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1. I think you should’ve said sorry to your friend.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8" name="Content Placeholder 21"/>
          <p:cNvSpPr txBox="1">
            <a:spLocks/>
          </p:cNvSpPr>
          <p:nvPr/>
        </p:nvSpPr>
        <p:spPr>
          <a:xfrm>
            <a:off x="5266458" y="3314041"/>
            <a:ext cx="3410817" cy="106737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2. I can’t believe it is Friday already.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9" name="Content Placeholder 21"/>
          <p:cNvSpPr txBox="1">
            <a:spLocks/>
          </p:cNvSpPr>
          <p:nvPr/>
        </p:nvSpPr>
        <p:spPr>
          <a:xfrm>
            <a:off x="5239479" y="4118719"/>
            <a:ext cx="3184122" cy="115062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3. We can carry more boxes, but that would mean we’d be slower.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10" name="Content Placeholder 21"/>
          <p:cNvSpPr txBox="1">
            <a:spLocks/>
          </p:cNvSpPr>
          <p:nvPr/>
        </p:nvSpPr>
        <p:spPr>
          <a:xfrm>
            <a:off x="5266458" y="5186091"/>
            <a:ext cx="3244561" cy="116973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108000" tIns="108000" rIns="108000" bIns="10800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4. I think I’ll burst if I don’t tell you.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19" name="Rounded Rectangle 18">
            <a:hlinkClick r:id="rId2" action="ppaction://hlinksldjump"/>
          </p:cNvPr>
          <p:cNvSpPr/>
          <p:nvPr/>
        </p:nvSpPr>
        <p:spPr>
          <a:xfrm>
            <a:off x="5268991" y="2277201"/>
            <a:ext cx="3344568" cy="87631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1. I think you </a:t>
            </a:r>
            <a:r>
              <a:rPr lang="en-GB" b="1" dirty="0"/>
              <a:t>should’ve</a:t>
            </a:r>
            <a:r>
              <a:rPr lang="en-GB" dirty="0"/>
              <a:t> said sorry to your friend.</a:t>
            </a:r>
          </a:p>
        </p:txBody>
      </p:sp>
      <p:sp>
        <p:nvSpPr>
          <p:cNvPr id="20" name="Rounded Rectangle 19">
            <a:hlinkClick r:id="rId2" action="ppaction://hlinksldjump"/>
          </p:cNvPr>
          <p:cNvSpPr/>
          <p:nvPr/>
        </p:nvSpPr>
        <p:spPr>
          <a:xfrm>
            <a:off x="5237099" y="3286688"/>
            <a:ext cx="3344568" cy="763899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2. I </a:t>
            </a:r>
            <a:r>
              <a:rPr lang="en-GB" b="1" dirty="0"/>
              <a:t>can’t</a:t>
            </a:r>
            <a:r>
              <a:rPr lang="en-GB" dirty="0"/>
              <a:t> believe it is Friday already.</a:t>
            </a:r>
          </a:p>
        </p:txBody>
      </p:sp>
      <p:sp>
        <p:nvSpPr>
          <p:cNvPr id="21" name="Rounded Rectangle 20">
            <a:hlinkClick r:id="rId2" action="ppaction://hlinksldjump"/>
          </p:cNvPr>
          <p:cNvSpPr/>
          <p:nvPr/>
        </p:nvSpPr>
        <p:spPr>
          <a:xfrm>
            <a:off x="5239479" y="4190638"/>
            <a:ext cx="3345750" cy="882451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3. We can carry more boxes, but that would mean </a:t>
            </a:r>
            <a:r>
              <a:rPr lang="en-GB" b="1" dirty="0"/>
              <a:t>we’d</a:t>
            </a:r>
            <a:r>
              <a:rPr lang="en-GB" dirty="0"/>
              <a:t> be slower.</a:t>
            </a:r>
          </a:p>
        </p:txBody>
      </p:sp>
      <p:sp>
        <p:nvSpPr>
          <p:cNvPr id="22" name="Rounded Rectangle 21">
            <a:hlinkClick r:id="rId2" action="ppaction://hlinksldjump"/>
          </p:cNvPr>
          <p:cNvSpPr/>
          <p:nvPr/>
        </p:nvSpPr>
        <p:spPr>
          <a:xfrm>
            <a:off x="5239479" y="5213141"/>
            <a:ext cx="3342188" cy="678288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4. I think </a:t>
            </a:r>
            <a:r>
              <a:rPr lang="en-GB" b="1" dirty="0"/>
              <a:t>I’ll</a:t>
            </a:r>
            <a:r>
              <a:rPr lang="en-GB" dirty="0"/>
              <a:t> burst if I don’t tell you.</a:t>
            </a:r>
          </a:p>
        </p:txBody>
      </p:sp>
      <p:sp>
        <p:nvSpPr>
          <p:cNvPr id="24" name="Rounded Rectangle 23">
            <a:hlinkClick r:id="rId2" action="ppaction://hlinksldjump"/>
          </p:cNvPr>
          <p:cNvSpPr/>
          <p:nvPr/>
        </p:nvSpPr>
        <p:spPr>
          <a:xfrm>
            <a:off x="928729" y="2914868"/>
            <a:ext cx="1804945" cy="772602"/>
          </a:xfrm>
          <a:prstGeom prst="round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a) can not</a:t>
            </a:r>
          </a:p>
        </p:txBody>
      </p:sp>
      <p:sp>
        <p:nvSpPr>
          <p:cNvPr id="25" name="Rounded Rectangle 24">
            <a:hlinkClick r:id="rId2" action="ppaction://hlinksldjump"/>
          </p:cNvPr>
          <p:cNvSpPr/>
          <p:nvPr/>
        </p:nvSpPr>
        <p:spPr>
          <a:xfrm>
            <a:off x="3001567" y="2914868"/>
            <a:ext cx="1804947" cy="772602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b) I will</a:t>
            </a:r>
          </a:p>
        </p:txBody>
      </p:sp>
      <p:sp>
        <p:nvSpPr>
          <p:cNvPr id="26" name="Rounded Rectangle 25">
            <a:hlinkClick r:id="rId2" action="ppaction://hlinksldjump"/>
          </p:cNvPr>
          <p:cNvSpPr/>
          <p:nvPr/>
        </p:nvSpPr>
        <p:spPr>
          <a:xfrm>
            <a:off x="928727" y="3937284"/>
            <a:ext cx="1804947" cy="772602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c) should have</a:t>
            </a:r>
          </a:p>
        </p:txBody>
      </p:sp>
      <p:sp>
        <p:nvSpPr>
          <p:cNvPr id="27" name="Rounded Rectangle 26">
            <a:hlinkClick r:id="rId2" action="ppaction://hlinksldjump"/>
          </p:cNvPr>
          <p:cNvSpPr/>
          <p:nvPr/>
        </p:nvSpPr>
        <p:spPr>
          <a:xfrm>
            <a:off x="2982378" y="3937284"/>
            <a:ext cx="1804947" cy="772602"/>
          </a:xfrm>
          <a:prstGeom prst="roundRect">
            <a:avLst/>
          </a:prstGeom>
          <a:solidFill>
            <a:srgbClr val="86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d) we would</a:t>
            </a:r>
          </a:p>
        </p:txBody>
      </p:sp>
      <p:sp>
        <p:nvSpPr>
          <p:cNvPr id="17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1203154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write a sentence about one of these pictures?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12787" y="1884661"/>
            <a:ext cx="76327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None/>
            </a:pPr>
            <a:r>
              <a:rPr lang="en-GB" dirty="0"/>
              <a:t>Can you write a sentence using words that use ‘war’ to say /</a:t>
            </a:r>
            <a:r>
              <a:rPr lang="en-GB" dirty="0" err="1"/>
              <a:t>wor</a:t>
            </a:r>
            <a:r>
              <a:rPr lang="en-GB" dirty="0"/>
              <a:t>/ and ‘</a:t>
            </a:r>
            <a:r>
              <a:rPr lang="en-GB" dirty="0" err="1"/>
              <a:t>wor</a:t>
            </a:r>
            <a:r>
              <a:rPr lang="en-GB" dirty="0"/>
              <a:t>’ to say /</a:t>
            </a:r>
            <a:r>
              <a:rPr lang="en-GB" dirty="0" err="1"/>
              <a:t>wur</a:t>
            </a:r>
            <a:r>
              <a:rPr lang="en-GB" dirty="0"/>
              <a:t>/?</a:t>
            </a:r>
          </a:p>
        </p:txBody>
      </p:sp>
      <p:sp>
        <p:nvSpPr>
          <p:cNvPr id="15" name="Rounded Rectangle 14">
            <a:hlinkClick r:id="rId2" action="ppaction://hlinksldjump"/>
          </p:cNvPr>
          <p:cNvSpPr/>
          <p:nvPr/>
        </p:nvSpPr>
        <p:spPr>
          <a:xfrm>
            <a:off x="2204243" y="4738943"/>
            <a:ext cx="4725988" cy="131895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 could use some of these words:</a:t>
            </a:r>
          </a:p>
          <a:p>
            <a:pPr algn="ctr"/>
            <a:r>
              <a:rPr lang="en-GB" dirty="0"/>
              <a:t>war	ward	 world	  work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707" y="2635380"/>
            <a:ext cx="702299" cy="20395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144" y="2886401"/>
            <a:ext cx="1462882" cy="146103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559" y="2907209"/>
            <a:ext cx="2115426" cy="1495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794" y="2907209"/>
            <a:ext cx="2263043" cy="1516658"/>
          </a:xfrm>
          <a:prstGeom prst="rect">
            <a:avLst/>
          </a:prstGeom>
        </p:spPr>
      </p:pic>
      <p:sp>
        <p:nvSpPr>
          <p:cNvPr id="10" name="Rectangle: Diagonal Corners Snipped 9">
            <a:hlinkClick r:id="rId7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4173138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199" y="59250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>
                <a:latin typeface="+mn-lt"/>
              </a:rPr>
              <a:t>Can you read the words?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298863" y="1720850"/>
            <a:ext cx="2161309" cy="997527"/>
          </a:xfrm>
          <a:prstGeom prst="roundRect">
            <a:avLst/>
          </a:prstGeom>
          <a:solidFill>
            <a:srgbClr val="86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enjoy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560617" y="1720850"/>
            <a:ext cx="2161309" cy="997527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excite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822371" y="1731241"/>
            <a:ext cx="2161309" cy="997527"/>
          </a:xfrm>
          <a:prstGeom prst="round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kind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479962" y="2886941"/>
            <a:ext cx="2161309" cy="99752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tidy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752108" y="2886941"/>
            <a:ext cx="2161309" cy="997527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happy</a:t>
            </a:r>
          </a:p>
        </p:txBody>
      </p:sp>
      <p:sp>
        <p:nvSpPr>
          <p:cNvPr id="24" name="Content Placeholder 21"/>
          <p:cNvSpPr>
            <a:spLocks noGrp="1"/>
          </p:cNvSpPr>
          <p:nvPr>
            <p:ph idx="4294967295"/>
          </p:nvPr>
        </p:nvSpPr>
        <p:spPr>
          <a:xfrm>
            <a:off x="750887" y="4080883"/>
            <a:ext cx="7632700" cy="782638"/>
          </a:xfrm>
        </p:spPr>
        <p:txBody>
          <a:bodyPr lIns="108000" tIns="108000" rIns="108000" bIns="108000">
            <a:normAutofit/>
          </a:bodyPr>
          <a:lstStyle/>
          <a:p>
            <a:pPr marL="0" indent="0" algn="ctr">
              <a:buNone/>
            </a:pPr>
            <a:r>
              <a:rPr lang="en-GB" dirty="0"/>
              <a:t>Now change the words to use -</a:t>
            </a:r>
            <a:r>
              <a:rPr lang="en-GB" dirty="0" err="1"/>
              <a:t>ment</a:t>
            </a:r>
            <a:r>
              <a:rPr lang="en-GB" dirty="0"/>
              <a:t> and -ness.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1298863" y="1726046"/>
            <a:ext cx="2161309" cy="997527"/>
          </a:xfrm>
          <a:prstGeom prst="roundRect">
            <a:avLst/>
          </a:prstGeom>
          <a:solidFill>
            <a:srgbClr val="86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enjoyment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3560617" y="1726046"/>
            <a:ext cx="2161309" cy="997527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excitement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822371" y="1736437"/>
            <a:ext cx="2161309" cy="997527"/>
          </a:xfrm>
          <a:prstGeom prst="round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kindness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2479962" y="2892137"/>
            <a:ext cx="2161309" cy="99752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tidiness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4752108" y="2892137"/>
            <a:ext cx="2161309" cy="997527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happiness</a:t>
            </a:r>
          </a:p>
        </p:txBody>
      </p:sp>
      <p:sp>
        <p:nvSpPr>
          <p:cNvPr id="15" name="Rectangle: Diagonal Corners Snipped 9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3674162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31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add ‘</a:t>
            </a:r>
            <a:r>
              <a:rPr lang="en-GB" sz="3200" dirty="0" err="1">
                <a:latin typeface="+mn-lt"/>
              </a:rPr>
              <a:t>wa</a:t>
            </a:r>
            <a:r>
              <a:rPr lang="en-GB" sz="3200" dirty="0">
                <a:latin typeface="+mn-lt"/>
              </a:rPr>
              <a:t>’ to say /wo/ or ‘qua’ to say /quo/ for these words with missing letters?</a:t>
            </a:r>
          </a:p>
        </p:txBody>
      </p:sp>
      <p:sp>
        <p:nvSpPr>
          <p:cNvPr id="11" name="Content Placeholder 21"/>
          <p:cNvSpPr>
            <a:spLocks noGrp="1"/>
          </p:cNvSpPr>
          <p:nvPr>
            <p:ph idx="4294967295"/>
          </p:nvPr>
        </p:nvSpPr>
        <p:spPr>
          <a:xfrm>
            <a:off x="750887" y="2124115"/>
            <a:ext cx="7632700" cy="486733"/>
          </a:xfrm>
        </p:spPr>
        <p:txBody>
          <a:bodyPr lIns="108000" tIns="108000" rIns="108000" bIns="108000">
            <a:noAutofit/>
          </a:bodyPr>
          <a:lstStyle/>
          <a:p>
            <a:pPr marL="0" indent="0">
              <a:buNone/>
            </a:pPr>
            <a:r>
              <a:rPr lang="en-GB" dirty="0"/>
              <a:t>These words are missing ‘</a:t>
            </a:r>
            <a:r>
              <a:rPr lang="en-GB" dirty="0" err="1"/>
              <a:t>wa</a:t>
            </a:r>
            <a:r>
              <a:rPr lang="en-GB" dirty="0"/>
              <a:t>’ to say /wo/ or ‘qua’ to say /quo/. See if you can work out the missing letters and write the word.</a:t>
            </a:r>
          </a:p>
        </p:txBody>
      </p:sp>
      <p:sp>
        <p:nvSpPr>
          <p:cNvPr id="13" name="Rounded Rectangle 12">
            <a:hlinkClick r:id="rId2" action="ppaction://hlinksldjump"/>
          </p:cNvPr>
          <p:cNvSpPr/>
          <p:nvPr/>
        </p:nvSpPr>
        <p:spPr>
          <a:xfrm>
            <a:off x="7033455" y="5176016"/>
            <a:ext cx="1350132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082271" y="5437448"/>
            <a:ext cx="12361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  <a:latin typeface="Twinkl SemiBold" pitchFamily="2" charset="0"/>
              </a:rPr>
              <a:t>answers</a:t>
            </a:r>
            <a:endParaRPr lang="en-GB" altLang="en-US" sz="24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962525" y="4794633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_</a:t>
            </a:r>
            <a:r>
              <a:rPr lang="en-GB" dirty="0" err="1"/>
              <a:t>ntity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4962525" y="4407017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s</a:t>
            </a:r>
            <a:r>
              <a:rPr lang="en-GB" b="1" dirty="0" err="1"/>
              <a:t>_</a:t>
            </a:r>
            <a:r>
              <a:rPr lang="en-GB" dirty="0" err="1"/>
              <a:t>bble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4962525" y="4037685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s</a:t>
            </a:r>
            <a:r>
              <a:rPr lang="en-GB" b="1" dirty="0" err="1"/>
              <a:t>_</a:t>
            </a:r>
            <a:r>
              <a:rPr lang="en-GB" dirty="0" err="1"/>
              <a:t>sh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4962525" y="3668353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_</a:t>
            </a:r>
            <a:r>
              <a:rPr lang="en-GB" dirty="0" err="1"/>
              <a:t>lity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2647950" y="4798319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s</a:t>
            </a:r>
            <a:r>
              <a:rPr lang="en-GB" b="1" dirty="0" err="1"/>
              <a:t>_</a:t>
            </a:r>
            <a:r>
              <a:rPr lang="en-GB" dirty="0" err="1"/>
              <a:t>p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2647950" y="4428987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_</a:t>
            </a:r>
            <a:r>
              <a:rPr lang="en-GB" dirty="0" err="1"/>
              <a:t>sh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2647951" y="4059655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_</a:t>
            </a:r>
            <a:r>
              <a:rPr lang="en-GB" dirty="0" err="1"/>
              <a:t>tch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647951" y="3668353"/>
            <a:ext cx="1790699" cy="372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/>
              <a:t>_</a:t>
            </a:r>
            <a:r>
              <a:rPr lang="en-GB" dirty="0" err="1"/>
              <a:t>nt</a:t>
            </a:r>
            <a:endParaRPr lang="en-GB" dirty="0"/>
          </a:p>
        </p:txBody>
      </p:sp>
      <p:sp>
        <p:nvSpPr>
          <p:cNvPr id="23" name="Rectangle: Diagonal Corners Snipped 9">
            <a:hlinkClick r:id="rId3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</p:spTree>
    <p:extLst>
      <p:ext uri="{BB962C8B-B14F-4D97-AF65-F5344CB8AC3E}">
        <p14:creationId xmlns:p14="http://schemas.microsoft.com/office/powerpoint/2010/main" val="2032725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1" grpId="0"/>
      <p:bldP spid="20" grpId="0"/>
      <p:bldP spid="19" grpId="0"/>
      <p:bldP spid="18" grpId="0"/>
      <p:bldP spid="17" grpId="0"/>
      <p:bldP spid="16" grpId="0"/>
      <p:bldP spid="15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add ‘</a:t>
            </a:r>
            <a:r>
              <a:rPr lang="en-GB" sz="3200" dirty="0" err="1">
                <a:latin typeface="+mn-lt"/>
              </a:rPr>
              <a:t>wa</a:t>
            </a:r>
            <a:r>
              <a:rPr lang="en-GB" sz="3200" dirty="0">
                <a:latin typeface="+mn-lt"/>
              </a:rPr>
              <a:t>’ to say /wo/ or ‘qua’ to say /quo/ for these words with missing letters?</a:t>
            </a:r>
          </a:p>
        </p:txBody>
      </p:sp>
      <p:sp>
        <p:nvSpPr>
          <p:cNvPr id="10" name="Rectangle: Diagonal Corners Snipped 9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  <p:sp>
        <p:nvSpPr>
          <p:cNvPr id="11" name="Content Placeholder 21"/>
          <p:cNvSpPr>
            <a:spLocks noGrp="1"/>
          </p:cNvSpPr>
          <p:nvPr>
            <p:ph idx="4294967295"/>
          </p:nvPr>
        </p:nvSpPr>
        <p:spPr>
          <a:xfrm>
            <a:off x="750887" y="2124115"/>
            <a:ext cx="7632700" cy="486733"/>
          </a:xfrm>
        </p:spPr>
        <p:txBody>
          <a:bodyPr lIns="108000" tIns="108000" rIns="108000" bIns="108000">
            <a:noAutofit/>
          </a:bodyPr>
          <a:lstStyle/>
          <a:p>
            <a:pPr marL="0" indent="0">
              <a:buNone/>
            </a:pPr>
            <a:r>
              <a:rPr lang="en-GB" dirty="0"/>
              <a:t>These words are missing ‘</a:t>
            </a:r>
            <a:r>
              <a:rPr lang="en-GB" dirty="0" err="1"/>
              <a:t>wa</a:t>
            </a:r>
            <a:r>
              <a:rPr lang="en-GB" dirty="0"/>
              <a:t>’ to say /wo/ or ‘qua’ to say /quo/. See if you can work out the missing letters and write the word.</a:t>
            </a:r>
          </a:p>
        </p:txBody>
      </p:sp>
      <p:sp>
        <p:nvSpPr>
          <p:cNvPr id="4" name="Rectangle 3"/>
          <p:cNvSpPr/>
          <p:nvPr/>
        </p:nvSpPr>
        <p:spPr>
          <a:xfrm>
            <a:off x="2647951" y="3668353"/>
            <a:ext cx="1790699" cy="372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/>
              <a:t>wa</a:t>
            </a:r>
            <a:r>
              <a:rPr lang="en-GB" dirty="0"/>
              <a:t>nt</a:t>
            </a:r>
          </a:p>
        </p:txBody>
      </p:sp>
      <p:sp>
        <p:nvSpPr>
          <p:cNvPr id="14" name="TextBox 1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082271" y="5437448"/>
            <a:ext cx="12361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  <a:latin typeface="Twinkl SemiBold" pitchFamily="2" charset="0"/>
              </a:rPr>
              <a:t>answers</a:t>
            </a:r>
            <a:endParaRPr lang="en-GB" altLang="en-US" sz="24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647951" y="4059655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wa</a:t>
            </a:r>
            <a:r>
              <a:rPr lang="en-GB" dirty="0"/>
              <a:t>tch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647950" y="4428987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wa</a:t>
            </a:r>
            <a:r>
              <a:rPr lang="en-GB" dirty="0"/>
              <a:t>sh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647950" y="4798319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</a:t>
            </a:r>
            <a:r>
              <a:rPr lang="en-GB" b="1" dirty="0"/>
              <a:t>wa</a:t>
            </a:r>
            <a:r>
              <a:rPr lang="en-GB" dirty="0"/>
              <a:t>p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962525" y="3668353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qua</a:t>
            </a:r>
            <a:r>
              <a:rPr lang="en-GB" dirty="0"/>
              <a:t>lity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962525" y="4037685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</a:t>
            </a:r>
            <a:r>
              <a:rPr lang="en-GB" b="1" dirty="0"/>
              <a:t>qua</a:t>
            </a:r>
            <a:r>
              <a:rPr lang="en-GB" dirty="0"/>
              <a:t>sh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962525" y="4407017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</a:t>
            </a:r>
            <a:r>
              <a:rPr lang="en-GB" b="1" dirty="0"/>
              <a:t>qua</a:t>
            </a:r>
            <a:r>
              <a:rPr lang="en-GB" dirty="0"/>
              <a:t>bble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962525" y="4794633"/>
            <a:ext cx="2228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qua</a:t>
            </a:r>
            <a:r>
              <a:rPr lang="en-GB" dirty="0"/>
              <a:t>ntity</a:t>
            </a:r>
          </a:p>
        </p:txBody>
      </p:sp>
    </p:spTree>
    <p:extLst>
      <p:ext uri="{BB962C8B-B14F-4D97-AF65-F5344CB8AC3E}">
        <p14:creationId xmlns:p14="http://schemas.microsoft.com/office/powerpoint/2010/main" val="34427703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val 39"/>
          <p:cNvSpPr/>
          <p:nvPr/>
        </p:nvSpPr>
        <p:spPr>
          <a:xfrm>
            <a:off x="2289893" y="1961439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solidFill>
                  <a:schemeClr val="tx1"/>
                </a:solidFill>
              </a:rPr>
              <a:t>treasure</a:t>
            </a:r>
          </a:p>
        </p:txBody>
      </p:sp>
      <p:sp>
        <p:nvSpPr>
          <p:cNvPr id="41" name="Oval 40"/>
          <p:cNvSpPr/>
          <p:nvPr/>
        </p:nvSpPr>
        <p:spPr>
          <a:xfrm>
            <a:off x="7036233" y="1956043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Asia</a:t>
            </a:r>
          </a:p>
        </p:txBody>
      </p:sp>
      <p:sp>
        <p:nvSpPr>
          <p:cNvPr id="42" name="Oval 41"/>
          <p:cNvSpPr/>
          <p:nvPr/>
        </p:nvSpPr>
        <p:spPr>
          <a:xfrm>
            <a:off x="5459749" y="1956043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visual</a:t>
            </a:r>
          </a:p>
        </p:txBody>
      </p:sp>
      <p:sp>
        <p:nvSpPr>
          <p:cNvPr id="39" name="Oval 38"/>
          <p:cNvSpPr/>
          <p:nvPr/>
        </p:nvSpPr>
        <p:spPr>
          <a:xfrm>
            <a:off x="713409" y="1961439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usual</a:t>
            </a:r>
          </a:p>
        </p:txBody>
      </p:sp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199" y="661843"/>
            <a:ext cx="8220075" cy="99377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read the words that have ‘s’ to say /</a:t>
            </a:r>
            <a:r>
              <a:rPr lang="en-GB" sz="3200" dirty="0" err="1">
                <a:latin typeface="+mn-lt"/>
              </a:rPr>
              <a:t>zh</a:t>
            </a:r>
            <a:r>
              <a:rPr lang="en-GB" sz="3200" dirty="0">
                <a:latin typeface="+mn-lt"/>
              </a:rPr>
              <a:t>/?</a:t>
            </a:r>
          </a:p>
        </p:txBody>
      </p:sp>
      <p:sp>
        <p:nvSpPr>
          <p:cNvPr id="27" name="Rectangle: Diagonal Corners Snipped 26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  <p:sp>
        <p:nvSpPr>
          <p:cNvPr id="30" name="Content Placeholder 21"/>
          <p:cNvSpPr>
            <a:spLocks noGrp="1"/>
          </p:cNvSpPr>
          <p:nvPr>
            <p:ph idx="4294967295"/>
          </p:nvPr>
        </p:nvSpPr>
        <p:spPr>
          <a:xfrm>
            <a:off x="750887" y="4080883"/>
            <a:ext cx="7632700" cy="782638"/>
          </a:xfrm>
        </p:spPr>
        <p:txBody>
          <a:bodyPr lIns="108000" tIns="108000" rIns="108000" bIns="108000">
            <a:normAutofit/>
          </a:bodyPr>
          <a:lstStyle/>
          <a:p>
            <a:pPr marL="0" indent="0" algn="ctr">
              <a:buNone/>
            </a:pPr>
            <a:r>
              <a:rPr lang="en-GB" dirty="0"/>
              <a:t>Now write some sentences using the words.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71669" y="4683267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It is quite </a:t>
            </a:r>
            <a:r>
              <a:rPr lang="en-GB" b="1" dirty="0"/>
              <a:t>usual</a:t>
            </a:r>
            <a:r>
              <a:rPr lang="en-GB" dirty="0"/>
              <a:t> for people to wear fancy hats at wedding.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92451" y="4683267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Pirate Joe loved to find lots of </a:t>
            </a:r>
            <a:r>
              <a:rPr lang="en-GB" b="1" dirty="0"/>
              <a:t>treasure</a:t>
            </a:r>
            <a:r>
              <a:rPr lang="en-GB" dirty="0"/>
              <a:t> on undiscovered islands.</a:t>
            </a:r>
            <a:endParaRPr lang="en-GB" b="1" dirty="0"/>
          </a:p>
        </p:txBody>
      </p:sp>
      <p:sp>
        <p:nvSpPr>
          <p:cNvPr id="35" name="Rounded Rectangle 34"/>
          <p:cNvSpPr/>
          <p:nvPr/>
        </p:nvSpPr>
        <p:spPr>
          <a:xfrm>
            <a:off x="792451" y="4683267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can I use to </a:t>
            </a:r>
            <a:r>
              <a:rPr lang="en-GB" b="1" dirty="0"/>
              <a:t>measure</a:t>
            </a:r>
            <a:r>
              <a:rPr lang="en-GB" dirty="0"/>
              <a:t> how long it is?</a:t>
            </a:r>
            <a:endParaRPr lang="en-GB" b="1" dirty="0"/>
          </a:p>
        </p:txBody>
      </p:sp>
      <p:sp>
        <p:nvSpPr>
          <p:cNvPr id="16" name="Oval 15"/>
          <p:cNvSpPr/>
          <p:nvPr/>
        </p:nvSpPr>
        <p:spPr>
          <a:xfrm>
            <a:off x="3883265" y="2007026"/>
            <a:ext cx="1409700" cy="14097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solidFill>
                  <a:schemeClr val="tx1"/>
                </a:solidFill>
              </a:rPr>
              <a:t>measure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92451" y="4683266"/>
            <a:ext cx="7632700" cy="997527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a fantastic </a:t>
            </a:r>
            <a:r>
              <a:rPr lang="en-GB" b="1" dirty="0"/>
              <a:t>visual</a:t>
            </a:r>
            <a:r>
              <a:rPr lang="en-GB" dirty="0"/>
              <a:t> memory.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37216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/>
      <p:bldP spid="31" grpId="0" animBg="1"/>
      <p:bldP spid="33" grpId="0" animBg="1"/>
      <p:bldP spid="35" grpId="0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199" y="59250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>
                <a:latin typeface="+mn-lt"/>
              </a:rPr>
              <a:t>Can you read the words?</a:t>
            </a:r>
          </a:p>
        </p:txBody>
      </p:sp>
      <p:sp>
        <p:nvSpPr>
          <p:cNvPr id="11" name="Rectangle: Diagonal Corners Snipped 10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298863" y="1720850"/>
            <a:ext cx="2161309" cy="997527"/>
          </a:xfrm>
          <a:prstGeom prst="roundRect">
            <a:avLst/>
          </a:prstGeom>
          <a:solidFill>
            <a:srgbClr val="86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grace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560617" y="1720850"/>
            <a:ext cx="2161309" cy="997527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wonder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822371" y="1731241"/>
            <a:ext cx="2161309" cy="997527"/>
          </a:xfrm>
          <a:prstGeom prst="round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breath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479962" y="2886941"/>
            <a:ext cx="2161309" cy="99752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happy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752108" y="2886941"/>
            <a:ext cx="2161309" cy="997527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lucky</a:t>
            </a:r>
          </a:p>
        </p:txBody>
      </p:sp>
      <p:sp>
        <p:nvSpPr>
          <p:cNvPr id="24" name="Content Placeholder 21"/>
          <p:cNvSpPr>
            <a:spLocks noGrp="1"/>
          </p:cNvSpPr>
          <p:nvPr>
            <p:ph idx="4294967295"/>
          </p:nvPr>
        </p:nvSpPr>
        <p:spPr>
          <a:xfrm>
            <a:off x="750887" y="4080883"/>
            <a:ext cx="7632700" cy="782638"/>
          </a:xfrm>
        </p:spPr>
        <p:txBody>
          <a:bodyPr lIns="108000" tIns="108000" rIns="108000" bIns="108000">
            <a:normAutofit/>
          </a:bodyPr>
          <a:lstStyle/>
          <a:p>
            <a:pPr marL="0" indent="0" algn="ctr">
              <a:buNone/>
            </a:pPr>
            <a:r>
              <a:rPr lang="en-GB" dirty="0"/>
              <a:t>Now change the words to add -</a:t>
            </a:r>
            <a:r>
              <a:rPr lang="en-GB" dirty="0" err="1"/>
              <a:t>ful</a:t>
            </a:r>
            <a:r>
              <a:rPr lang="en-GB" dirty="0"/>
              <a:t>, -less or -</a:t>
            </a:r>
            <a:r>
              <a:rPr lang="en-GB" dirty="0" err="1"/>
              <a:t>ly</a:t>
            </a:r>
            <a:r>
              <a:rPr lang="en-GB" dirty="0"/>
              <a:t>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1298863" y="1720850"/>
            <a:ext cx="2161309" cy="997527"/>
          </a:xfrm>
          <a:prstGeom prst="roundRect">
            <a:avLst/>
          </a:prstGeom>
          <a:solidFill>
            <a:srgbClr val="86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graceful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3560617" y="1720850"/>
            <a:ext cx="2161309" cy="997527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wonderful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822371" y="1731241"/>
            <a:ext cx="2161309" cy="997527"/>
          </a:xfrm>
          <a:prstGeom prst="round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breathless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2479962" y="2886941"/>
            <a:ext cx="2161309" cy="997527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happily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4752108" y="2886941"/>
            <a:ext cx="2161309" cy="997527"/>
          </a:xfrm>
          <a:prstGeom prst="round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luckily</a:t>
            </a:r>
          </a:p>
        </p:txBody>
      </p:sp>
    </p:spTree>
    <p:extLst>
      <p:ext uri="{BB962C8B-B14F-4D97-AF65-F5344CB8AC3E}">
        <p14:creationId xmlns:p14="http://schemas.microsoft.com/office/powerpoint/2010/main" val="144673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31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198" y="550456"/>
            <a:ext cx="8220075" cy="99430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200" dirty="0">
                <a:latin typeface="+mn-lt"/>
              </a:rPr>
              <a:t>Can you roll your dice and read the words that use ‘</a:t>
            </a:r>
            <a:r>
              <a:rPr lang="en-GB" sz="3200" dirty="0" err="1">
                <a:latin typeface="+mn-lt"/>
              </a:rPr>
              <a:t>tion</a:t>
            </a:r>
            <a:r>
              <a:rPr lang="en-GB" sz="3200" dirty="0">
                <a:latin typeface="+mn-lt"/>
              </a:rPr>
              <a:t>’ to say /shun/?</a:t>
            </a:r>
          </a:p>
        </p:txBody>
      </p:sp>
      <p:sp>
        <p:nvSpPr>
          <p:cNvPr id="6" name="Content Placeholder 21"/>
          <p:cNvSpPr>
            <a:spLocks noGrp="1"/>
          </p:cNvSpPr>
          <p:nvPr>
            <p:ph idx="4294967295"/>
          </p:nvPr>
        </p:nvSpPr>
        <p:spPr>
          <a:xfrm>
            <a:off x="1253476" y="1427133"/>
            <a:ext cx="7632700" cy="485775"/>
          </a:xfrm>
        </p:spPr>
        <p:txBody>
          <a:bodyPr lIns="108000" tIns="108000" rIns="108000" bIns="108000">
            <a:normAutofit/>
          </a:bodyPr>
          <a:lstStyle/>
          <a:p>
            <a:pPr marL="0" indent="0">
              <a:buNone/>
            </a:pPr>
            <a:r>
              <a:rPr lang="en-GB" dirty="0"/>
              <a:t>Roll your dice and read the words.</a:t>
            </a:r>
          </a:p>
        </p:txBody>
      </p:sp>
      <p:sp>
        <p:nvSpPr>
          <p:cNvPr id="5" name="Rectangle: Diagonal Corners Snipped 4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11691"/>
              </p:ext>
            </p:extLst>
          </p:nvPr>
        </p:nvGraphicFramePr>
        <p:xfrm>
          <a:off x="1253476" y="1902229"/>
          <a:ext cx="6627522" cy="4281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4587">
                  <a:extLst>
                    <a:ext uri="{9D8B030D-6E8A-4147-A177-3AD203B41FA5}">
                      <a16:colId xmlns:a16="http://schemas.microsoft.com/office/drawing/2014/main" val="3906377442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2102633783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1635945534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1663391871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3378372778"/>
                    </a:ext>
                  </a:extLst>
                </a:gridCol>
                <a:gridCol w="1104587">
                  <a:extLst>
                    <a:ext uri="{9D8B030D-6E8A-4147-A177-3AD203B41FA5}">
                      <a16:colId xmlns:a16="http://schemas.microsoft.com/office/drawing/2014/main" val="2094948276"/>
                    </a:ext>
                  </a:extLst>
                </a:gridCol>
              </a:tblGrid>
              <a:tr h="7135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action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motion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description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station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section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AE8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7110366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adoption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portion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fiction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cs typeface="Times New Roman" panose="02020603050405020304" pitchFamily="18" charset="0"/>
                        </a:rPr>
                        <a:t>motion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8176961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description</a:t>
                      </a:r>
                      <a:endParaRPr lang="en-GB" sz="1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adoption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portion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6612850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fiction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description</a:t>
                      </a:r>
                      <a:endParaRPr lang="en-GB" sz="1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station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10367539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adoption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portion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fiction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action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5678615"/>
                  </a:ext>
                </a:extLst>
              </a:tr>
              <a:tr h="7135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description</a:t>
                      </a:r>
                      <a:endParaRPr lang="en-GB" sz="15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adoption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6444391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4" y="1946544"/>
            <a:ext cx="611381" cy="6116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4" y="2683484"/>
            <a:ext cx="611381" cy="6116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4" y="3390067"/>
            <a:ext cx="611381" cy="6116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5" y="4098729"/>
            <a:ext cx="611381" cy="6116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5" y="4815703"/>
            <a:ext cx="611381" cy="6116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05" y="5532677"/>
            <a:ext cx="611381" cy="611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0439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>
            <a:spLocks noGrp="1"/>
          </p:cNvSpPr>
          <p:nvPr>
            <p:ph type="title"/>
          </p:nvPr>
        </p:nvSpPr>
        <p:spPr>
          <a:xfrm>
            <a:off x="457198" y="550456"/>
            <a:ext cx="8220075" cy="99430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200" dirty="0">
                <a:latin typeface="+mn-lt"/>
              </a:rPr>
              <a:t>Can you match the homophones and near homophones?</a:t>
            </a:r>
          </a:p>
        </p:txBody>
      </p:sp>
      <p:sp>
        <p:nvSpPr>
          <p:cNvPr id="4" name="Content Placeholder 21"/>
          <p:cNvSpPr txBox="1">
            <a:spLocks/>
          </p:cNvSpPr>
          <p:nvPr/>
        </p:nvSpPr>
        <p:spPr>
          <a:xfrm>
            <a:off x="1253476" y="1675815"/>
            <a:ext cx="7632700" cy="485775"/>
          </a:xfrm>
        </p:spPr>
        <p:txBody>
          <a:bodyPr lIns="108000" tIns="108000" rIns="108000" bIns="108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Read the words below and match the pairs together.</a:t>
            </a:r>
          </a:p>
        </p:txBody>
      </p:sp>
      <p:sp>
        <p:nvSpPr>
          <p:cNvPr id="5" name="Rectangle: Diagonal Corners Snipped 4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  <p:sp>
        <p:nvSpPr>
          <p:cNvPr id="6" name="Content Placeholder 21"/>
          <p:cNvSpPr txBox="1">
            <a:spLocks/>
          </p:cNvSpPr>
          <p:nvPr/>
        </p:nvSpPr>
        <p:spPr>
          <a:xfrm>
            <a:off x="2939401" y="2497639"/>
            <a:ext cx="1765949" cy="485775"/>
          </a:xfrm>
        </p:spPr>
        <p:txBody>
          <a:bodyPr lIns="108000" tIns="108000" rIns="108000" bIns="108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hear</a:t>
            </a:r>
          </a:p>
        </p:txBody>
      </p:sp>
      <p:sp>
        <p:nvSpPr>
          <p:cNvPr id="7" name="Content Placeholder 21"/>
          <p:cNvSpPr txBox="1">
            <a:spLocks/>
          </p:cNvSpPr>
          <p:nvPr/>
        </p:nvSpPr>
        <p:spPr>
          <a:xfrm>
            <a:off x="2939401" y="2983414"/>
            <a:ext cx="1765949" cy="485775"/>
          </a:xfrm>
        </p:spPr>
        <p:txBody>
          <a:bodyPr lIns="108000" tIns="108000" rIns="108000" bIns="108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there</a:t>
            </a:r>
          </a:p>
        </p:txBody>
      </p:sp>
      <p:sp>
        <p:nvSpPr>
          <p:cNvPr id="8" name="Content Placeholder 21"/>
          <p:cNvSpPr txBox="1">
            <a:spLocks/>
          </p:cNvSpPr>
          <p:nvPr/>
        </p:nvSpPr>
        <p:spPr>
          <a:xfrm>
            <a:off x="2939401" y="3469189"/>
            <a:ext cx="1765949" cy="485775"/>
          </a:xfrm>
        </p:spPr>
        <p:txBody>
          <a:bodyPr lIns="108000" tIns="108000" rIns="108000" bIns="108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bear</a:t>
            </a:r>
          </a:p>
        </p:txBody>
      </p:sp>
      <p:sp>
        <p:nvSpPr>
          <p:cNvPr id="9" name="Content Placeholder 21"/>
          <p:cNvSpPr txBox="1">
            <a:spLocks/>
          </p:cNvSpPr>
          <p:nvPr/>
        </p:nvSpPr>
        <p:spPr>
          <a:xfrm>
            <a:off x="2939400" y="3964488"/>
            <a:ext cx="1765949" cy="485775"/>
          </a:xfrm>
        </p:spPr>
        <p:txBody>
          <a:bodyPr lIns="108000" tIns="108000" rIns="108000" bIns="108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quite</a:t>
            </a:r>
          </a:p>
        </p:txBody>
      </p:sp>
      <p:sp>
        <p:nvSpPr>
          <p:cNvPr id="10" name="Content Placeholder 21"/>
          <p:cNvSpPr txBox="1">
            <a:spLocks/>
          </p:cNvSpPr>
          <p:nvPr/>
        </p:nvSpPr>
        <p:spPr>
          <a:xfrm>
            <a:off x="5295899" y="2497639"/>
            <a:ext cx="1765949" cy="485775"/>
          </a:xfrm>
        </p:spPr>
        <p:txBody>
          <a:bodyPr lIns="108000" tIns="108000" rIns="108000" bIns="108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bare</a:t>
            </a:r>
          </a:p>
        </p:txBody>
      </p:sp>
      <p:sp>
        <p:nvSpPr>
          <p:cNvPr id="11" name="Content Placeholder 21"/>
          <p:cNvSpPr txBox="1">
            <a:spLocks/>
          </p:cNvSpPr>
          <p:nvPr/>
        </p:nvSpPr>
        <p:spPr>
          <a:xfrm>
            <a:off x="5295899" y="2935977"/>
            <a:ext cx="1765949" cy="485775"/>
          </a:xfrm>
        </p:spPr>
        <p:txBody>
          <a:bodyPr lIns="108000" tIns="108000" rIns="108000" bIns="108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quiet</a:t>
            </a:r>
          </a:p>
        </p:txBody>
      </p:sp>
      <p:sp>
        <p:nvSpPr>
          <p:cNvPr id="12" name="Content Placeholder 21"/>
          <p:cNvSpPr txBox="1">
            <a:spLocks/>
          </p:cNvSpPr>
          <p:nvPr/>
        </p:nvSpPr>
        <p:spPr>
          <a:xfrm>
            <a:off x="5295898" y="3421752"/>
            <a:ext cx="1765949" cy="485775"/>
          </a:xfrm>
        </p:spPr>
        <p:txBody>
          <a:bodyPr lIns="108000" tIns="108000" rIns="108000" bIns="108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here</a:t>
            </a:r>
          </a:p>
        </p:txBody>
      </p:sp>
      <p:sp>
        <p:nvSpPr>
          <p:cNvPr id="13" name="Content Placeholder 21"/>
          <p:cNvSpPr txBox="1">
            <a:spLocks/>
          </p:cNvSpPr>
          <p:nvPr/>
        </p:nvSpPr>
        <p:spPr>
          <a:xfrm>
            <a:off x="5295897" y="3907527"/>
            <a:ext cx="1765949" cy="485775"/>
          </a:xfrm>
        </p:spPr>
        <p:txBody>
          <a:bodyPr lIns="108000" tIns="108000" rIns="108000" bIns="108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their</a:t>
            </a:r>
          </a:p>
        </p:txBody>
      </p:sp>
      <p:sp>
        <p:nvSpPr>
          <p:cNvPr id="14" name="Content Placeholder 21"/>
          <p:cNvSpPr txBox="1">
            <a:spLocks/>
          </p:cNvSpPr>
          <p:nvPr/>
        </p:nvSpPr>
        <p:spPr>
          <a:xfrm>
            <a:off x="1253476" y="4657987"/>
            <a:ext cx="7632700" cy="485775"/>
          </a:xfrm>
        </p:spPr>
        <p:txBody>
          <a:bodyPr lIns="108000" tIns="108000" rIns="108000" bIns="108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Have a go at writing a sentence using each word.</a:t>
            </a:r>
          </a:p>
        </p:txBody>
      </p:sp>
      <p:grpSp>
        <p:nvGrpSpPr>
          <p:cNvPr id="31" name="answer"/>
          <p:cNvGrpSpPr/>
          <p:nvPr/>
        </p:nvGrpSpPr>
        <p:grpSpPr>
          <a:xfrm>
            <a:off x="7033455" y="5176016"/>
            <a:ext cx="1350132" cy="997527"/>
            <a:chOff x="7033455" y="5176016"/>
            <a:chExt cx="1350132" cy="997527"/>
          </a:xfrm>
        </p:grpSpPr>
        <p:sp>
          <p:nvSpPr>
            <p:cNvPr id="16" name="answer">
              <a:hlinkClick r:id="rId3" action="ppaction://hlinksldjump"/>
            </p:cNvPr>
            <p:cNvSpPr/>
            <p:nvPr/>
          </p:nvSpPr>
          <p:spPr>
            <a:xfrm>
              <a:off x="7033455" y="5176016"/>
              <a:ext cx="1350132" cy="997527"/>
            </a:xfrm>
            <a:prstGeom prst="roundRect">
              <a:avLst/>
            </a:prstGeom>
            <a:solidFill>
              <a:srgbClr val="E341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>
              <a:spLocks noChangeArrowheads="1"/>
            </p:cNvSpPr>
            <p:nvPr/>
          </p:nvSpPr>
          <p:spPr bwMode="auto">
            <a:xfrm>
              <a:off x="7082271" y="5437448"/>
              <a:ext cx="123619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bg1"/>
                  </a:solidFill>
                  <a:latin typeface="Twinkl SemiBold" pitchFamily="2" charset="0"/>
                </a:rPr>
                <a:t>answers</a:t>
              </a:r>
              <a:endParaRPr lang="en-GB" altLang="en-US" sz="2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686168" y="2724151"/>
            <a:ext cx="1609729" cy="1457455"/>
            <a:chOff x="3686168" y="2724151"/>
            <a:chExt cx="1609729" cy="1457455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3686170" y="2769102"/>
              <a:ext cx="1609727" cy="85992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3686175" y="2724151"/>
              <a:ext cx="1609722" cy="9810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3686173" y="3200532"/>
              <a:ext cx="1609722" cy="9810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686168" y="3226301"/>
              <a:ext cx="1609727" cy="85992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37172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70802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Can you add the dis- to these words?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50887" y="1317114"/>
            <a:ext cx="76327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None/>
            </a:pPr>
            <a:r>
              <a:rPr lang="en-GB" dirty="0"/>
              <a:t>Can you change these words to add dis-? Can you think of any other words?</a:t>
            </a:r>
          </a:p>
        </p:txBody>
      </p:sp>
      <p:sp>
        <p:nvSpPr>
          <p:cNvPr id="6" name="Rectangle: Diagonal Corners Snipped 31">
            <a:hlinkClick r:id="rId2" action="ppaction://hlinksldjump"/>
          </p:cNvPr>
          <p:cNvSpPr/>
          <p:nvPr/>
        </p:nvSpPr>
        <p:spPr>
          <a:xfrm>
            <a:off x="5954713" y="231775"/>
            <a:ext cx="3205162" cy="317500"/>
          </a:xfrm>
          <a:prstGeom prst="snip2DiagRect">
            <a:avLst>
              <a:gd name="adj1" fmla="val 0"/>
              <a:gd name="adj2" fmla="val 4380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Select another activity</a:t>
            </a:r>
          </a:p>
        </p:txBody>
      </p:sp>
      <p:sp>
        <p:nvSpPr>
          <p:cNvPr id="7" name="5-Point Star 6"/>
          <p:cNvSpPr/>
          <p:nvPr/>
        </p:nvSpPr>
        <p:spPr>
          <a:xfrm>
            <a:off x="1114424" y="1717919"/>
            <a:ext cx="2369379" cy="2369379"/>
          </a:xfrm>
          <a:prstGeom prst="star5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like</a:t>
            </a:r>
          </a:p>
        </p:txBody>
      </p:sp>
      <p:sp>
        <p:nvSpPr>
          <p:cNvPr id="8" name="5-Point Star 7"/>
          <p:cNvSpPr/>
          <p:nvPr/>
        </p:nvSpPr>
        <p:spPr>
          <a:xfrm>
            <a:off x="3543298" y="1717919"/>
            <a:ext cx="2369379" cy="2369379"/>
          </a:xfrm>
          <a:prstGeom prst="star5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dirty="0"/>
              <a:t>appear</a:t>
            </a:r>
          </a:p>
        </p:txBody>
      </p:sp>
      <p:sp>
        <p:nvSpPr>
          <p:cNvPr id="9" name="5-Point Star 8"/>
          <p:cNvSpPr/>
          <p:nvPr/>
        </p:nvSpPr>
        <p:spPr>
          <a:xfrm>
            <a:off x="5954713" y="1717919"/>
            <a:ext cx="2369379" cy="2369379"/>
          </a:xfrm>
          <a:prstGeom prst="star5">
            <a:avLst/>
          </a:prstGeom>
          <a:solidFill>
            <a:srgbClr val="86B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agree</a:t>
            </a:r>
          </a:p>
        </p:txBody>
      </p:sp>
      <p:sp>
        <p:nvSpPr>
          <p:cNvPr id="10" name="5-Point Star 9"/>
          <p:cNvSpPr/>
          <p:nvPr/>
        </p:nvSpPr>
        <p:spPr>
          <a:xfrm>
            <a:off x="2451893" y="3272785"/>
            <a:ext cx="2369379" cy="2369379"/>
          </a:xfrm>
          <a:prstGeom prst="star5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connected</a:t>
            </a:r>
          </a:p>
        </p:txBody>
      </p:sp>
      <p:sp>
        <p:nvSpPr>
          <p:cNvPr id="11" name="5-Point Star 10"/>
          <p:cNvSpPr/>
          <p:nvPr/>
        </p:nvSpPr>
        <p:spPr>
          <a:xfrm>
            <a:off x="4872037" y="3272785"/>
            <a:ext cx="2369379" cy="2369379"/>
          </a:xfrm>
          <a:prstGeom prst="star5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obey</a:t>
            </a:r>
          </a:p>
        </p:txBody>
      </p:sp>
      <p:sp>
        <p:nvSpPr>
          <p:cNvPr id="12" name="Rounded Rectangle 11">
            <a:hlinkClick r:id="rId3" action="ppaction://hlinksldjump"/>
          </p:cNvPr>
          <p:cNvSpPr/>
          <p:nvPr/>
        </p:nvSpPr>
        <p:spPr>
          <a:xfrm>
            <a:off x="750887" y="5820155"/>
            <a:ext cx="7632699" cy="457201"/>
          </a:xfrm>
          <a:prstGeom prst="roundRect">
            <a:avLst/>
          </a:prstGeom>
          <a:solidFill>
            <a:srgbClr val="E341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Challenge</a:t>
            </a:r>
            <a:r>
              <a:rPr lang="en-GB" dirty="0"/>
              <a:t>: You could have a go at putting these into a sentence</a:t>
            </a:r>
          </a:p>
        </p:txBody>
      </p:sp>
    </p:spTree>
    <p:extLst>
      <p:ext uri="{BB962C8B-B14F-4D97-AF65-F5344CB8AC3E}">
        <p14:creationId xmlns:p14="http://schemas.microsoft.com/office/powerpoint/2010/main" val="147175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462</TotalTime>
  <Words>2540</Words>
  <Application>Microsoft Office PowerPoint</Application>
  <PresentationFormat>On-screen Show (4:3)</PresentationFormat>
  <Paragraphs>594</Paragraphs>
  <Slides>38</Slides>
  <Notes>0</Notes>
  <HiddenSlides>34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Calibri</vt:lpstr>
      <vt:lpstr>Twinkl SemiBold</vt:lpstr>
      <vt:lpstr>Twinkl</vt:lpstr>
      <vt:lpstr>Arial</vt:lpstr>
      <vt:lpstr>Sassoon Infant Rg</vt:lpstr>
      <vt:lpstr>Times New Roman</vt:lpstr>
      <vt:lpstr>Office Theme</vt:lpstr>
      <vt:lpstr>PowerPoint Presentation</vt:lpstr>
      <vt:lpstr>Select an Activity</vt:lpstr>
      <vt:lpstr>Select an Activity 2</vt:lpstr>
      <vt:lpstr>Can you find the words using a ‘y’ to say /igh/?</vt:lpstr>
      <vt:lpstr>Can you write a sentence about this picture?</vt:lpstr>
      <vt:lpstr>Can you read the sentences and draw pictures?</vt:lpstr>
      <vt:lpstr>Can you read the words?</vt:lpstr>
      <vt:lpstr>Can you help Pirate Pete find the treasure?</vt:lpstr>
      <vt:lpstr>Can you spot the words adding ‘er’ and ‘est’ to words ending in ‘y’ in this story?</vt:lpstr>
      <vt:lpstr>Can you read the words that have ‘el’ to say /l/?</vt:lpstr>
      <vt:lpstr>Can you roll your dice and read the words that use ‘wr’ to say /r/?</vt:lpstr>
      <vt:lpstr>Can you add ‘al’ or ‘il to say /l/ for these words with missing letters?</vt:lpstr>
      <vt:lpstr>Can you add ‘al’ or ‘il to say /l/ for these words with missing letters?</vt:lpstr>
      <vt:lpstr>Can you unscramble the letters in the words with ‘le’ to say /l/?</vt:lpstr>
      <vt:lpstr>Can you unscramble the letters in the words with ‘le’ to say /l/?</vt:lpstr>
      <vt:lpstr>Can you match the picture to the sentence using -ed and -er to words ending in ‘e’?</vt:lpstr>
      <vt:lpstr>Can you write a sentence about one of these pictures?</vt:lpstr>
      <vt:lpstr>Can you add the -est or -y to these words that end in ‘e’?</vt:lpstr>
      <vt:lpstr>Can you read the sentences and draw pictures?</vt:lpstr>
      <vt:lpstr>Can you read the words?</vt:lpstr>
      <vt:lpstr>Can you help Pirate Pete find the treasure?</vt:lpstr>
      <vt:lpstr>Can you read the words that have ‘al’ to say /or/?</vt:lpstr>
      <vt:lpstr>Can you roll your dice and read the words that use ‘o’ to say /u/?</vt:lpstr>
      <vt:lpstr>Can you add -er, -est or -y these words with missing letters?</vt:lpstr>
      <vt:lpstr>Can you add -er, -est or -y these words with missing letters?</vt:lpstr>
      <vt:lpstr>Can you unscramble the letters in the words with ‘ey’ to say /ee/?</vt:lpstr>
      <vt:lpstr>Can you unscramble the letters in the words with ‘ey’ to say /ee/?</vt:lpstr>
      <vt:lpstr>Can you match the words to the sentence using the correct contractions?</vt:lpstr>
      <vt:lpstr>Can you write a sentence about one of these pictures?</vt:lpstr>
      <vt:lpstr>Can you read the words?</vt:lpstr>
      <vt:lpstr>Can you add ‘wa’ to say /wo/ or ‘qua’ to say /quo/ for these words with missing letters?</vt:lpstr>
      <vt:lpstr>Can you add ‘wa’ to say /wo/ or ‘qua’ to say /quo/ for these words with missing letters?</vt:lpstr>
      <vt:lpstr>Can you read the words that have ‘s’ to say /zh/?</vt:lpstr>
      <vt:lpstr>Can you read the words?</vt:lpstr>
      <vt:lpstr>Can you roll your dice and read the words that use ‘tion’ to say /shun/?</vt:lpstr>
      <vt:lpstr>Can you match the homophones and near homophones?</vt:lpstr>
      <vt:lpstr>Can you add the dis- to these words?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Chelsea Massey</dc:creator>
  <cp:lastModifiedBy>Mark Higgins</cp:lastModifiedBy>
  <cp:revision>51</cp:revision>
  <dcterms:created xsi:type="dcterms:W3CDTF">2020-01-29T15:16:02Z</dcterms:created>
  <dcterms:modified xsi:type="dcterms:W3CDTF">2020-05-07T10:22:10Z</dcterms:modified>
</cp:coreProperties>
</file>