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handoutMasterIdLst>
    <p:handoutMasterId r:id="rId8"/>
  </p:handoutMasterIdLst>
  <p:sldIdLst>
    <p:sldId id="276" r:id="rId2"/>
    <p:sldId id="262" r:id="rId3"/>
    <p:sldId id="279" r:id="rId4"/>
    <p:sldId id="263" r:id="rId5"/>
    <p:sldId id="280" r:id="rId6"/>
    <p:sldId id="264" r:id="rId7"/>
  </p:sldIdLst>
  <p:sldSz cx="6858000" cy="9144000" type="screen4x3"/>
  <p:notesSz cx="6797675" cy="9982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34" autoAdjust="0"/>
    <p:restoredTop sz="94671" autoAdjust="0"/>
  </p:normalViewPr>
  <p:slideViewPr>
    <p:cSldViewPr>
      <p:cViewPr varScale="1">
        <p:scale>
          <a:sx n="52" d="100"/>
          <a:sy n="52" d="100"/>
        </p:scale>
        <p:origin x="2286" y="66"/>
      </p:cViewPr>
      <p:guideLst>
        <p:guide orient="horz" pos="2880"/>
        <p:guide pos="2160"/>
      </p:guideLst>
    </p:cSldViewPr>
  </p:slideViewPr>
  <p:outlineViewPr>
    <p:cViewPr>
      <p:scale>
        <a:sx n="33" d="100"/>
        <a:sy n="33" d="100"/>
      </p:scale>
      <p:origin x="48" y="59274"/>
    </p:cViewPr>
  </p:outlineViewPr>
  <p:notesTextViewPr>
    <p:cViewPr>
      <p:scale>
        <a:sx n="1" d="1"/>
        <a:sy n="1" d="1"/>
      </p:scale>
      <p:origin x="0" y="0"/>
    </p:cViewPr>
  </p:notesTextViewPr>
  <p:sorterViewPr>
    <p:cViewPr>
      <p:scale>
        <a:sx n="130" d="100"/>
        <a:sy n="13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handoutMaster" Target="handoutMasters/handout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9669"/>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9669"/>
          </a:xfrm>
          <a:prstGeom prst="rect">
            <a:avLst/>
          </a:prstGeom>
        </p:spPr>
        <p:txBody>
          <a:bodyPr vert="horz" lIns="91440" tIns="45720" rIns="91440" bIns="45720" rtlCol="0"/>
          <a:lstStyle>
            <a:lvl1pPr algn="r">
              <a:defRPr sz="1200"/>
            </a:lvl1pPr>
          </a:lstStyle>
          <a:p>
            <a:fld id="{8A6A94EF-C36B-4A18-9907-298B263F0077}" type="datetimeFigureOut">
              <a:rPr lang="en-GB" smtClean="0"/>
              <a:t>14/09/2020</a:t>
            </a:fld>
            <a:endParaRPr lang="en-GB"/>
          </a:p>
        </p:txBody>
      </p:sp>
      <p:sp>
        <p:nvSpPr>
          <p:cNvPr id="4" name="Footer Placeholder 3"/>
          <p:cNvSpPr>
            <a:spLocks noGrp="1"/>
          </p:cNvSpPr>
          <p:nvPr>
            <p:ph type="ftr" sz="quarter" idx="2"/>
          </p:nvPr>
        </p:nvSpPr>
        <p:spPr>
          <a:xfrm>
            <a:off x="0" y="9480936"/>
            <a:ext cx="2946400" cy="49966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80936"/>
            <a:ext cx="2946400" cy="499668"/>
          </a:xfrm>
          <a:prstGeom prst="rect">
            <a:avLst/>
          </a:prstGeom>
        </p:spPr>
        <p:txBody>
          <a:bodyPr vert="horz" lIns="91440" tIns="45720" rIns="91440" bIns="45720" rtlCol="0" anchor="b"/>
          <a:lstStyle>
            <a:lvl1pPr algn="r">
              <a:defRPr sz="1200"/>
            </a:lvl1pPr>
          </a:lstStyle>
          <a:p>
            <a:fld id="{04658818-41F0-4677-86DA-8580BFF4ECD2}" type="slidenum">
              <a:rPr lang="en-GB" smtClean="0"/>
              <a:t>‹#›</a:t>
            </a:fld>
            <a:endParaRPr lang="en-GB"/>
          </a:p>
        </p:txBody>
      </p:sp>
    </p:spTree>
    <p:extLst>
      <p:ext uri="{BB962C8B-B14F-4D97-AF65-F5344CB8AC3E}">
        <p14:creationId xmlns:p14="http://schemas.microsoft.com/office/powerpoint/2010/main" val="175030703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mayfieldcambridge.org/" TargetMode="Externa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21" name="Rectangle 20"/>
          <p:cNvSpPr/>
          <p:nvPr/>
        </p:nvSpPr>
        <p:spPr>
          <a:xfrm>
            <a:off x="1628801" y="196735"/>
            <a:ext cx="4896544" cy="12621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3" name="Rectangle 32"/>
          <p:cNvSpPr/>
          <p:nvPr/>
        </p:nvSpPr>
        <p:spPr>
          <a:xfrm>
            <a:off x="685800" y="1619672"/>
            <a:ext cx="5839544" cy="7128792"/>
          </a:xfrm>
          <a:prstGeom prst="rect">
            <a:avLst/>
          </a:prstGeom>
          <a:noFill/>
          <a:ln w="6350" cap="rnd" cmpd="sng" algn="ctr">
            <a:solidFill>
              <a:schemeClr val="accent2"/>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a:off x="188640" y="1619672"/>
            <a:ext cx="171450" cy="7128792"/>
          </a:xfrm>
          <a:prstGeom prst="rect">
            <a:avLst/>
          </a:prstGeom>
          <a:solidFill>
            <a:schemeClr val="accent2"/>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pic>
        <p:nvPicPr>
          <p:cNvPr id="3073" name="Picture 16" descr="Mayfield Primary School">
            <a:hlinkClick r:id="rId2" tooltip="&quot; Everyone is welcome ·         Our diversity enriches us all ·         We all do our best for ourselves and for each other&quo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88641" y="196734"/>
            <a:ext cx="1262180" cy="1262180"/>
          </a:xfrm>
          <a:prstGeom prst="rect">
            <a:avLst/>
          </a:prstGeom>
          <a:noFill/>
          <a:extLst>
            <a:ext uri="{909E8E84-426E-40DD-AFC4-6F175D3DCCD1}">
              <a14:hiddenFill xmlns:a14="http://schemas.microsoft.com/office/drawing/2010/main">
                <a:solidFill>
                  <a:srgbClr val="FFFFFF"/>
                </a:solidFill>
              </a14:hiddenFill>
            </a:ext>
          </a:extLst>
        </p:spPr>
      </p:pic>
      <p:sp>
        <p:nvSpPr>
          <p:cNvPr id="14" name="Title 7"/>
          <p:cNvSpPr txBox="1">
            <a:spLocks/>
          </p:cNvSpPr>
          <p:nvPr userDrawn="1"/>
        </p:nvSpPr>
        <p:spPr>
          <a:xfrm>
            <a:off x="1628801" y="269688"/>
            <a:ext cx="4896544" cy="542203"/>
          </a:xfrm>
          <a:prstGeom prst="rect">
            <a:avLst/>
          </a:prstGeom>
        </p:spPr>
        <p:txBody>
          <a:bodyPr vert="horz" anchor="t" anchorCtr="0">
            <a:normAutofit fontScale="92500" lnSpcReduction="10000"/>
          </a:bodyPr>
          <a:lstStyle>
            <a:lvl1pPr algn="r" rtl="0" eaLnBrk="1" latinLnBrk="0" hangingPunct="1">
              <a:spcBef>
                <a:spcPct val="0"/>
              </a:spcBef>
              <a:buNone/>
              <a:defRPr kumimoji="0" sz="3200" kern="1200">
                <a:solidFill>
                  <a:schemeClr val="tx1"/>
                </a:solidFill>
                <a:latin typeface="+mj-lt"/>
                <a:ea typeface="+mj-ea"/>
                <a:cs typeface="+mj-cs"/>
              </a:defRPr>
            </a:lvl1pPr>
          </a:lstStyle>
          <a:p>
            <a:pPr algn="ctr"/>
            <a:r>
              <a:rPr lang="en-US" dirty="0"/>
              <a:t>Key</a:t>
            </a:r>
            <a:r>
              <a:rPr lang="en-US" baseline="0" dirty="0"/>
              <a:t> Instant Recall Facts</a:t>
            </a:r>
            <a:endParaRPr lang="en-US" dirty="0"/>
          </a:p>
        </p:txBody>
      </p:sp>
      <p:sp>
        <p:nvSpPr>
          <p:cNvPr id="5" name="Text Placeholder 4"/>
          <p:cNvSpPr>
            <a:spLocks noGrp="1"/>
          </p:cNvSpPr>
          <p:nvPr>
            <p:ph type="body" sz="quarter" idx="10"/>
          </p:nvPr>
        </p:nvSpPr>
        <p:spPr>
          <a:xfrm>
            <a:off x="1628775" y="827089"/>
            <a:ext cx="4895850" cy="631825"/>
          </a:xfrm>
        </p:spPr>
        <p:txBody>
          <a:bodyPr/>
          <a:lstStyle>
            <a:lvl1pPr marL="0" indent="0" algn="ctr">
              <a:buNone/>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p:txBody>
      </p:sp>
      <p:sp>
        <p:nvSpPr>
          <p:cNvPr id="7" name="Text Placeholder 6"/>
          <p:cNvSpPr>
            <a:spLocks noGrp="1"/>
          </p:cNvSpPr>
          <p:nvPr>
            <p:ph type="body" sz="quarter" idx="11"/>
          </p:nvPr>
        </p:nvSpPr>
        <p:spPr>
          <a:xfrm>
            <a:off x="685801" y="1619251"/>
            <a:ext cx="5838825" cy="504479"/>
          </a:xfrm>
        </p:spPr>
        <p:txBody>
          <a:bodyPr>
            <a:normAutofit/>
          </a:bodyPr>
          <a:lstStyle>
            <a:lvl1pPr marL="0" indent="0" algn="ctr">
              <a:buNone/>
              <a:defRPr sz="1600" b="1">
                <a:latin typeface="Calibri" panose="020F0502020204030204" pitchFamily="34" charset="0"/>
              </a:defRPr>
            </a:lvl1pPr>
          </a:lstStyle>
          <a:p>
            <a:pPr lvl="0"/>
            <a:r>
              <a:rPr lang="en-US" dirty="0"/>
              <a:t>Click to edit Master text styles</a:t>
            </a:r>
          </a:p>
        </p:txBody>
      </p:sp>
      <p:sp>
        <p:nvSpPr>
          <p:cNvPr id="11" name="Text Placeholder 10"/>
          <p:cNvSpPr>
            <a:spLocks noGrp="1"/>
          </p:cNvSpPr>
          <p:nvPr>
            <p:ph type="body" sz="quarter" idx="12"/>
          </p:nvPr>
        </p:nvSpPr>
        <p:spPr>
          <a:xfrm>
            <a:off x="686519" y="5724128"/>
            <a:ext cx="5838825" cy="3024336"/>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
        <p:nvSpPr>
          <p:cNvPr id="12" name="TextBox 11"/>
          <p:cNvSpPr txBox="1"/>
          <p:nvPr userDrawn="1"/>
        </p:nvSpPr>
        <p:spPr>
          <a:xfrm>
            <a:off x="694929" y="2054424"/>
            <a:ext cx="5839544" cy="7386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By the end of this half term, children should know the following facts. The aim is for them to recall these facts </a:t>
            </a:r>
            <a:r>
              <a:rPr kumimoji="0" lang="en-GB" altLang="en-US" sz="1200" b="1" i="0" u="none" strike="noStrike" cap="none" normalizeH="0" baseline="0" dirty="0">
                <a:ln>
                  <a:noFill/>
                </a:ln>
                <a:solidFill>
                  <a:schemeClr val="tx1"/>
                </a:solidFill>
                <a:effectLst/>
                <a:latin typeface="Calibri" pitchFamily="34" charset="0"/>
                <a:ea typeface="Calibri" pitchFamily="34" charset="0"/>
                <a:cs typeface="Times New Roman" pitchFamily="18" charset="0"/>
              </a:rPr>
              <a:t>instantly</a:t>
            </a:r>
            <a:r>
              <a:rPr kumimoji="0" lang="en-GB" altLang="en-US" sz="1200" b="0" i="0" u="none" strike="noStrike" cap="none" normalizeH="0" baseline="0" dirty="0">
                <a:ln>
                  <a:noFill/>
                </a:ln>
                <a:solidFill>
                  <a:schemeClr val="tx1"/>
                </a:solidFill>
                <a:effectLst/>
                <a:latin typeface="Calibri" pitchFamily="34" charset="0"/>
                <a:ea typeface="Calibri" pitchFamily="34" charset="0"/>
                <a:cs typeface="Times New Roman" pitchFamily="18" charset="0"/>
              </a:rPr>
              <a:t>.</a:t>
            </a:r>
            <a:endParaRPr kumimoji="0" lang="en-GB" altLang="en-US" sz="1200" b="0" i="0" u="none" strike="noStrike" cap="none" normalizeH="0" baseline="0" dirty="0">
              <a:ln>
                <a:noFill/>
              </a:ln>
              <a:solidFill>
                <a:schemeClr val="tx1"/>
              </a:solidFill>
              <a:effectLst/>
              <a:latin typeface="Calibri" panose="020F0502020204030204" pitchFamily="34" charset="0"/>
              <a:cs typeface="Arial" pitchFamily="34" charset="0"/>
            </a:endParaRPr>
          </a:p>
          <a:p>
            <a:endParaRPr lang="en-GB" dirty="0"/>
          </a:p>
        </p:txBody>
      </p:sp>
      <p:sp>
        <p:nvSpPr>
          <p:cNvPr id="15" name="Content Placeholder 14"/>
          <p:cNvSpPr>
            <a:spLocks noGrp="1"/>
          </p:cNvSpPr>
          <p:nvPr>
            <p:ph sz="quarter" idx="13"/>
          </p:nvPr>
        </p:nvSpPr>
        <p:spPr>
          <a:xfrm>
            <a:off x="719336" y="2555776"/>
            <a:ext cx="3390900" cy="2224088"/>
          </a:xfrm>
        </p:spPr>
        <p:txBody>
          <a:bodyPr/>
          <a:lstStyle>
            <a:lvl1pPr>
              <a:defRPr>
                <a:latin typeface="Calibri" panose="020F0502020204030204" pitchFamily="34" charset="0"/>
              </a:defRPr>
            </a:lvl1pPr>
            <a:lvl2pPr>
              <a:defRPr>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23" name="Text Placeholder 22"/>
          <p:cNvSpPr>
            <a:spLocks noGrp="1"/>
          </p:cNvSpPr>
          <p:nvPr>
            <p:ph type="body" sz="quarter" idx="14"/>
          </p:nvPr>
        </p:nvSpPr>
        <p:spPr>
          <a:xfrm>
            <a:off x="4288334" y="2987824"/>
            <a:ext cx="2020987" cy="1368152"/>
          </a:xfrm>
          <a:solidFill>
            <a:schemeClr val="bg1">
              <a:lumMod val="85000"/>
            </a:schemeClr>
          </a:solidFill>
          <a:ln cap="rnd"/>
        </p:spPr>
        <p:style>
          <a:lnRef idx="2">
            <a:schemeClr val="accent1"/>
          </a:lnRef>
          <a:fillRef idx="1">
            <a:schemeClr val="lt1"/>
          </a:fillRef>
          <a:effectRef idx="0">
            <a:schemeClr val="accent1"/>
          </a:effectRef>
          <a:fontRef idx="none"/>
        </p:style>
        <p:txBody>
          <a:bodyPr/>
          <a:lstStyle>
            <a:lvl1pPr marL="0" indent="0" algn="ctr">
              <a:buNone/>
              <a:defRPr sz="1200" b="1" u="sng">
                <a:latin typeface="Calibri" panose="020F0502020204030204" pitchFamily="34" charset="0"/>
              </a:defRPr>
            </a:lvl1pPr>
            <a:lvl2pPr marL="274320" indent="0" algn="l">
              <a:buNone/>
              <a:defRPr sz="1200">
                <a:latin typeface="Calibri" panose="020F0502020204030204" pitchFamily="34" charset="0"/>
              </a:defRPr>
            </a:lvl2pPr>
            <a:lvl3pPr>
              <a:defRPr>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p:txBody>
      </p:sp>
      <p:sp>
        <p:nvSpPr>
          <p:cNvPr id="34" name="Text Placeholder 10"/>
          <p:cNvSpPr>
            <a:spLocks noGrp="1"/>
          </p:cNvSpPr>
          <p:nvPr>
            <p:ph type="body" sz="quarter" idx="15"/>
          </p:nvPr>
        </p:nvSpPr>
        <p:spPr>
          <a:xfrm>
            <a:off x="685801" y="4932041"/>
            <a:ext cx="5838825" cy="614164"/>
          </a:xfrm>
        </p:spPr>
        <p:txBody>
          <a:bodyPr/>
          <a:lstStyle>
            <a:lvl1pPr marL="0" indent="0">
              <a:buNone/>
              <a:defRPr sz="1200">
                <a:latin typeface="Calibri" panose="020F0502020204030204" pitchFamily="34" charset="0"/>
              </a:defRPr>
            </a:lvl1pPr>
            <a:lvl2pPr marL="274320" indent="0">
              <a:buNone/>
              <a:defRPr sz="1050">
                <a:latin typeface="Calibri" panose="020F0502020204030204" pitchFamily="34" charset="0"/>
              </a:defRPr>
            </a:lvl2pPr>
            <a:lvl3pPr>
              <a:defRPr sz="1050">
                <a:latin typeface="Calibri" panose="020F0502020204030204" pitchFamily="34" charset="0"/>
              </a:defRPr>
            </a:lvl3pPr>
            <a:lvl4pPr>
              <a:defRPr>
                <a:latin typeface="Calibri" panose="020F0502020204030204" pitchFamily="34" charset="0"/>
              </a:defRPr>
            </a:lvl4pPr>
            <a:lvl5pPr>
              <a:defRPr>
                <a:latin typeface="Calibri" panose="020F0502020204030204" pitchFamily="34" charset="0"/>
              </a:defRPr>
            </a:lvl5pPr>
          </a:lstStyle>
          <a:p>
            <a:pPr lvl="0"/>
            <a:r>
              <a:rPr lang="en-US" dirty="0"/>
              <a:t>Click to edit Master text styles</a:t>
            </a:r>
          </a:p>
          <a:p>
            <a:pPr lvl="1"/>
            <a:r>
              <a:rPr lang="en-US" dirty="0"/>
              <a:t>Second level</a:t>
            </a:r>
          </a:p>
          <a:p>
            <a:pPr lvl="2"/>
            <a:r>
              <a:rPr lang="en-US" dirty="0"/>
              <a:t>Third level</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8" name="Content Placeholder 7"/>
          <p:cNvSpPr>
            <a:spLocks noGrp="1"/>
          </p:cNvSpPr>
          <p:nvPr>
            <p:ph sz="quarter" idx="1"/>
          </p:nvPr>
        </p:nvSpPr>
        <p:spPr>
          <a:xfrm>
            <a:off x="342900" y="1625600"/>
            <a:ext cx="6172200"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962400"/>
            <a:ext cx="5143500" cy="1422400"/>
          </a:xfrm>
        </p:spPr>
        <p:txBody>
          <a:bodyPr anchor="t" anchorCtr="0"/>
          <a:lstStyle>
            <a:lvl1pPr algn="r">
              <a:buNone/>
              <a:defRPr sz="3200" b="0" cap="none" baseline="0"/>
            </a:lvl1pPr>
          </a:lstStyle>
          <a:p>
            <a:r>
              <a:rPr kumimoji="0" lang="en-US"/>
              <a:t>Click to edit Master title style</a:t>
            </a:r>
          </a:p>
        </p:txBody>
      </p:sp>
      <p:sp>
        <p:nvSpPr>
          <p:cNvPr id="3" name="Text Placeholder 2"/>
          <p:cNvSpPr>
            <a:spLocks noGrp="1"/>
          </p:cNvSpPr>
          <p:nvPr>
            <p:ph type="body" idx="1"/>
          </p:nvPr>
        </p:nvSpPr>
        <p:spPr>
          <a:xfrm>
            <a:off x="971550" y="5689600"/>
            <a:ext cx="5086350" cy="1524000"/>
          </a:xfrm>
        </p:spPr>
        <p:txBody>
          <a:bodyPr anchor="t" anchorCtr="0"/>
          <a:lstStyle>
            <a:lvl1pPr marL="0" indent="0" algn="r">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4800600" y="8473440"/>
            <a:ext cx="1714500" cy="487680"/>
          </a:xfrm>
        </p:spPr>
        <p:txBody>
          <a:bodyPr/>
          <a:lstStyle/>
          <a:p>
            <a:fld id="{BA934D29-56AD-4E9C-96DE-62FBA6B8D7B3}" type="datetimeFigureOut">
              <a:rPr lang="en-GB" smtClean="0"/>
              <a:t>14/09/2020</a:t>
            </a:fld>
            <a:endParaRPr lang="en-GB" dirty="0"/>
          </a:p>
        </p:txBody>
      </p:sp>
      <p:sp>
        <p:nvSpPr>
          <p:cNvPr id="5" name="Footer Placeholder 4"/>
          <p:cNvSpPr>
            <a:spLocks noGrp="1"/>
          </p:cNvSpPr>
          <p:nvPr>
            <p:ph type="ftr" sz="quarter" idx="11"/>
          </p:nvPr>
        </p:nvSpPr>
        <p:spPr>
          <a:xfrm>
            <a:off x="2173986" y="8473440"/>
            <a:ext cx="2606040" cy="487680"/>
          </a:xfrm>
        </p:spPr>
        <p:txBody>
          <a:bodyPr/>
          <a:lstStyle/>
          <a:p>
            <a:endParaRPr lang="en-GB" dirty="0"/>
          </a:p>
        </p:txBody>
      </p:sp>
      <p:sp>
        <p:nvSpPr>
          <p:cNvPr id="6" name="Slide Number Placeholder 5"/>
          <p:cNvSpPr>
            <a:spLocks noGrp="1"/>
          </p:cNvSpPr>
          <p:nvPr>
            <p:ph type="sldNum" sz="quarter" idx="12"/>
          </p:nvPr>
        </p:nvSpPr>
        <p:spPr>
          <a:xfrm>
            <a:off x="802386" y="8473440"/>
            <a:ext cx="1140714" cy="487680"/>
          </a:xfrm>
        </p:spPr>
        <p:txBody>
          <a:bodyPr/>
          <a:lstStyle/>
          <a:p>
            <a:fld id="{E5DB1074-21D6-4ADA-8D77-D7292AA4D2E3}" type="slidenum">
              <a:rPr lang="en-GB" smtClean="0"/>
              <a:t>‹#›</a:t>
            </a:fld>
            <a:endParaRPr lang="en-GB" dirty="0"/>
          </a:p>
        </p:txBody>
      </p:sp>
      <p:sp>
        <p:nvSpPr>
          <p:cNvPr id="7" name="Rectangle 6"/>
          <p:cNvSpPr/>
          <p:nvPr/>
        </p:nvSpPr>
        <p:spPr>
          <a:xfrm>
            <a:off x="685800" y="3759200"/>
            <a:ext cx="5486400" cy="1706880"/>
          </a:xfrm>
          <a:prstGeom prst="rect">
            <a:avLst/>
          </a:prstGeom>
          <a:noFill/>
          <a:ln w="6350" cap="rnd" cmpd="sng" algn="ctr">
            <a:solidFill>
              <a:schemeClr val="accent1"/>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685800" y="3759200"/>
            <a:ext cx="171450" cy="170688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9" name="Content Placeholder 8"/>
          <p:cNvSpPr>
            <a:spLocks noGrp="1"/>
          </p:cNvSpPr>
          <p:nvPr>
            <p:ph sz="quarter" idx="1"/>
          </p:nvPr>
        </p:nvSpPr>
        <p:spPr>
          <a:xfrm>
            <a:off x="342900" y="1625600"/>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3474149" y="1621536"/>
            <a:ext cx="3031236" cy="658368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342901" y="1714500"/>
            <a:ext cx="3030141" cy="914400"/>
          </a:xfrm>
          <a:noFill/>
          <a:ln>
            <a:noFill/>
          </a:ln>
        </p:spPr>
        <p:txBody>
          <a:bodyPr lIns="91440" anchor="b" anchorCtr="0">
            <a:noAutofit/>
          </a:bodyPr>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3486152" y="1727200"/>
            <a:ext cx="3031331" cy="914400"/>
          </a:xfrm>
          <a:noFill/>
          <a:ln>
            <a:noFill/>
          </a:ln>
        </p:spPr>
        <p:txBody>
          <a:bodyPr lIns="91440" anchor="b" anchorCtr="0"/>
          <a:lstStyle>
            <a:lvl1pPr marL="0" indent="0">
              <a:buNone/>
              <a:defRPr sz="2400" b="1">
                <a:solidFill>
                  <a:schemeClr val="accent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E5DB1074-21D6-4ADA-8D77-D7292AA4D2E3}" type="slidenum">
              <a:rPr lang="en-GB" smtClean="0"/>
              <a:t>‹#›</a:t>
            </a:fld>
            <a:endParaRPr lang="en-GB" dirty="0"/>
          </a:p>
        </p:txBody>
      </p:sp>
      <p:sp>
        <p:nvSpPr>
          <p:cNvPr id="11" name="Content Placeholder 10"/>
          <p:cNvSpPr>
            <a:spLocks noGrp="1"/>
          </p:cNvSpPr>
          <p:nvPr>
            <p:ph sz="quarter" idx="2"/>
          </p:nvPr>
        </p:nvSpPr>
        <p:spPr>
          <a:xfrm>
            <a:off x="34290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quarter" idx="4"/>
          </p:nvPr>
        </p:nvSpPr>
        <p:spPr>
          <a:xfrm>
            <a:off x="3486150" y="2844800"/>
            <a:ext cx="3028950" cy="53848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342900" y="304800"/>
            <a:ext cx="6172200" cy="12192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E5DB1074-21D6-4ADA-8D77-D7292AA4D2E3}" type="slidenum">
              <a:rPr lang="en-GB" smtClean="0"/>
              <a:t>‹#›</a:t>
            </a:fld>
            <a:endParaRPr lang="en-GB"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E5DB1074-21D6-4ADA-8D77-D7292AA4D2E3}" type="slidenum">
              <a:rPr lang="en-GB" smtClean="0"/>
              <a:t>‹#›</a:t>
            </a:fld>
            <a:endParaRPr lang="en-GB" dirty="0"/>
          </a:p>
        </p:txBody>
      </p:sp>
      <p:sp>
        <p:nvSpPr>
          <p:cNvPr id="5" name="Straight Connector 4"/>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6" name="Isosceles Triangle 5"/>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43450" y="406400"/>
            <a:ext cx="1885950" cy="1117600"/>
          </a:xfrm>
        </p:spPr>
        <p:txBody>
          <a:bodyPr anchor="b" anchorCtr="0">
            <a:noAutofit/>
          </a:bodyPr>
          <a:lstStyle>
            <a:lvl1pPr algn="l">
              <a:buNone/>
              <a:defRPr sz="2000" b="1">
                <a:solidFill>
                  <a:schemeClr val="tx2"/>
                </a:solidFill>
                <a:latin typeface="+mn-lt"/>
                <a:ea typeface="+mn-ea"/>
                <a:cs typeface="+mn-cs"/>
              </a:defRPr>
            </a:lvl1pPr>
          </a:lstStyle>
          <a:p>
            <a:r>
              <a:rPr kumimoji="0" lang="en-US"/>
              <a:t>Click to edit Master title style</a:t>
            </a:r>
          </a:p>
        </p:txBody>
      </p:sp>
      <p:sp>
        <p:nvSpPr>
          <p:cNvPr id="3" name="Text Placeholder 2"/>
          <p:cNvSpPr>
            <a:spLocks noGrp="1"/>
          </p:cNvSpPr>
          <p:nvPr>
            <p:ph type="body" idx="2"/>
          </p:nvPr>
        </p:nvSpPr>
        <p:spPr>
          <a:xfrm>
            <a:off x="4743450" y="1625602"/>
            <a:ext cx="1885950" cy="6457951"/>
          </a:xfrm>
        </p:spPr>
        <p:txBody>
          <a:bodyPr/>
          <a:lstStyle>
            <a:lvl1pPr marL="0" indent="0">
              <a:lnSpc>
                <a:spcPts val="22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Straight Connector 9"/>
          <p:cNvSpPr>
            <a:spLocks noChangeShapeType="1"/>
          </p:cNvSpPr>
          <p:nvPr/>
        </p:nvSpPr>
        <p:spPr bwMode="auto">
          <a:xfrm rot="5400000">
            <a:off x="610264" y="4432300"/>
            <a:ext cx="804672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Content Placeholder 11"/>
          <p:cNvSpPr>
            <a:spLocks noGrp="1"/>
          </p:cNvSpPr>
          <p:nvPr>
            <p:ph sz="quarter" idx="1"/>
          </p:nvPr>
        </p:nvSpPr>
        <p:spPr>
          <a:xfrm>
            <a:off x="228600" y="406400"/>
            <a:ext cx="4286250" cy="7620000"/>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42900" y="667808"/>
            <a:ext cx="6172200" cy="899584"/>
          </a:xfrm>
          <a:ln>
            <a:solidFill>
              <a:schemeClr val="accent1"/>
            </a:solidFill>
          </a:ln>
        </p:spPr>
        <p:txBody>
          <a:bodyPr lIns="274320" anchor="ctr"/>
          <a:lstStyle>
            <a:lvl1pPr algn="r">
              <a:buNone/>
              <a:defRPr sz="2000" b="0">
                <a:solidFill>
                  <a:schemeClr val="tx1"/>
                </a:solidFill>
              </a:defRPr>
            </a:lvl1pPr>
          </a:lstStyle>
          <a:p>
            <a:r>
              <a:rPr kumimoji="0" lang="en-US"/>
              <a:t>Click to edit Master title style</a:t>
            </a:r>
          </a:p>
        </p:txBody>
      </p:sp>
      <p:sp>
        <p:nvSpPr>
          <p:cNvPr id="3" name="Picture Placeholder 2"/>
          <p:cNvSpPr>
            <a:spLocks noGrp="1"/>
          </p:cNvSpPr>
          <p:nvPr>
            <p:ph type="pic" idx="1"/>
          </p:nvPr>
        </p:nvSpPr>
        <p:spPr>
          <a:xfrm>
            <a:off x="342900" y="2540000"/>
            <a:ext cx="6172200" cy="5693664"/>
          </a:xfrm>
          <a:solidFill>
            <a:schemeClr val="tx1">
              <a:shade val="50000"/>
            </a:schemeClr>
          </a:solidFill>
          <a:ln>
            <a:noFill/>
          </a:ln>
          <a:effectLst/>
        </p:spPr>
        <p:txBody>
          <a:bodyPr/>
          <a:lstStyle>
            <a:lvl1pPr marL="0" indent="0">
              <a:spcBef>
                <a:spcPts val="600"/>
              </a:spcBef>
              <a:buNone/>
              <a:defRPr sz="3200"/>
            </a:lvl1pPr>
          </a:lstStyle>
          <a:p>
            <a:r>
              <a:rPr kumimoji="0" lang="en-US" dirty="0"/>
              <a:t>Click icon to add picture</a:t>
            </a:r>
          </a:p>
        </p:txBody>
      </p:sp>
      <p:sp>
        <p:nvSpPr>
          <p:cNvPr id="4" name="Text Placeholder 3"/>
          <p:cNvSpPr>
            <a:spLocks noGrp="1"/>
          </p:cNvSpPr>
          <p:nvPr>
            <p:ph type="body" sz="half" idx="2"/>
          </p:nvPr>
        </p:nvSpPr>
        <p:spPr>
          <a:xfrm>
            <a:off x="342900" y="1625600"/>
            <a:ext cx="6172200" cy="711200"/>
          </a:xfrm>
        </p:spPr>
        <p:txBody>
          <a:bodyPr anchor="ctr" anchorCtr="0"/>
          <a:lstStyle>
            <a:lvl1pPr marL="0" indent="0" algn="l">
              <a:buFontTx/>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E5DB1074-21D6-4ADA-8D77-D7292AA4D2E3}" type="slidenum">
              <a:rPr lang="en-GB" smtClean="0"/>
              <a:t>‹#›</a:t>
            </a:fld>
            <a:endParaRPr lang="en-GB" dirty="0"/>
          </a:p>
        </p:txBody>
      </p:sp>
      <p:sp>
        <p:nvSpPr>
          <p:cNvPr id="8" name="Straight Connector 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9" name="Isosceles Triangle 8"/>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342900" y="667808"/>
            <a:ext cx="137160" cy="914400"/>
          </a:xfrm>
          <a:prstGeom prst="rect">
            <a:avLst/>
          </a:prstGeom>
          <a:solidFill>
            <a:schemeClr val="accent1"/>
          </a:solidFill>
          <a:ln w="635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72050" y="366186"/>
            <a:ext cx="1543050" cy="780203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342900" y="366186"/>
            <a:ext cx="4514850" cy="780203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A934D29-56AD-4E9C-96DE-62FBA6B8D7B3}" type="datetimeFigureOut">
              <a:rPr lang="en-GB" smtClean="0"/>
              <a:t>14/09/2020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E5DB1074-21D6-4ADA-8D77-D7292AA4D2E3}" type="slidenum">
              <a:rPr lang="en-GB" smtClean="0"/>
              <a:t>‹#›</a:t>
            </a:fld>
            <a:endParaRPr lang="en-GB" dirty="0"/>
          </a:p>
        </p:txBody>
      </p:sp>
      <p:sp>
        <p:nvSpPr>
          <p:cNvPr id="7" name="Straight Connector 6"/>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8" name="Isosceles Triangle 7"/>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Straight Connector 8"/>
          <p:cNvSpPr>
            <a:spLocks noChangeShapeType="1"/>
          </p:cNvSpPr>
          <p:nvPr/>
        </p:nvSpPr>
        <p:spPr bwMode="auto">
          <a:xfrm rot="5400000">
            <a:off x="1015325" y="4269269"/>
            <a:ext cx="780288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342900" y="203200"/>
            <a:ext cx="6172200" cy="1320800"/>
          </a:xfrm>
          <a:prstGeom prst="rect">
            <a:avLst/>
          </a:prstGeom>
        </p:spPr>
        <p:txBody>
          <a:bodyPr vert="horz" anchor="b" anchorCtr="0">
            <a:normAutofit/>
          </a:bodyPr>
          <a:lstStyle/>
          <a:p>
            <a:r>
              <a:rPr kumimoji="0" lang="en-US"/>
              <a:t>Click to edit Master title style</a:t>
            </a:r>
          </a:p>
        </p:txBody>
      </p:sp>
      <p:sp>
        <p:nvSpPr>
          <p:cNvPr id="13" name="Text Placeholder 12"/>
          <p:cNvSpPr>
            <a:spLocks noGrp="1"/>
          </p:cNvSpPr>
          <p:nvPr>
            <p:ph type="body" idx="1"/>
          </p:nvPr>
        </p:nvSpPr>
        <p:spPr>
          <a:xfrm>
            <a:off x="342900" y="1625600"/>
            <a:ext cx="6172200" cy="6547104"/>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800600" y="8475133"/>
            <a:ext cx="1716786" cy="487680"/>
          </a:xfrm>
          <a:prstGeom prst="rect">
            <a:avLst/>
          </a:prstGeom>
        </p:spPr>
        <p:txBody>
          <a:bodyPr vert="horz"/>
          <a:lstStyle>
            <a:lvl1pPr algn="l" eaLnBrk="1" latinLnBrk="0" hangingPunct="1">
              <a:defRPr kumimoji="0" sz="1400">
                <a:solidFill>
                  <a:schemeClr val="tx2"/>
                </a:solidFill>
              </a:defRPr>
            </a:lvl1pPr>
          </a:lstStyle>
          <a:p>
            <a:fld id="{BA934D29-56AD-4E9C-96DE-62FBA6B8D7B3}" type="datetimeFigureOut">
              <a:rPr lang="en-GB" smtClean="0"/>
              <a:t>14/09/2020</a:t>
            </a:fld>
            <a:endParaRPr lang="en-GB" dirty="0"/>
          </a:p>
        </p:txBody>
      </p:sp>
      <p:sp>
        <p:nvSpPr>
          <p:cNvPr id="3" name="Footer Placeholder 2"/>
          <p:cNvSpPr>
            <a:spLocks noGrp="1"/>
          </p:cNvSpPr>
          <p:nvPr>
            <p:ph type="ftr" sz="quarter" idx="3"/>
          </p:nvPr>
        </p:nvSpPr>
        <p:spPr>
          <a:xfrm>
            <a:off x="2173986" y="8475133"/>
            <a:ext cx="2628900" cy="487680"/>
          </a:xfrm>
          <a:prstGeom prst="rect">
            <a:avLst/>
          </a:prstGeom>
        </p:spPr>
        <p:txBody>
          <a:bodyPr vert="horz"/>
          <a:lstStyle>
            <a:lvl1pPr algn="r" eaLnBrk="1" latinLnBrk="0" hangingPunct="1">
              <a:defRPr kumimoji="0" sz="1400">
                <a:solidFill>
                  <a:schemeClr val="tx2"/>
                </a:solidFill>
              </a:defRPr>
            </a:lvl1pPr>
          </a:lstStyle>
          <a:p>
            <a:endParaRPr lang="en-GB" dirty="0"/>
          </a:p>
        </p:txBody>
      </p:sp>
      <p:sp>
        <p:nvSpPr>
          <p:cNvPr id="23" name="Slide Number Placeholder 22"/>
          <p:cNvSpPr>
            <a:spLocks noGrp="1"/>
          </p:cNvSpPr>
          <p:nvPr>
            <p:ph type="sldNum" sz="quarter" idx="4"/>
          </p:nvPr>
        </p:nvSpPr>
        <p:spPr>
          <a:xfrm>
            <a:off x="459486" y="8475133"/>
            <a:ext cx="1485900" cy="487680"/>
          </a:xfrm>
          <a:prstGeom prst="rect">
            <a:avLst/>
          </a:prstGeom>
        </p:spPr>
        <p:txBody>
          <a:bodyPr vert="horz"/>
          <a:lstStyle>
            <a:lvl1pPr algn="l" eaLnBrk="1" latinLnBrk="0" hangingPunct="1">
              <a:defRPr kumimoji="0" sz="1400">
                <a:solidFill>
                  <a:schemeClr val="tx2"/>
                </a:solidFill>
              </a:defRPr>
            </a:lvl1pPr>
          </a:lstStyle>
          <a:p>
            <a:fld id="{E5DB1074-21D6-4ADA-8D77-D7292AA4D2E3}" type="slidenum">
              <a:rPr lang="en-GB" smtClean="0"/>
              <a:t>‹#›</a:t>
            </a:fld>
            <a:endParaRPr lang="en-GB" dirty="0"/>
          </a:p>
        </p:txBody>
      </p:sp>
      <p:sp>
        <p:nvSpPr>
          <p:cNvPr id="28" name="Straight Connector 27"/>
          <p:cNvSpPr>
            <a:spLocks noChangeShapeType="1"/>
          </p:cNvSpPr>
          <p:nvPr/>
        </p:nvSpPr>
        <p:spPr bwMode="auto">
          <a:xfrm>
            <a:off x="342900" y="84709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29" name="Straight Connector 28"/>
          <p:cNvSpPr>
            <a:spLocks noChangeShapeType="1"/>
          </p:cNvSpPr>
          <p:nvPr/>
        </p:nvSpPr>
        <p:spPr bwMode="auto">
          <a:xfrm>
            <a:off x="342900" y="1524000"/>
            <a:ext cx="6172200" cy="0"/>
          </a:xfrm>
          <a:prstGeom prst="line">
            <a:avLst/>
          </a:prstGeom>
          <a:noFill/>
          <a:ln w="9525" cap="flat" cmpd="sng" algn="ctr">
            <a:solidFill>
              <a:schemeClr val="accent2"/>
            </a:solidFill>
            <a:prstDash val="dash"/>
            <a:round/>
            <a:headEnd type="none" w="med" len="med"/>
            <a:tailEnd type="none" w="med" len="med"/>
          </a:ln>
          <a:effectLst/>
        </p:spPr>
        <p:txBody>
          <a:bodyPr vert="horz" wrap="square" lIns="91440" tIns="45720" rIns="91440" bIns="45720" anchor="t" compatLnSpc="1"/>
          <a:lstStyle/>
          <a:p>
            <a:endParaRPr kumimoji="0" lang="en-US" dirty="0"/>
          </a:p>
        </p:txBody>
      </p:sp>
      <p:sp>
        <p:nvSpPr>
          <p:cNvPr id="10" name="Isosceles Triangle 9"/>
          <p:cNvSpPr>
            <a:spLocks noChangeAspect="1"/>
          </p:cNvSpPr>
          <p:nvPr/>
        </p:nvSpPr>
        <p:spPr>
          <a:xfrm rot="5400000">
            <a:off x="258662" y="8658391"/>
            <a:ext cx="254465" cy="90236"/>
          </a:xfrm>
          <a:prstGeom prst="triangle">
            <a:avLst>
              <a:gd name="adj" fmla="val 50000"/>
            </a:avLst>
          </a:prstGeom>
          <a:solidFill>
            <a:schemeClr val="accent2"/>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3200" kern="120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6000"/>
        <a:buFont typeface="Wingdings 3"/>
        <a:buChar char=""/>
        <a:defRPr kumimoji="0" sz="2600" kern="1200">
          <a:solidFill>
            <a:schemeClr val="tx1"/>
          </a:solidFill>
          <a:latin typeface="+mn-lt"/>
          <a:ea typeface="+mn-ea"/>
          <a:cs typeface="+mn-cs"/>
        </a:defRPr>
      </a:lvl1pPr>
      <a:lvl2pPr marL="548640" indent="-274320" algn="l" rtl="0" eaLnBrk="1" latinLnBrk="0" hangingPunct="1">
        <a:spcBef>
          <a:spcPts val="500"/>
        </a:spcBef>
        <a:buClr>
          <a:schemeClr val="accent2"/>
        </a:buClr>
        <a:buSzPct val="76000"/>
        <a:buFont typeface="Wingdings 3"/>
        <a:buChar char=""/>
        <a:defRPr kumimoji="0" sz="2300" kern="1200">
          <a:solidFill>
            <a:schemeClr val="tx2"/>
          </a:solidFill>
          <a:latin typeface="+mn-lt"/>
          <a:ea typeface="+mn-ea"/>
          <a:cs typeface="+mn-cs"/>
        </a:defRPr>
      </a:lvl2pPr>
      <a:lvl3pPr marL="822960" indent="-228600" algn="l" rtl="0" eaLnBrk="1" latinLnBrk="0" hangingPunct="1">
        <a:spcBef>
          <a:spcPts val="500"/>
        </a:spcBef>
        <a:buClr>
          <a:schemeClr val="bg1">
            <a:shade val="50000"/>
          </a:schemeClr>
        </a:buClr>
        <a:buSzPct val="76000"/>
        <a:buFont typeface="Wingdings 3"/>
        <a:buChar char=""/>
        <a:defRPr kumimoji="0" sz="2000" kern="1200">
          <a:solidFill>
            <a:schemeClr val="tx1"/>
          </a:solidFill>
          <a:latin typeface="+mn-lt"/>
          <a:ea typeface="+mn-ea"/>
          <a:cs typeface="+mn-cs"/>
        </a:defRPr>
      </a:lvl3pPr>
      <a:lvl4pPr marL="1097280" indent="-228600" algn="l" rtl="0" eaLnBrk="1" latinLnBrk="0" hangingPunct="1">
        <a:spcBef>
          <a:spcPts val="400"/>
        </a:spcBef>
        <a:buClr>
          <a:schemeClr val="accent2">
            <a:shade val="75000"/>
          </a:schemeClr>
        </a:buClr>
        <a:buSzPct val="70000"/>
        <a:buFont typeface="Wingdings"/>
        <a:buChar char=""/>
        <a:defRPr kumimoji="0" sz="1800" kern="1200">
          <a:solidFill>
            <a:schemeClr val="tx1"/>
          </a:solidFill>
          <a:latin typeface="+mn-lt"/>
          <a:ea typeface="+mn-ea"/>
          <a:cs typeface="+mn-cs"/>
        </a:defRPr>
      </a:lvl4pPr>
      <a:lvl5pPr marL="1371600" indent="-228600" algn="l" rtl="0" eaLnBrk="1" latinLnBrk="0" hangingPunct="1">
        <a:spcBef>
          <a:spcPts val="300"/>
        </a:spcBef>
        <a:buClr>
          <a:schemeClr val="accent2"/>
        </a:buClr>
        <a:buSzPct val="70000"/>
        <a:buFont typeface="Wingdings"/>
        <a:buChar char=""/>
        <a:defRPr kumimoji="0" sz="1600" kern="1200">
          <a:solidFill>
            <a:schemeClr val="tx1"/>
          </a:solidFill>
          <a:latin typeface="+mn-lt"/>
          <a:ea typeface="+mn-ea"/>
          <a:cs typeface="+mn-cs"/>
        </a:defRPr>
      </a:lvl5pPr>
      <a:lvl6pPr marL="1645920" indent="-182880" algn="l" rtl="0" eaLnBrk="1" latinLnBrk="0" hangingPunct="1">
        <a:spcBef>
          <a:spcPts val="300"/>
        </a:spcBef>
        <a:buClr>
          <a:srgbClr val="9FB8CD">
            <a:shade val="75000"/>
          </a:srgbClr>
        </a:buClr>
        <a:buSzPct val="75000"/>
        <a:buFont typeface="Wingdings 3"/>
        <a:buChar char=""/>
        <a:defRPr kumimoji="0" lang="en-US" sz="1600" kern="1200" smtClean="0">
          <a:solidFill>
            <a:schemeClr val="tx1"/>
          </a:solidFill>
          <a:latin typeface="+mn-lt"/>
          <a:ea typeface="+mn-ea"/>
          <a:cs typeface="+mn-cs"/>
        </a:defRPr>
      </a:lvl6pPr>
      <a:lvl7pPr marL="1828800" indent="-182880" algn="l" rtl="0" eaLnBrk="1" latinLnBrk="0" hangingPunct="1">
        <a:spcBef>
          <a:spcPts val="300"/>
        </a:spcBef>
        <a:buClr>
          <a:srgbClr val="727CA3">
            <a:shade val="75000"/>
          </a:srgbClr>
        </a:buClr>
        <a:buSzPct val="75000"/>
        <a:buFont typeface="Wingdings 3"/>
        <a:buChar char=""/>
        <a:defRPr kumimoji="0" lang="en-US" sz="1400" kern="1200" smtClean="0">
          <a:solidFill>
            <a:schemeClr val="tx1"/>
          </a:solidFill>
          <a:latin typeface="+mn-lt"/>
          <a:ea typeface="+mn-ea"/>
          <a:cs typeface="+mn-cs"/>
        </a:defRPr>
      </a:lvl7pPr>
      <a:lvl8pPr marL="2011680" indent="-182880" algn="l" rtl="0" eaLnBrk="1" latinLnBrk="0" hangingPunct="1">
        <a:spcBef>
          <a:spcPts val="300"/>
        </a:spcBef>
        <a:buClr>
          <a:prstClr val="white">
            <a:shade val="50000"/>
          </a:prstClr>
        </a:buClr>
        <a:buSzPct val="75000"/>
        <a:buFont typeface="Wingdings 3"/>
        <a:buChar char=""/>
        <a:defRPr kumimoji="0" lang="en-US" sz="1400" kern="1200" smtClean="0">
          <a:solidFill>
            <a:schemeClr val="tx1"/>
          </a:solidFill>
          <a:latin typeface="+mn-lt"/>
          <a:ea typeface="+mn-ea"/>
          <a:cs typeface="+mn-cs"/>
        </a:defRPr>
      </a:lvl8pPr>
      <a:lvl9pPr marL="2194560" indent="-182880" algn="l" rtl="0" eaLnBrk="1" latinLnBrk="0" hangingPunct="1">
        <a:spcBef>
          <a:spcPts val="300"/>
        </a:spcBef>
        <a:buClr>
          <a:srgbClr val="9FB8CD"/>
        </a:buClr>
        <a:buSzPct val="75000"/>
        <a:buFont typeface="Wingdings 3"/>
        <a:buChar char=""/>
        <a:defRPr kumimoji="0" lang="en-US" sz="1200" kern="1200" smtClean="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www.conkermaths.com/"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s://www.google.co.uk/imgres?imgurl=https://fbcdn-sphotos-a-a.akamaihd.net/hphotos-ak-ash3/579339_243239259109249_1758750518_n.jpg&amp;imgrefurl=http://alohaeigo.blogspot.com/2012/09/time.html&amp;docid=WnlNOfw-xuQsmM&amp;tbnid=DB087gJw5jfVtM:&amp;w=960&amp;h=957&amp;ei=8j8AVIXvKIXb0QW8roCwCA&amp;ved=0CAIQxiAwAA&amp;iact=c" TargetMode="Externa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8.jpeg"/><Relationship Id="rId4" Type="http://schemas.openxmlformats.org/officeDocument/2006/relationships/hyperlink" Target="https://www.google.co.uk/imgres?imgurl=https://fbcdn-sphotos-a-a.akamaihd.net/hphotos-ak-ash3/532734_243239849109190_517913530_n.jpg&amp;imgrefurl=http://alohaeigo.blogspot.com/2012/09/time.html&amp;docid=WnlNOfw-xuQsmM&amp;tbnid=HSLnfo4aOCtNbM&amp;w=960&amp;h=960&amp;ei=aUAAVIHaMqvY0QXTxYHICQ&amp;ved=0CAcQxiAwBQ&amp;iact=c"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1</a:t>
            </a:r>
          </a:p>
        </p:txBody>
      </p:sp>
      <p:sp>
        <p:nvSpPr>
          <p:cNvPr id="3" name="Text Placeholder 2"/>
          <p:cNvSpPr>
            <a:spLocks noGrp="1"/>
          </p:cNvSpPr>
          <p:nvPr>
            <p:ph type="body" sz="quarter" idx="11"/>
          </p:nvPr>
        </p:nvSpPr>
        <p:spPr/>
        <p:txBody>
          <a:bodyPr/>
          <a:lstStyle/>
          <a:p>
            <a:r>
              <a:rPr lang="en-GB" dirty="0"/>
              <a:t>I know number bonds for all numbers to 20.</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a:t>
            </a:r>
            <a:r>
              <a:rPr lang="en-GB" altLang="en-US" dirty="0">
                <a:ea typeface="Calibri" pitchFamily="34" charset="0"/>
                <a:cs typeface="Times New Roman" pitchFamily="18" charset="0"/>
              </a:rPr>
              <a:t> - If your child knows one fact (e.g. </a:t>
            </a:r>
            <a:r>
              <a:rPr lang="en-GB" altLang="en-US" dirty="0"/>
              <a:t>8</a:t>
            </a:r>
            <a:r>
              <a:rPr lang="en-GB" dirty="0"/>
              <a:t> + 5 = 13), can they tell you the other three facts in the same fact family?</a:t>
            </a:r>
          </a:p>
          <a:p>
            <a:pPr lvl="0" eaLnBrk="0" fontAlgn="base" hangingPunct="0">
              <a:spcBef>
                <a:spcPct val="0"/>
              </a:spcBef>
              <a:spcAft>
                <a:spcPct val="0"/>
              </a:spcAft>
              <a:buClrTx/>
              <a:buSzTx/>
            </a:pPr>
            <a:endParaRPr lang="en-GB" altLang="en-US" dirty="0">
              <a:ea typeface="Calibri" pitchFamily="34" charset="0"/>
              <a:cs typeface="Times New Roman" pitchFamily="18" charset="0"/>
            </a:endParaRPr>
          </a:p>
          <a:p>
            <a:pPr lvl="0" eaLnBrk="0" fontAlgn="base" hangingPunct="0">
              <a:spcBef>
                <a:spcPct val="0"/>
              </a:spcBef>
              <a:spcAft>
                <a:spcPct val="0"/>
              </a:spcAft>
              <a:buClrTx/>
              <a:buSzTx/>
            </a:pPr>
            <a:r>
              <a:rPr lang="en-GB" altLang="en-US" u="sng" dirty="0">
                <a:cs typeface="Times New Roman" pitchFamily="18" charset="0"/>
              </a:rPr>
              <a:t>Use doubles and near doubles</a:t>
            </a:r>
            <a:r>
              <a:rPr lang="en-GB" altLang="en-US" dirty="0">
                <a:cs typeface="Times New Roman" pitchFamily="18" charset="0"/>
              </a:rPr>
              <a:t> – If you know that 6 + 6 = 12, how can you work out 6 + 7? What about 5 + 7?</a:t>
            </a:r>
          </a:p>
          <a:p>
            <a:pPr lvl="0" eaLnBrk="0" fontAlgn="base" hangingPunct="0">
              <a:spcBef>
                <a:spcPct val="0"/>
              </a:spcBef>
              <a:spcAft>
                <a:spcPct val="0"/>
              </a:spcAft>
              <a:buClrTx/>
              <a:buSzTx/>
            </a:pPr>
            <a:endParaRPr lang="en-GB" altLang="en-US" dirty="0">
              <a:cs typeface="Times New Roman" pitchFamily="18" charset="0"/>
            </a:endParaRPr>
          </a:p>
          <a:p>
            <a:pPr eaLnBrk="0" fontAlgn="base" hangingPunct="0">
              <a:spcBef>
                <a:spcPct val="0"/>
              </a:spcBef>
              <a:spcAft>
                <a:spcPct val="0"/>
              </a:spcAft>
              <a:buClrTx/>
              <a:buSzTx/>
            </a:pPr>
            <a:r>
              <a:rPr lang="en-GB" altLang="en-US" u="sng" dirty="0">
                <a:cs typeface="Times New Roman" pitchFamily="18" charset="0"/>
              </a:rPr>
              <a:t>Play games</a:t>
            </a:r>
            <a:r>
              <a:rPr lang="en-GB" altLang="en-US" dirty="0">
                <a:cs typeface="Times New Roman" pitchFamily="18" charset="0"/>
              </a:rPr>
              <a:t> – There are missing number questions at </a:t>
            </a:r>
            <a:r>
              <a:rPr lang="en-GB" altLang="en-US" dirty="0">
                <a:cs typeface="Times New Roman" pitchFamily="18" charset="0"/>
                <a:hlinkClick r:id="rId2"/>
              </a:rPr>
              <a:t>www.conkermaths.com</a:t>
            </a:r>
            <a:r>
              <a:rPr lang="en-GB" altLang="en-US" dirty="0">
                <a:cs typeface="Times New Roman" pitchFamily="18" charset="0"/>
              </a:rPr>
              <a:t> . See how many questions you can answer in just one minute. </a:t>
            </a: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lvl="0"/>
            <a:endParaRPr lang="en-GB" altLang="en-US" dirty="0"/>
          </a:p>
        </p:txBody>
      </p:sp>
      <p:sp>
        <p:nvSpPr>
          <p:cNvPr id="6" name="Text Placeholder 5"/>
          <p:cNvSpPr>
            <a:spLocks noGrp="1"/>
          </p:cNvSpPr>
          <p:nvPr>
            <p:ph type="body" sz="quarter" idx="14"/>
          </p:nvPr>
        </p:nvSpPr>
        <p:spPr>
          <a:xfrm>
            <a:off x="4288334" y="2843808"/>
            <a:ext cx="2020987" cy="1656184"/>
          </a:xfrm>
        </p:spPr>
        <p:txBody>
          <a:bodyPr>
            <a:normAutofit fontScale="92500"/>
          </a:bodyPr>
          <a:lstStyle/>
          <a:p>
            <a:r>
              <a:rPr lang="en-GB" dirty="0"/>
              <a:t>Key Vocabulary</a:t>
            </a:r>
          </a:p>
          <a:p>
            <a:pPr algn="l"/>
            <a:r>
              <a:rPr lang="en-GB" b="0" u="none" dirty="0"/>
              <a:t>What do I </a:t>
            </a:r>
            <a:r>
              <a:rPr lang="en-GB" u="none" dirty="0"/>
              <a:t>add </a:t>
            </a:r>
            <a:r>
              <a:rPr lang="en-GB" b="0" u="none" dirty="0"/>
              <a:t>to 5 to make 19?</a:t>
            </a:r>
          </a:p>
          <a:p>
            <a:pPr algn="l"/>
            <a:r>
              <a:rPr lang="en-GB" b="0" u="none" dirty="0"/>
              <a:t>What is 17 </a:t>
            </a:r>
            <a:r>
              <a:rPr lang="en-GB" u="none" dirty="0"/>
              <a:t>take away </a:t>
            </a:r>
            <a:r>
              <a:rPr lang="en-GB" b="0" u="none" dirty="0"/>
              <a:t>6?</a:t>
            </a:r>
          </a:p>
          <a:p>
            <a:pPr algn="l"/>
            <a:r>
              <a:rPr lang="en-GB" b="0" u="none" dirty="0"/>
              <a:t>What is 13 </a:t>
            </a:r>
            <a:r>
              <a:rPr lang="en-GB" u="none" dirty="0"/>
              <a:t>less than </a:t>
            </a:r>
            <a:r>
              <a:rPr lang="en-GB" b="0" u="none" dirty="0"/>
              <a:t>15?</a:t>
            </a:r>
          </a:p>
          <a:p>
            <a:pPr algn="l"/>
            <a:r>
              <a:rPr lang="en-GB" u="none" dirty="0"/>
              <a:t>How many more </a:t>
            </a:r>
            <a:r>
              <a:rPr lang="en-GB" b="0" u="none" dirty="0"/>
              <a:t>than 8 is 11?</a:t>
            </a:r>
          </a:p>
          <a:p>
            <a:pPr algn="l"/>
            <a:r>
              <a:rPr lang="en-GB" b="0" u="none" dirty="0"/>
              <a:t>What is the </a:t>
            </a:r>
            <a:r>
              <a:rPr lang="en-GB" u="none" dirty="0"/>
              <a:t>difference</a:t>
            </a:r>
            <a:r>
              <a:rPr lang="en-GB" b="0" u="none" dirty="0"/>
              <a:t> between 9 and 13?</a:t>
            </a:r>
            <a:endParaRPr lang="en-GB" u="none" dirty="0"/>
          </a:p>
        </p:txBody>
      </p:sp>
      <p:sp>
        <p:nvSpPr>
          <p:cNvPr id="13" name="Text Placeholder 12"/>
          <p:cNvSpPr>
            <a:spLocks noGrp="1"/>
          </p:cNvSpPr>
          <p:nvPr>
            <p:ph type="body" sz="quarter" idx="15"/>
          </p:nvPr>
        </p:nvSpPr>
        <p:spPr/>
        <p:txBody>
          <a:bodyPr>
            <a:normAutofit lnSpcReduction="10000"/>
          </a:bodyPr>
          <a:lstStyle/>
          <a:p>
            <a:pPr lvl="0"/>
            <a:r>
              <a:rPr lang="en-GB" dirty="0">
                <a:ea typeface="Calibri" pitchFamily="34" charset="0"/>
                <a:cs typeface="Times New Roman" pitchFamily="18" charset="0"/>
              </a:rPr>
              <a:t>This list includes the most challenging facts but children will need to learn </a:t>
            </a:r>
            <a:r>
              <a:rPr lang="en-GB" b="1" dirty="0">
                <a:ea typeface="Calibri" pitchFamily="34" charset="0"/>
                <a:cs typeface="Times New Roman" pitchFamily="18" charset="0"/>
              </a:rPr>
              <a:t>all </a:t>
            </a:r>
            <a:r>
              <a:rPr lang="en-GB" dirty="0">
                <a:ea typeface="Calibri" pitchFamily="34" charset="0"/>
                <a:cs typeface="Times New Roman" pitchFamily="18" charset="0"/>
              </a:rPr>
              <a:t>number bonds for each number to 20 (e.g. 15 + 2 = 17). This includes related subtraction facts (e.g. 17 – 2 = 15). </a:t>
            </a:r>
            <a:endParaRPr lang="en-GB" altLang="en-US" dirty="0">
              <a:ea typeface="Calibri" pitchFamily="34" charset="0"/>
              <a:cs typeface="Times New Roman" pitchFamily="18" charset="0"/>
            </a:endParaRPr>
          </a:p>
          <a:p>
            <a:pPr lvl="0"/>
            <a:endParaRPr lang="en-GB" altLang="en-US" dirty="0">
              <a:ea typeface="Calibri" pitchFamily="34" charset="0"/>
              <a:cs typeface="Times New Roman" pitchFamily="18" charset="0"/>
            </a:endParaRPr>
          </a:p>
          <a:p>
            <a:endParaRPr lang="en-GB" dirty="0"/>
          </a:p>
        </p:txBody>
      </p:sp>
      <p:graphicFrame>
        <p:nvGraphicFramePr>
          <p:cNvPr id="9" name="Content Placeholder 6"/>
          <p:cNvGraphicFramePr>
            <a:graphicFrameLocks/>
          </p:cNvGraphicFramePr>
          <p:nvPr>
            <p:extLst>
              <p:ext uri="{D42A27DB-BD31-4B8C-83A1-F6EECF244321}">
                <p14:modId xmlns:p14="http://schemas.microsoft.com/office/powerpoint/2010/main" val="1175397973"/>
              </p:ext>
            </p:extLst>
          </p:nvPr>
        </p:nvGraphicFramePr>
        <p:xfrm>
          <a:off x="692696" y="2555776"/>
          <a:ext cx="3456384" cy="2389759"/>
        </p:xfrm>
        <a:graphic>
          <a:graphicData uri="http://schemas.openxmlformats.org/drawingml/2006/table">
            <a:tbl>
              <a:tblPr firstRow="1" bandRow="1">
                <a:tableStyleId>{2D5ABB26-0587-4C30-8999-92F81FD0307C}</a:tableStyleId>
              </a:tblPr>
              <a:tblGrid>
                <a:gridCol w="1152128">
                  <a:extLst>
                    <a:ext uri="{9D8B030D-6E8A-4147-A177-3AD203B41FA5}">
                      <a16:colId xmlns:a16="http://schemas.microsoft.com/office/drawing/2014/main" val="20000"/>
                    </a:ext>
                  </a:extLst>
                </a:gridCol>
                <a:gridCol w="1152128">
                  <a:extLst>
                    <a:ext uri="{9D8B030D-6E8A-4147-A177-3AD203B41FA5}">
                      <a16:colId xmlns:a16="http://schemas.microsoft.com/office/drawing/2014/main" val="20001"/>
                    </a:ext>
                  </a:extLst>
                </a:gridCol>
                <a:gridCol w="1152128">
                  <a:extLst>
                    <a:ext uri="{9D8B030D-6E8A-4147-A177-3AD203B41FA5}">
                      <a16:colId xmlns:a16="http://schemas.microsoft.com/office/drawing/2014/main" val="20002"/>
                    </a:ext>
                  </a:extLst>
                </a:gridCol>
              </a:tblGrid>
              <a:tr h="2109343">
                <a:tc>
                  <a:txBody>
                    <a:bodyPr/>
                    <a:lstStyle/>
                    <a:p>
                      <a:pPr algn="ctr">
                        <a:lnSpc>
                          <a:spcPct val="115000"/>
                        </a:lnSpc>
                        <a:spcAft>
                          <a:spcPts val="0"/>
                        </a:spcAft>
                      </a:pPr>
                      <a:r>
                        <a:rPr lang="en-GB" sz="1100" b="0" dirty="0">
                          <a:effectLst/>
                          <a:latin typeface="Calibri"/>
                          <a:ea typeface="Calibri"/>
                          <a:cs typeface="Times New Roman"/>
                        </a:rPr>
                        <a:t>2 + 9 = 11</a:t>
                      </a:r>
                    </a:p>
                    <a:p>
                      <a:pPr algn="ctr">
                        <a:lnSpc>
                          <a:spcPct val="115000"/>
                        </a:lnSpc>
                        <a:spcAft>
                          <a:spcPts val="0"/>
                        </a:spcAft>
                      </a:pPr>
                      <a:r>
                        <a:rPr lang="en-GB" sz="1100" b="0" dirty="0">
                          <a:effectLst/>
                          <a:latin typeface="Calibri"/>
                          <a:ea typeface="Calibri"/>
                          <a:cs typeface="Times New Roman"/>
                        </a:rPr>
                        <a:t>3 + 8 = 11</a:t>
                      </a:r>
                    </a:p>
                    <a:p>
                      <a:pPr algn="ctr">
                        <a:lnSpc>
                          <a:spcPct val="115000"/>
                        </a:lnSpc>
                        <a:spcAft>
                          <a:spcPts val="0"/>
                        </a:spcAft>
                      </a:pPr>
                      <a:r>
                        <a:rPr lang="en-GB" sz="1100" b="0" dirty="0">
                          <a:effectLst/>
                          <a:latin typeface="Calibri"/>
                          <a:ea typeface="Calibri"/>
                          <a:cs typeface="Times New Roman"/>
                        </a:rPr>
                        <a:t>4 + 7 = 11</a:t>
                      </a:r>
                    </a:p>
                    <a:p>
                      <a:pPr algn="ctr">
                        <a:lnSpc>
                          <a:spcPct val="115000"/>
                        </a:lnSpc>
                        <a:spcAft>
                          <a:spcPts val="0"/>
                        </a:spcAft>
                      </a:pPr>
                      <a:r>
                        <a:rPr lang="en-GB" sz="1100" b="0" dirty="0">
                          <a:effectLst/>
                          <a:latin typeface="Calibri"/>
                          <a:ea typeface="Calibri"/>
                          <a:cs typeface="Times New Roman"/>
                        </a:rPr>
                        <a:t>5 + 6 = 11</a:t>
                      </a:r>
                    </a:p>
                    <a:p>
                      <a:pPr algn="ctr">
                        <a:lnSpc>
                          <a:spcPct val="115000"/>
                        </a:lnSpc>
                        <a:spcAft>
                          <a:spcPts val="0"/>
                        </a:spcAft>
                      </a:pPr>
                      <a:r>
                        <a:rPr lang="en-GB" sz="1100" b="0" dirty="0">
                          <a:effectLst/>
                          <a:latin typeface="Calibri"/>
                          <a:ea typeface="Calibri"/>
                          <a:cs typeface="Times New Roman"/>
                        </a:rPr>
                        <a:t>3</a:t>
                      </a:r>
                      <a:r>
                        <a:rPr lang="en-GB" sz="1100" b="0" baseline="0" dirty="0">
                          <a:effectLst/>
                          <a:latin typeface="Calibri"/>
                          <a:ea typeface="Calibri"/>
                          <a:cs typeface="Times New Roman"/>
                        </a:rPr>
                        <a:t> + 9 = 12</a:t>
                      </a:r>
                    </a:p>
                    <a:p>
                      <a:pPr algn="ctr">
                        <a:lnSpc>
                          <a:spcPct val="115000"/>
                        </a:lnSpc>
                        <a:spcAft>
                          <a:spcPts val="0"/>
                        </a:spcAft>
                      </a:pPr>
                      <a:r>
                        <a:rPr lang="en-GB" sz="1100" b="0" baseline="0" dirty="0">
                          <a:effectLst/>
                          <a:latin typeface="Calibri"/>
                          <a:ea typeface="Calibri"/>
                          <a:cs typeface="Times New Roman"/>
                        </a:rPr>
                        <a:t>4 + 8 = 12</a:t>
                      </a:r>
                    </a:p>
                    <a:p>
                      <a:pPr algn="ctr">
                        <a:lnSpc>
                          <a:spcPct val="115000"/>
                        </a:lnSpc>
                        <a:spcAft>
                          <a:spcPts val="0"/>
                        </a:spcAft>
                      </a:pPr>
                      <a:r>
                        <a:rPr lang="en-GB" sz="1100" b="0" baseline="0" dirty="0">
                          <a:effectLst/>
                          <a:latin typeface="Calibri"/>
                          <a:ea typeface="Calibri"/>
                          <a:cs typeface="Times New Roman"/>
                        </a:rPr>
                        <a:t>5 + 7 = 12</a:t>
                      </a:r>
                    </a:p>
                    <a:p>
                      <a:pPr algn="ctr">
                        <a:lnSpc>
                          <a:spcPct val="115000"/>
                        </a:lnSpc>
                        <a:spcAft>
                          <a:spcPts val="0"/>
                        </a:spcAft>
                      </a:pPr>
                      <a:r>
                        <a:rPr lang="en-GB" sz="1100" b="0" baseline="0" dirty="0">
                          <a:effectLst/>
                          <a:latin typeface="Calibri"/>
                          <a:ea typeface="Calibri"/>
                          <a:cs typeface="Times New Roman"/>
                        </a:rPr>
                        <a:t>6 + 6 = 12</a:t>
                      </a:r>
                    </a:p>
                    <a:p>
                      <a:pPr algn="ctr">
                        <a:lnSpc>
                          <a:spcPct val="115000"/>
                        </a:lnSpc>
                        <a:spcAft>
                          <a:spcPts val="0"/>
                        </a:spcAft>
                      </a:pPr>
                      <a:r>
                        <a:rPr lang="en-GB" sz="1100" b="0" baseline="0" dirty="0">
                          <a:effectLst/>
                          <a:latin typeface="Calibri"/>
                          <a:ea typeface="Calibri"/>
                          <a:cs typeface="Times New Roman"/>
                        </a:rPr>
                        <a:t>4 + 9 = 13</a:t>
                      </a:r>
                    </a:p>
                    <a:p>
                      <a:pPr algn="ctr">
                        <a:lnSpc>
                          <a:spcPct val="115000"/>
                        </a:lnSpc>
                        <a:spcAft>
                          <a:spcPts val="0"/>
                        </a:spcAft>
                      </a:pPr>
                      <a:r>
                        <a:rPr lang="en-GB" sz="1100" b="0" baseline="0" dirty="0">
                          <a:effectLst/>
                          <a:latin typeface="Calibri"/>
                          <a:ea typeface="Calibri"/>
                          <a:cs typeface="Times New Roman"/>
                        </a:rPr>
                        <a:t>5 + 8 = 13</a:t>
                      </a:r>
                    </a:p>
                    <a:p>
                      <a:pPr algn="ctr">
                        <a:lnSpc>
                          <a:spcPct val="115000"/>
                        </a:lnSpc>
                        <a:spcAft>
                          <a:spcPts val="0"/>
                        </a:spcAft>
                      </a:pPr>
                      <a:r>
                        <a:rPr lang="en-GB" sz="1100" b="0" baseline="0" dirty="0">
                          <a:effectLst/>
                          <a:latin typeface="Calibri"/>
                          <a:ea typeface="Calibri"/>
                          <a:cs typeface="Times New Roman"/>
                        </a:rPr>
                        <a:t>6 + 7 = 13</a:t>
                      </a:r>
                    </a:p>
                  </a:txBody>
                  <a:tcPr marL="68580" marR="68580" marT="0" marB="0"/>
                </a:tc>
                <a:tc>
                  <a:txBody>
                    <a:bodyPr/>
                    <a:lstStyle/>
                    <a:p>
                      <a:pPr algn="ctr">
                        <a:lnSpc>
                          <a:spcPct val="115000"/>
                        </a:lnSpc>
                        <a:spcAft>
                          <a:spcPts val="0"/>
                        </a:spcAft>
                      </a:pPr>
                      <a:r>
                        <a:rPr lang="en-GB" sz="1100" b="0" baseline="0" dirty="0">
                          <a:effectLst/>
                          <a:latin typeface="Calibri"/>
                          <a:ea typeface="Calibri"/>
                          <a:cs typeface="Times New Roman"/>
                        </a:rPr>
                        <a:t>5 + 9 = 14</a:t>
                      </a:r>
                    </a:p>
                    <a:p>
                      <a:pPr algn="ctr">
                        <a:lnSpc>
                          <a:spcPct val="115000"/>
                        </a:lnSpc>
                        <a:spcAft>
                          <a:spcPts val="0"/>
                        </a:spcAft>
                      </a:pPr>
                      <a:r>
                        <a:rPr lang="en-GB" sz="1100" b="0" baseline="0" dirty="0">
                          <a:effectLst/>
                          <a:latin typeface="Calibri"/>
                          <a:ea typeface="Calibri"/>
                          <a:cs typeface="Times New Roman"/>
                        </a:rPr>
                        <a:t>6 + 8 = 14</a:t>
                      </a:r>
                    </a:p>
                    <a:p>
                      <a:pPr algn="ctr">
                        <a:lnSpc>
                          <a:spcPct val="115000"/>
                        </a:lnSpc>
                        <a:spcAft>
                          <a:spcPts val="0"/>
                        </a:spcAft>
                      </a:pPr>
                      <a:r>
                        <a:rPr lang="en-GB" sz="1100" b="0" baseline="0" dirty="0">
                          <a:effectLst/>
                          <a:latin typeface="Calibri"/>
                          <a:ea typeface="Calibri"/>
                          <a:cs typeface="Times New Roman"/>
                        </a:rPr>
                        <a:t>7 + 7 = 14</a:t>
                      </a:r>
                    </a:p>
                    <a:p>
                      <a:pPr algn="ctr">
                        <a:lnSpc>
                          <a:spcPct val="115000"/>
                        </a:lnSpc>
                        <a:spcAft>
                          <a:spcPts val="0"/>
                        </a:spcAft>
                      </a:pPr>
                      <a:r>
                        <a:rPr lang="en-GB" sz="1100" b="0" baseline="0" dirty="0">
                          <a:effectLst/>
                          <a:latin typeface="Calibri"/>
                          <a:ea typeface="Calibri"/>
                          <a:cs typeface="Times New Roman"/>
                        </a:rPr>
                        <a:t>6 + 9 = 15</a:t>
                      </a:r>
                    </a:p>
                    <a:p>
                      <a:pPr algn="ctr">
                        <a:lnSpc>
                          <a:spcPct val="115000"/>
                        </a:lnSpc>
                        <a:spcAft>
                          <a:spcPts val="0"/>
                        </a:spcAft>
                      </a:pPr>
                      <a:r>
                        <a:rPr lang="en-GB" sz="1100" b="0" baseline="0" dirty="0">
                          <a:effectLst/>
                          <a:latin typeface="Calibri"/>
                          <a:ea typeface="Calibri"/>
                          <a:cs typeface="Times New Roman"/>
                        </a:rPr>
                        <a:t>7 + 8 = 15</a:t>
                      </a:r>
                    </a:p>
                    <a:p>
                      <a:pPr algn="ctr">
                        <a:lnSpc>
                          <a:spcPct val="115000"/>
                        </a:lnSpc>
                        <a:spcAft>
                          <a:spcPts val="0"/>
                        </a:spcAft>
                      </a:pPr>
                      <a:r>
                        <a:rPr lang="en-GB" sz="1100" b="0" baseline="0" dirty="0">
                          <a:effectLst/>
                          <a:latin typeface="Calibri"/>
                          <a:ea typeface="Calibri"/>
                          <a:cs typeface="Times New Roman"/>
                        </a:rPr>
                        <a:t>7 + 9 = 16</a:t>
                      </a:r>
                    </a:p>
                    <a:p>
                      <a:pPr algn="ctr">
                        <a:lnSpc>
                          <a:spcPct val="115000"/>
                        </a:lnSpc>
                        <a:spcAft>
                          <a:spcPts val="0"/>
                        </a:spcAft>
                      </a:pPr>
                      <a:r>
                        <a:rPr lang="en-GB" sz="1100" b="0" baseline="0" dirty="0">
                          <a:effectLst/>
                          <a:latin typeface="Calibri"/>
                          <a:ea typeface="Calibri"/>
                          <a:cs typeface="Times New Roman"/>
                        </a:rPr>
                        <a:t>8 + 8 = 16</a:t>
                      </a:r>
                    </a:p>
                    <a:p>
                      <a:pPr algn="ctr">
                        <a:lnSpc>
                          <a:spcPct val="115000"/>
                        </a:lnSpc>
                        <a:spcAft>
                          <a:spcPts val="0"/>
                        </a:spcAft>
                      </a:pPr>
                      <a:r>
                        <a:rPr lang="en-GB" sz="1100" b="0" baseline="0" dirty="0">
                          <a:effectLst/>
                          <a:latin typeface="Calibri"/>
                          <a:ea typeface="Calibri"/>
                          <a:cs typeface="Times New Roman"/>
                        </a:rPr>
                        <a:t>8 + 9 = 17</a:t>
                      </a:r>
                    </a:p>
                    <a:p>
                      <a:pPr algn="ctr">
                        <a:lnSpc>
                          <a:spcPct val="115000"/>
                        </a:lnSpc>
                        <a:spcAft>
                          <a:spcPts val="0"/>
                        </a:spcAft>
                      </a:pPr>
                      <a:r>
                        <a:rPr lang="en-GB" sz="1100" dirty="0">
                          <a:effectLst/>
                          <a:latin typeface="Calibri"/>
                          <a:ea typeface="Calibri"/>
                          <a:cs typeface="Times New Roman"/>
                        </a:rPr>
                        <a:t>9 + 9 = 18</a:t>
                      </a:r>
                    </a:p>
                    <a:p>
                      <a:pPr algn="ctr">
                        <a:lnSpc>
                          <a:spcPct val="115000"/>
                        </a:lnSpc>
                        <a:spcAft>
                          <a:spcPts val="0"/>
                        </a:spcAft>
                      </a:pP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800" u="sng" dirty="0">
                          <a:effectLst/>
                          <a:latin typeface="Calibri"/>
                          <a:ea typeface="Calibri"/>
                          <a:cs typeface="Times New Roman"/>
                        </a:rPr>
                        <a:t>Example</a:t>
                      </a:r>
                      <a:r>
                        <a:rPr lang="en-GB" sz="800" u="sng" baseline="0" dirty="0">
                          <a:effectLst/>
                          <a:latin typeface="Calibri"/>
                          <a:ea typeface="Calibri"/>
                          <a:cs typeface="Times New Roman"/>
                        </a:rPr>
                        <a:t> of a fact family</a:t>
                      </a:r>
                    </a:p>
                    <a:p>
                      <a:pPr algn="ctr">
                        <a:lnSpc>
                          <a:spcPct val="115000"/>
                        </a:lnSpc>
                        <a:spcAft>
                          <a:spcPts val="0"/>
                        </a:spcAft>
                      </a:pPr>
                      <a:r>
                        <a:rPr lang="en-GB" sz="1100" baseline="0" dirty="0">
                          <a:effectLst/>
                          <a:latin typeface="Calibri"/>
                          <a:ea typeface="Calibri"/>
                          <a:cs typeface="Times New Roman"/>
                        </a:rPr>
                        <a:t>6 + 9 = 15</a:t>
                      </a:r>
                    </a:p>
                    <a:p>
                      <a:pPr algn="ctr">
                        <a:lnSpc>
                          <a:spcPct val="115000"/>
                        </a:lnSpc>
                        <a:spcAft>
                          <a:spcPts val="0"/>
                        </a:spcAft>
                      </a:pPr>
                      <a:r>
                        <a:rPr lang="en-GB" sz="1100" baseline="0" dirty="0">
                          <a:effectLst/>
                          <a:latin typeface="Calibri"/>
                          <a:ea typeface="Calibri"/>
                          <a:cs typeface="Times New Roman"/>
                        </a:rPr>
                        <a:t>9 + 6 = 15</a:t>
                      </a:r>
                    </a:p>
                    <a:p>
                      <a:pPr algn="ctr">
                        <a:lnSpc>
                          <a:spcPct val="115000"/>
                        </a:lnSpc>
                        <a:spcAft>
                          <a:spcPts val="0"/>
                        </a:spcAft>
                      </a:pPr>
                      <a:r>
                        <a:rPr lang="en-GB" sz="1100" baseline="0" dirty="0">
                          <a:effectLst/>
                          <a:latin typeface="Calibri"/>
                          <a:ea typeface="Calibri"/>
                          <a:cs typeface="Times New Roman"/>
                        </a:rPr>
                        <a:t>15 – 9 = 6</a:t>
                      </a:r>
                    </a:p>
                    <a:p>
                      <a:pPr algn="ctr">
                        <a:lnSpc>
                          <a:spcPct val="115000"/>
                        </a:lnSpc>
                        <a:spcAft>
                          <a:spcPts val="0"/>
                        </a:spcAft>
                      </a:pPr>
                      <a:r>
                        <a:rPr lang="en-GB" sz="1100" baseline="0" dirty="0">
                          <a:effectLst/>
                          <a:latin typeface="Calibri"/>
                          <a:ea typeface="Calibri"/>
                          <a:cs typeface="Times New Roman"/>
                        </a:rPr>
                        <a:t>15 – 9 = 6</a:t>
                      </a:r>
                    </a:p>
                    <a:p>
                      <a:pPr algn="ctr">
                        <a:lnSpc>
                          <a:spcPct val="115000"/>
                        </a:lnSpc>
                        <a:spcAft>
                          <a:spcPts val="0"/>
                        </a:spcAft>
                      </a:pPr>
                      <a:endParaRPr lang="en-GB" sz="1100" baseline="0" dirty="0">
                        <a:effectLst/>
                        <a:latin typeface="Calibri"/>
                        <a:ea typeface="Calibri"/>
                        <a:cs typeface="Times New Roman"/>
                      </a:endParaRPr>
                    </a:p>
                    <a:p>
                      <a:pPr marL="0" marR="0" indent="0" algn="ctr" defTabSz="914400" rtl="0" eaLnBrk="1" fontAlgn="auto" latinLnBrk="0" hangingPunct="1">
                        <a:lnSpc>
                          <a:spcPct val="115000"/>
                        </a:lnSpc>
                        <a:spcBef>
                          <a:spcPts val="0"/>
                        </a:spcBef>
                        <a:spcAft>
                          <a:spcPts val="0"/>
                        </a:spcAft>
                        <a:buClrTx/>
                        <a:buSzTx/>
                        <a:buFontTx/>
                        <a:buNone/>
                        <a:tabLst/>
                        <a:defRPr/>
                      </a:pPr>
                      <a:r>
                        <a:rPr kumimoji="0" lang="en-GB" sz="800" u="sng" kern="1200" baseline="0" dirty="0">
                          <a:solidFill>
                            <a:schemeClr val="tx1"/>
                          </a:solidFill>
                          <a:effectLst/>
                          <a:latin typeface="Calibri"/>
                          <a:ea typeface="Calibri"/>
                          <a:cs typeface="Times New Roman"/>
                        </a:rPr>
                        <a:t>Examples of other facts</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4 + 5 = 9</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13 + 5 = 18</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19 – 7 = 12</a:t>
                      </a:r>
                    </a:p>
                    <a:p>
                      <a:pPr marL="0" marR="0" indent="0" algn="ctr" defTabSz="914400" rtl="0" eaLnBrk="1" fontAlgn="auto" latinLnBrk="0" hangingPunct="1">
                        <a:lnSpc>
                          <a:spcPct val="115000"/>
                        </a:lnSpc>
                        <a:spcBef>
                          <a:spcPts val="0"/>
                        </a:spcBef>
                        <a:spcAft>
                          <a:spcPts val="0"/>
                        </a:spcAft>
                        <a:buClrTx/>
                        <a:buSzTx/>
                        <a:buFontTx/>
                        <a:buNone/>
                        <a:tabLst/>
                        <a:defRPr/>
                      </a:pPr>
                      <a:r>
                        <a:rPr lang="en-GB" sz="1100" u="none" baseline="0" dirty="0">
                          <a:effectLst/>
                          <a:latin typeface="Calibri"/>
                          <a:ea typeface="Calibri"/>
                          <a:cs typeface="Times New Roman"/>
                        </a:rPr>
                        <a:t>10 – 6 = 4</a:t>
                      </a:r>
                    </a:p>
                    <a:p>
                      <a:pPr marL="0" marR="0" indent="0" algn="ctr" defTabSz="914400" rtl="0" eaLnBrk="1" fontAlgn="auto" latinLnBrk="0" hangingPunct="1">
                        <a:lnSpc>
                          <a:spcPct val="115000"/>
                        </a:lnSpc>
                        <a:spcBef>
                          <a:spcPts val="0"/>
                        </a:spcBef>
                        <a:spcAft>
                          <a:spcPts val="0"/>
                        </a:spcAft>
                        <a:buClrTx/>
                        <a:buSzTx/>
                        <a:buFontTx/>
                        <a:buNone/>
                        <a:tabLst/>
                        <a:defRPr/>
                      </a:pPr>
                      <a:endParaRPr lang="en-GB" sz="1100" u="sng" baseline="0" dirty="0">
                        <a:effectLst/>
                        <a:latin typeface="Calibri"/>
                        <a:ea typeface="Calibri"/>
                        <a:cs typeface="Times New Roman"/>
                      </a:endParaRPr>
                    </a:p>
                    <a:p>
                      <a:pPr algn="ctr">
                        <a:lnSpc>
                          <a:spcPct val="115000"/>
                        </a:lnSpc>
                        <a:spcAft>
                          <a:spcPts val="0"/>
                        </a:spcAft>
                      </a:pPr>
                      <a:endParaRPr lang="en-GB" sz="1100" baseline="0" dirty="0">
                        <a:effectLst/>
                        <a:latin typeface="Calibri"/>
                        <a:ea typeface="Calibri"/>
                        <a:cs typeface="Times New Roman"/>
                      </a:endParaRPr>
                    </a:p>
                  </a:txBody>
                  <a:tcPr marL="68580" marR="68580" marT="0" marB="0"/>
                </a:tc>
                <a:extLst>
                  <a:ext uri="{0D108BD9-81ED-4DB2-BD59-A6C34878D82A}">
                    <a16:rowId xmlns:a16="http://schemas.microsoft.com/office/drawing/2014/main" val="10000"/>
                  </a:ext>
                </a:extLst>
              </a:tr>
            </a:tbl>
          </a:graphicData>
        </a:graphic>
      </p:graphicFrame>
      <p:pic>
        <p:nvPicPr>
          <p:cNvPr id="1229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6632"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332086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Autumn 2</a:t>
            </a:r>
          </a:p>
        </p:txBody>
      </p:sp>
      <p:sp>
        <p:nvSpPr>
          <p:cNvPr id="3" name="Text Placeholder 2"/>
          <p:cNvSpPr>
            <a:spLocks noGrp="1"/>
          </p:cNvSpPr>
          <p:nvPr>
            <p:ph type="body" sz="quarter" idx="11"/>
          </p:nvPr>
        </p:nvSpPr>
        <p:spPr/>
        <p:txBody>
          <a:bodyPr/>
          <a:lstStyle/>
          <a:p>
            <a:r>
              <a:rPr lang="en-GB" dirty="0"/>
              <a:t>I know the multiplication and division facts for the 3 times table.</a:t>
            </a:r>
          </a:p>
        </p:txBody>
      </p:sp>
      <p:sp>
        <p:nvSpPr>
          <p:cNvPr id="4" name="Text Placeholder 3"/>
          <p:cNvSpPr>
            <a:spLocks noGrp="1"/>
          </p:cNvSpPr>
          <p:nvPr>
            <p:ph type="body" sz="quarter" idx="12"/>
          </p:nvPr>
        </p:nvSpPr>
        <p:spPr/>
        <p:txBody>
          <a:bodyPr>
            <a:normAutofit fontScale="92500"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dirty="0"/>
              <a:t>3 × 5 = 15), can they tell you the other three facts in the same fact family?</a:t>
            </a:r>
          </a:p>
          <a:p>
            <a:pPr eaLnBrk="0" fontAlgn="base" hangingPunct="0">
              <a:spcBef>
                <a:spcPct val="0"/>
              </a:spcBef>
              <a:spcAft>
                <a:spcPct val="0"/>
              </a:spcAft>
              <a:buClrTx/>
              <a:buSzTx/>
            </a:pPr>
            <a:endParaRPr lang="en-GB" altLang="en-US" dirty="0"/>
          </a:p>
          <a:p>
            <a:pPr eaLnBrk="0" fontAlgn="base" hangingPunct="0">
              <a:spcBef>
                <a:spcPct val="0"/>
              </a:spcBef>
              <a:spcAft>
                <a:spcPct val="0"/>
              </a:spcAft>
              <a:buClrTx/>
              <a:buSzTx/>
            </a:pPr>
            <a:r>
              <a:rPr lang="en-GB" altLang="en-US" u="sng" dirty="0"/>
              <a:t>Warning!</a:t>
            </a:r>
            <a:r>
              <a:rPr lang="en-GB" altLang="en-US" dirty="0"/>
              <a:t> – When creating fact families, children sometimes get confused by the order of the numbers in the division number sentence. It is tempting to say that the biggest number goes first, but it is more helpful to say that the answer to the multiplication goes first, as this will help your child more in later years when they study fractions, decimals and algebra.</a:t>
            </a:r>
          </a:p>
          <a:p>
            <a:pPr eaLnBrk="0" fontAlgn="base" hangingPunct="0">
              <a:spcBef>
                <a:spcPct val="0"/>
              </a:spcBef>
              <a:spcAft>
                <a:spcPct val="0"/>
              </a:spcAft>
              <a:buClrTx/>
              <a:buSzTx/>
            </a:pPr>
            <a:r>
              <a:rPr lang="en-GB" altLang="en-US" dirty="0"/>
              <a:t>E.g. </a:t>
            </a:r>
            <a:r>
              <a:rPr lang="en-GB" dirty="0"/>
              <a:t>3 × 12 = 36. The answer to the multiplication is 36, so 36 ÷ 3 = 12 and 36 ÷ 12 = 3</a:t>
            </a:r>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277177603"/>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3 × 2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3 × 5 = 15</a:t>
                      </a:r>
                    </a:p>
                    <a:p>
                      <a:pPr algn="ctr">
                        <a:lnSpc>
                          <a:spcPct val="115000"/>
                        </a:lnSpc>
                        <a:spcAft>
                          <a:spcPts val="0"/>
                        </a:spcAft>
                      </a:pPr>
                      <a:r>
                        <a:rPr lang="en-GB" sz="1100" dirty="0">
                          <a:effectLst/>
                        </a:rPr>
                        <a:t>3</a:t>
                      </a:r>
                      <a:r>
                        <a:rPr lang="en-GB" sz="1100" baseline="0" dirty="0">
                          <a:effectLst/>
                        </a:rPr>
                        <a:t> </a:t>
                      </a:r>
                      <a:r>
                        <a:rPr lang="en-GB" sz="1100" dirty="0">
                          <a:effectLst/>
                        </a:rPr>
                        <a:t>× 6 = 18</a:t>
                      </a:r>
                    </a:p>
                    <a:p>
                      <a:pPr algn="ctr">
                        <a:lnSpc>
                          <a:spcPct val="115000"/>
                        </a:lnSpc>
                        <a:spcAft>
                          <a:spcPts val="0"/>
                        </a:spcAft>
                      </a:pPr>
                      <a:r>
                        <a:rPr lang="en-GB" sz="1100" dirty="0">
                          <a:effectLst/>
                        </a:rPr>
                        <a:t>3 × 7 = 21</a:t>
                      </a:r>
                    </a:p>
                    <a:p>
                      <a:pPr algn="ctr">
                        <a:lnSpc>
                          <a:spcPct val="115000"/>
                        </a:lnSpc>
                        <a:spcAft>
                          <a:spcPts val="0"/>
                        </a:spcAft>
                      </a:pPr>
                      <a:r>
                        <a:rPr lang="en-GB" sz="1100" dirty="0">
                          <a:effectLst/>
                        </a:rPr>
                        <a:t>3 × 8 = 24</a:t>
                      </a:r>
                    </a:p>
                    <a:p>
                      <a:pPr algn="ctr">
                        <a:lnSpc>
                          <a:spcPct val="115000"/>
                        </a:lnSpc>
                        <a:spcAft>
                          <a:spcPts val="0"/>
                        </a:spcAft>
                      </a:pPr>
                      <a:r>
                        <a:rPr lang="en-GB" sz="1100" dirty="0">
                          <a:effectLst/>
                        </a:rPr>
                        <a:t>3 × 9 = 27</a:t>
                      </a:r>
                    </a:p>
                    <a:p>
                      <a:pPr algn="ctr">
                        <a:lnSpc>
                          <a:spcPct val="115000"/>
                        </a:lnSpc>
                        <a:spcAft>
                          <a:spcPts val="0"/>
                        </a:spcAft>
                      </a:pPr>
                      <a:r>
                        <a:rPr lang="en-GB" sz="1100" dirty="0">
                          <a:effectLst/>
                        </a:rPr>
                        <a:t>3 × 10 = 30</a:t>
                      </a:r>
                    </a:p>
                    <a:p>
                      <a:pPr algn="ctr">
                        <a:lnSpc>
                          <a:spcPct val="115000"/>
                        </a:lnSpc>
                        <a:spcAft>
                          <a:spcPts val="0"/>
                        </a:spcAft>
                      </a:pPr>
                      <a:r>
                        <a:rPr lang="en-GB" sz="1100" dirty="0">
                          <a:effectLst/>
                        </a:rPr>
                        <a:t>3 × 11 = 33</a:t>
                      </a:r>
                    </a:p>
                    <a:p>
                      <a:pPr algn="ctr">
                        <a:lnSpc>
                          <a:spcPct val="115000"/>
                        </a:lnSpc>
                        <a:spcAft>
                          <a:spcPts val="0"/>
                        </a:spcAft>
                      </a:pPr>
                      <a:r>
                        <a:rPr lang="en-GB" sz="1100" dirty="0">
                          <a:effectLst/>
                        </a:rPr>
                        <a:t>3 × 12 = 36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3 = 3</a:t>
                      </a:r>
                    </a:p>
                    <a:p>
                      <a:pPr algn="ctr">
                        <a:lnSpc>
                          <a:spcPct val="115000"/>
                        </a:lnSpc>
                        <a:spcAft>
                          <a:spcPts val="0"/>
                        </a:spcAft>
                      </a:pPr>
                      <a:r>
                        <a:rPr lang="en-GB" sz="1100" dirty="0">
                          <a:effectLst/>
                        </a:rPr>
                        <a:t>2 × 3 = 6</a:t>
                      </a:r>
                    </a:p>
                    <a:p>
                      <a:pPr algn="ctr">
                        <a:lnSpc>
                          <a:spcPct val="115000"/>
                        </a:lnSpc>
                        <a:spcAft>
                          <a:spcPts val="0"/>
                        </a:spcAft>
                      </a:pPr>
                      <a:r>
                        <a:rPr lang="en-GB" sz="1100" dirty="0">
                          <a:effectLst/>
                        </a:rPr>
                        <a:t>3 × 3 = 9</a:t>
                      </a:r>
                    </a:p>
                    <a:p>
                      <a:pPr algn="ctr">
                        <a:lnSpc>
                          <a:spcPct val="115000"/>
                        </a:lnSpc>
                        <a:spcAft>
                          <a:spcPts val="0"/>
                        </a:spcAft>
                      </a:pPr>
                      <a:r>
                        <a:rPr lang="en-GB" sz="1100" dirty="0">
                          <a:effectLst/>
                        </a:rPr>
                        <a:t>4 × 3</a:t>
                      </a:r>
                      <a:r>
                        <a:rPr lang="en-GB" sz="1100" baseline="0" dirty="0">
                          <a:effectLst/>
                        </a:rPr>
                        <a:t> </a:t>
                      </a:r>
                      <a:r>
                        <a:rPr lang="en-GB" sz="1100" dirty="0">
                          <a:effectLst/>
                        </a:rPr>
                        <a:t>= 12</a:t>
                      </a:r>
                    </a:p>
                    <a:p>
                      <a:pPr algn="ctr">
                        <a:lnSpc>
                          <a:spcPct val="115000"/>
                        </a:lnSpc>
                        <a:spcAft>
                          <a:spcPts val="0"/>
                        </a:spcAft>
                      </a:pPr>
                      <a:r>
                        <a:rPr lang="en-GB" sz="1100" dirty="0">
                          <a:effectLst/>
                        </a:rPr>
                        <a:t>5 × 3 = 15</a:t>
                      </a:r>
                    </a:p>
                    <a:p>
                      <a:pPr algn="ctr">
                        <a:lnSpc>
                          <a:spcPct val="115000"/>
                        </a:lnSpc>
                        <a:spcAft>
                          <a:spcPts val="0"/>
                        </a:spcAft>
                      </a:pPr>
                      <a:r>
                        <a:rPr lang="en-GB" sz="1100" baseline="0" dirty="0">
                          <a:effectLst/>
                        </a:rPr>
                        <a:t>6 </a:t>
                      </a:r>
                      <a:r>
                        <a:rPr lang="en-GB" sz="1100" dirty="0">
                          <a:effectLst/>
                        </a:rPr>
                        <a:t>× 3</a:t>
                      </a:r>
                      <a:r>
                        <a:rPr lang="en-GB" sz="1100" baseline="0" dirty="0">
                          <a:effectLst/>
                        </a:rPr>
                        <a:t> </a:t>
                      </a:r>
                      <a:r>
                        <a:rPr lang="en-GB" sz="1100" dirty="0">
                          <a:effectLst/>
                        </a:rPr>
                        <a:t>= 18</a:t>
                      </a:r>
                    </a:p>
                    <a:p>
                      <a:pPr algn="ctr">
                        <a:lnSpc>
                          <a:spcPct val="115000"/>
                        </a:lnSpc>
                        <a:spcAft>
                          <a:spcPts val="0"/>
                        </a:spcAft>
                      </a:pPr>
                      <a:r>
                        <a:rPr lang="en-GB" sz="1100" dirty="0">
                          <a:effectLst/>
                        </a:rPr>
                        <a:t>7 × 3 = 21</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9 × 3 = 27</a:t>
                      </a:r>
                    </a:p>
                    <a:p>
                      <a:pPr algn="ctr">
                        <a:lnSpc>
                          <a:spcPct val="115000"/>
                        </a:lnSpc>
                        <a:spcAft>
                          <a:spcPts val="0"/>
                        </a:spcAft>
                      </a:pPr>
                      <a:r>
                        <a:rPr lang="en-GB" sz="1100" dirty="0">
                          <a:effectLst/>
                        </a:rPr>
                        <a:t>10 × 3 = 30</a:t>
                      </a:r>
                    </a:p>
                    <a:p>
                      <a:pPr algn="ctr">
                        <a:lnSpc>
                          <a:spcPct val="115000"/>
                        </a:lnSpc>
                        <a:spcAft>
                          <a:spcPts val="0"/>
                        </a:spcAft>
                      </a:pPr>
                      <a:r>
                        <a:rPr lang="en-GB" sz="1100" dirty="0">
                          <a:effectLst/>
                        </a:rPr>
                        <a:t>11 × 3 = 33</a:t>
                      </a:r>
                    </a:p>
                    <a:p>
                      <a:pPr algn="ctr">
                        <a:lnSpc>
                          <a:spcPct val="115000"/>
                        </a:lnSpc>
                        <a:spcAft>
                          <a:spcPts val="0"/>
                        </a:spcAft>
                      </a:pPr>
                      <a:r>
                        <a:rPr lang="en-GB" sz="1100" dirty="0">
                          <a:effectLst/>
                        </a:rPr>
                        <a:t>12 × 3 = 36</a:t>
                      </a:r>
                      <a:endParaRPr lang="en-GB" sz="1100" dirty="0">
                        <a:effectLst/>
                        <a:latin typeface="Calibri"/>
                        <a:ea typeface="Calibri"/>
                        <a:cs typeface="Times New Roman"/>
                      </a:endParaRP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3 = 1</a:t>
                      </a:r>
                    </a:p>
                    <a:p>
                      <a:pPr algn="ctr">
                        <a:lnSpc>
                          <a:spcPct val="115000"/>
                        </a:lnSpc>
                        <a:spcAft>
                          <a:spcPts val="0"/>
                        </a:spcAft>
                      </a:pPr>
                      <a:r>
                        <a:rPr lang="en-GB" sz="1100" dirty="0">
                          <a:effectLst/>
                        </a:rPr>
                        <a:t>6 ÷ 3</a:t>
                      </a:r>
                      <a:r>
                        <a:rPr lang="en-GB" sz="1100" baseline="0" dirty="0">
                          <a:effectLst/>
                        </a:rPr>
                        <a:t> </a:t>
                      </a:r>
                      <a:r>
                        <a:rPr lang="en-GB" sz="1100" dirty="0">
                          <a:effectLst/>
                        </a:rPr>
                        <a:t>= 2</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3</a:t>
                      </a:r>
                      <a:r>
                        <a:rPr lang="en-GB" sz="1100" baseline="0" dirty="0">
                          <a:effectLst/>
                        </a:rPr>
                        <a:t> </a:t>
                      </a:r>
                      <a:r>
                        <a:rPr lang="en-GB" sz="1100" dirty="0">
                          <a:effectLst/>
                        </a:rPr>
                        <a:t>= 4</a:t>
                      </a:r>
                    </a:p>
                    <a:p>
                      <a:pPr algn="ctr">
                        <a:lnSpc>
                          <a:spcPct val="115000"/>
                        </a:lnSpc>
                        <a:spcAft>
                          <a:spcPts val="0"/>
                        </a:spcAft>
                      </a:pPr>
                      <a:r>
                        <a:rPr lang="en-GB" sz="1100" dirty="0">
                          <a:effectLst/>
                        </a:rPr>
                        <a:t>15</a:t>
                      </a:r>
                      <a:r>
                        <a:rPr lang="en-GB" sz="1100" baseline="0" dirty="0">
                          <a:effectLst/>
                        </a:rPr>
                        <a:t> </a:t>
                      </a:r>
                      <a:r>
                        <a:rPr lang="en-GB" sz="1100" dirty="0">
                          <a:effectLst/>
                        </a:rPr>
                        <a:t>÷ 3 = 5</a:t>
                      </a:r>
                    </a:p>
                    <a:p>
                      <a:pPr algn="ctr">
                        <a:lnSpc>
                          <a:spcPct val="115000"/>
                        </a:lnSpc>
                        <a:spcAft>
                          <a:spcPts val="0"/>
                        </a:spcAft>
                      </a:pPr>
                      <a:r>
                        <a:rPr lang="en-GB" sz="1100" dirty="0">
                          <a:effectLst/>
                        </a:rPr>
                        <a:t>18 ÷ 3</a:t>
                      </a:r>
                      <a:r>
                        <a:rPr lang="en-GB" sz="1100" baseline="0" dirty="0">
                          <a:effectLst/>
                        </a:rPr>
                        <a:t> </a:t>
                      </a:r>
                      <a:r>
                        <a:rPr lang="en-GB" sz="1100" dirty="0">
                          <a:effectLst/>
                        </a:rPr>
                        <a:t>= 6</a:t>
                      </a:r>
                    </a:p>
                    <a:p>
                      <a:pPr algn="ctr">
                        <a:lnSpc>
                          <a:spcPct val="115000"/>
                        </a:lnSpc>
                        <a:spcAft>
                          <a:spcPts val="0"/>
                        </a:spcAft>
                      </a:pPr>
                      <a:r>
                        <a:rPr lang="en-GB" sz="1100" dirty="0">
                          <a:effectLst/>
                        </a:rPr>
                        <a:t>21 ÷ 3 = 7</a:t>
                      </a:r>
                    </a:p>
                    <a:p>
                      <a:pPr algn="ctr">
                        <a:lnSpc>
                          <a:spcPct val="115000"/>
                        </a:lnSpc>
                        <a:spcAft>
                          <a:spcPts val="0"/>
                        </a:spcAft>
                      </a:pPr>
                      <a:r>
                        <a:rPr lang="en-GB" sz="1100" dirty="0">
                          <a:effectLst/>
                        </a:rPr>
                        <a:t>24 ÷ 3</a:t>
                      </a:r>
                      <a:r>
                        <a:rPr lang="en-GB" sz="1100" baseline="0" dirty="0">
                          <a:effectLst/>
                        </a:rPr>
                        <a:t> </a:t>
                      </a:r>
                      <a:r>
                        <a:rPr lang="en-GB" sz="1100" dirty="0">
                          <a:effectLst/>
                        </a:rPr>
                        <a:t>= 8</a:t>
                      </a:r>
                    </a:p>
                    <a:p>
                      <a:pPr algn="ctr">
                        <a:lnSpc>
                          <a:spcPct val="115000"/>
                        </a:lnSpc>
                        <a:spcAft>
                          <a:spcPts val="0"/>
                        </a:spcAft>
                      </a:pPr>
                      <a:r>
                        <a:rPr lang="en-GB" sz="1100" dirty="0">
                          <a:effectLst/>
                        </a:rPr>
                        <a:t>27 ÷ 3 = 9</a:t>
                      </a:r>
                    </a:p>
                    <a:p>
                      <a:pPr algn="ctr">
                        <a:lnSpc>
                          <a:spcPct val="115000"/>
                        </a:lnSpc>
                        <a:spcAft>
                          <a:spcPts val="0"/>
                        </a:spcAft>
                      </a:pPr>
                      <a:r>
                        <a:rPr lang="en-GB" sz="1100" dirty="0">
                          <a:effectLst/>
                        </a:rPr>
                        <a:t>30 ÷ 3</a:t>
                      </a:r>
                      <a:r>
                        <a:rPr lang="en-GB" sz="1100" baseline="0" dirty="0">
                          <a:effectLst/>
                        </a:rPr>
                        <a:t> </a:t>
                      </a:r>
                      <a:r>
                        <a:rPr lang="en-GB" sz="1100" dirty="0">
                          <a:effectLst/>
                        </a:rPr>
                        <a:t>= 10</a:t>
                      </a:r>
                    </a:p>
                    <a:p>
                      <a:pPr algn="ctr">
                        <a:lnSpc>
                          <a:spcPct val="115000"/>
                        </a:lnSpc>
                        <a:spcAft>
                          <a:spcPts val="0"/>
                        </a:spcAft>
                      </a:pPr>
                      <a:r>
                        <a:rPr lang="en-GB" sz="1100" dirty="0">
                          <a:effectLst/>
                        </a:rPr>
                        <a:t>33 ÷ 3 = 11</a:t>
                      </a:r>
                    </a:p>
                    <a:p>
                      <a:pPr algn="ctr">
                        <a:lnSpc>
                          <a:spcPct val="115000"/>
                        </a:lnSpc>
                        <a:spcAft>
                          <a:spcPts val="0"/>
                        </a:spcAft>
                      </a:pPr>
                      <a:r>
                        <a:rPr lang="en-GB" sz="1100" dirty="0">
                          <a:effectLst/>
                        </a:rPr>
                        <a:t>36 ÷ 3</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3 ÷ 1 = 3</a:t>
                      </a:r>
                    </a:p>
                    <a:p>
                      <a:pPr algn="ctr">
                        <a:lnSpc>
                          <a:spcPct val="115000"/>
                        </a:lnSpc>
                        <a:spcAft>
                          <a:spcPts val="0"/>
                        </a:spcAft>
                      </a:pPr>
                      <a:r>
                        <a:rPr lang="en-GB" sz="1100" dirty="0">
                          <a:effectLst/>
                        </a:rPr>
                        <a:t>6 ÷ 2</a:t>
                      </a:r>
                      <a:r>
                        <a:rPr lang="en-GB" sz="1100" baseline="0" dirty="0">
                          <a:effectLst/>
                        </a:rPr>
                        <a:t> </a:t>
                      </a:r>
                      <a:r>
                        <a:rPr lang="en-GB" sz="1100" dirty="0">
                          <a:effectLst/>
                        </a:rPr>
                        <a:t>= 3</a:t>
                      </a:r>
                    </a:p>
                    <a:p>
                      <a:pPr algn="ctr">
                        <a:lnSpc>
                          <a:spcPct val="115000"/>
                        </a:lnSpc>
                        <a:spcAft>
                          <a:spcPts val="0"/>
                        </a:spcAft>
                      </a:pPr>
                      <a:r>
                        <a:rPr lang="en-GB" sz="1100" dirty="0">
                          <a:effectLst/>
                        </a:rPr>
                        <a:t>9 ÷ 3 = 3</a:t>
                      </a:r>
                    </a:p>
                    <a:p>
                      <a:pPr algn="ctr">
                        <a:lnSpc>
                          <a:spcPct val="115000"/>
                        </a:lnSpc>
                        <a:spcAft>
                          <a:spcPts val="0"/>
                        </a:spcAft>
                      </a:pPr>
                      <a:r>
                        <a:rPr lang="en-GB" sz="1100" dirty="0">
                          <a:effectLst/>
                        </a:rPr>
                        <a:t>12 ÷ 4</a:t>
                      </a:r>
                      <a:r>
                        <a:rPr lang="en-GB" sz="1100" baseline="0" dirty="0">
                          <a:effectLst/>
                        </a:rPr>
                        <a:t> </a:t>
                      </a:r>
                      <a:r>
                        <a:rPr lang="en-GB" sz="1100" dirty="0">
                          <a:effectLst/>
                        </a:rPr>
                        <a:t>= 3</a:t>
                      </a:r>
                    </a:p>
                    <a:p>
                      <a:pPr algn="ctr">
                        <a:lnSpc>
                          <a:spcPct val="115000"/>
                        </a:lnSpc>
                        <a:spcAft>
                          <a:spcPts val="0"/>
                        </a:spcAft>
                      </a:pPr>
                      <a:r>
                        <a:rPr lang="en-GB" sz="1100" dirty="0">
                          <a:effectLst/>
                        </a:rPr>
                        <a:t>15</a:t>
                      </a:r>
                      <a:r>
                        <a:rPr lang="en-GB" sz="1100" baseline="0" dirty="0">
                          <a:effectLst/>
                        </a:rPr>
                        <a:t> </a:t>
                      </a:r>
                      <a:r>
                        <a:rPr lang="en-GB" sz="1100" dirty="0">
                          <a:effectLst/>
                        </a:rPr>
                        <a:t>÷ 5 = 3</a:t>
                      </a:r>
                    </a:p>
                    <a:p>
                      <a:pPr algn="ctr">
                        <a:lnSpc>
                          <a:spcPct val="115000"/>
                        </a:lnSpc>
                        <a:spcAft>
                          <a:spcPts val="0"/>
                        </a:spcAft>
                      </a:pPr>
                      <a:r>
                        <a:rPr lang="en-GB" sz="1100" dirty="0">
                          <a:effectLst/>
                        </a:rPr>
                        <a:t>18 ÷ 6</a:t>
                      </a:r>
                      <a:r>
                        <a:rPr lang="en-GB" sz="1100" baseline="0" dirty="0">
                          <a:effectLst/>
                        </a:rPr>
                        <a:t> </a:t>
                      </a:r>
                      <a:r>
                        <a:rPr lang="en-GB" sz="1100" dirty="0">
                          <a:effectLst/>
                        </a:rPr>
                        <a:t>= 3</a:t>
                      </a:r>
                    </a:p>
                    <a:p>
                      <a:pPr algn="ctr">
                        <a:lnSpc>
                          <a:spcPct val="115000"/>
                        </a:lnSpc>
                        <a:spcAft>
                          <a:spcPts val="0"/>
                        </a:spcAft>
                      </a:pPr>
                      <a:r>
                        <a:rPr lang="en-GB" sz="1100" dirty="0">
                          <a:effectLst/>
                        </a:rPr>
                        <a:t>21 ÷ 7 = 3</a:t>
                      </a:r>
                    </a:p>
                    <a:p>
                      <a:pPr algn="ctr">
                        <a:lnSpc>
                          <a:spcPct val="115000"/>
                        </a:lnSpc>
                        <a:spcAft>
                          <a:spcPts val="0"/>
                        </a:spcAft>
                      </a:pPr>
                      <a:r>
                        <a:rPr lang="en-GB" sz="1100" dirty="0">
                          <a:effectLst/>
                        </a:rPr>
                        <a:t>24 ÷ 8</a:t>
                      </a:r>
                      <a:r>
                        <a:rPr lang="en-GB" sz="1100" baseline="0" dirty="0">
                          <a:effectLst/>
                        </a:rPr>
                        <a:t> </a:t>
                      </a:r>
                      <a:r>
                        <a:rPr lang="en-GB" sz="1100" dirty="0">
                          <a:effectLst/>
                        </a:rPr>
                        <a:t>= 3</a:t>
                      </a:r>
                    </a:p>
                    <a:p>
                      <a:pPr algn="ctr">
                        <a:lnSpc>
                          <a:spcPct val="115000"/>
                        </a:lnSpc>
                        <a:spcAft>
                          <a:spcPts val="0"/>
                        </a:spcAft>
                      </a:pPr>
                      <a:r>
                        <a:rPr lang="en-GB" sz="1100" dirty="0">
                          <a:effectLst/>
                        </a:rPr>
                        <a:t>27 ÷ 9 = 3</a:t>
                      </a:r>
                    </a:p>
                    <a:p>
                      <a:pPr algn="ctr">
                        <a:lnSpc>
                          <a:spcPct val="115000"/>
                        </a:lnSpc>
                        <a:spcAft>
                          <a:spcPts val="0"/>
                        </a:spcAft>
                      </a:pPr>
                      <a:r>
                        <a:rPr lang="en-GB" sz="1100" dirty="0">
                          <a:effectLst/>
                        </a:rPr>
                        <a:t>30 ÷ </a:t>
                      </a:r>
                      <a:r>
                        <a:rPr lang="en-GB" sz="1100" baseline="0" dirty="0">
                          <a:effectLst/>
                        </a:rPr>
                        <a:t>10 </a:t>
                      </a:r>
                      <a:r>
                        <a:rPr lang="en-GB" sz="1100" dirty="0">
                          <a:effectLst/>
                        </a:rPr>
                        <a:t>= 3</a:t>
                      </a:r>
                    </a:p>
                    <a:p>
                      <a:pPr algn="ctr">
                        <a:lnSpc>
                          <a:spcPct val="115000"/>
                        </a:lnSpc>
                        <a:spcAft>
                          <a:spcPts val="0"/>
                        </a:spcAft>
                      </a:pPr>
                      <a:r>
                        <a:rPr lang="en-GB" sz="1100" dirty="0">
                          <a:effectLst/>
                        </a:rPr>
                        <a:t>33 ÷ 11 = 3</a:t>
                      </a:r>
                    </a:p>
                    <a:p>
                      <a:pPr algn="ctr">
                        <a:lnSpc>
                          <a:spcPct val="115000"/>
                        </a:lnSpc>
                        <a:spcAft>
                          <a:spcPts val="0"/>
                        </a:spcAft>
                      </a:pPr>
                      <a:r>
                        <a:rPr lang="en-GB" sz="1100" dirty="0">
                          <a:effectLst/>
                        </a:rPr>
                        <a:t>36 ÷ 12</a:t>
                      </a:r>
                      <a:r>
                        <a:rPr lang="en-GB" sz="1100" baseline="0" dirty="0">
                          <a:effectLst/>
                        </a:rPr>
                        <a:t> </a:t>
                      </a:r>
                      <a:r>
                        <a:rPr lang="en-GB" sz="1100" dirty="0">
                          <a:effectLst/>
                        </a:rPr>
                        <a:t>= 3</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3 </a:t>
            </a:r>
            <a:r>
              <a:rPr lang="en-GB" u="none" dirty="0"/>
              <a:t>multiplied by </a:t>
            </a:r>
            <a:r>
              <a:rPr lang="en-GB" b="0" u="none" dirty="0"/>
              <a:t>8?</a:t>
            </a:r>
          </a:p>
          <a:p>
            <a:pPr algn="l"/>
            <a:r>
              <a:rPr lang="en-GB" b="0" u="none" dirty="0"/>
              <a:t>What is 8</a:t>
            </a:r>
            <a:r>
              <a:rPr lang="en-GB" u="none" dirty="0"/>
              <a:t> times </a:t>
            </a:r>
            <a:r>
              <a:rPr lang="en-GB" b="0" u="none" dirty="0"/>
              <a:t>3?</a:t>
            </a:r>
          </a:p>
          <a:p>
            <a:pPr algn="l"/>
            <a:r>
              <a:rPr lang="en-GB" b="0" u="none" dirty="0"/>
              <a:t>What is 24 </a:t>
            </a:r>
            <a:r>
              <a:rPr lang="en-GB" u="none" dirty="0"/>
              <a:t>divided by </a:t>
            </a:r>
            <a:r>
              <a:rPr lang="en-GB" b="0" u="none" dirty="0"/>
              <a:t>3?</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3 × ⃝ = 18 or ⃝ ÷ 3 = 11.</a:t>
            </a:r>
          </a:p>
          <a:p>
            <a:endParaRPr lang="en-GB" dirty="0"/>
          </a:p>
        </p:txBody>
      </p:sp>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632" y="21414"/>
            <a:ext cx="1495022" cy="15058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198378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Spring 1</a:t>
            </a:r>
          </a:p>
        </p:txBody>
      </p:sp>
      <p:sp>
        <p:nvSpPr>
          <p:cNvPr id="3" name="Text Placeholder 2"/>
          <p:cNvSpPr>
            <a:spLocks noGrp="1"/>
          </p:cNvSpPr>
          <p:nvPr>
            <p:ph type="body" sz="quarter" idx="11"/>
          </p:nvPr>
        </p:nvSpPr>
        <p:spPr/>
        <p:txBody>
          <a:bodyPr>
            <a:normAutofit/>
          </a:bodyPr>
          <a:lstStyle/>
          <a:p>
            <a:r>
              <a:rPr lang="en-GB" dirty="0"/>
              <a:t>I can recall facts about durations of time.</a:t>
            </a:r>
          </a:p>
        </p:txBody>
      </p:sp>
      <p:sp>
        <p:nvSpPr>
          <p:cNvPr id="4" name="Text Placeholder 3"/>
          <p:cNvSpPr>
            <a:spLocks noGrp="1"/>
          </p:cNvSpPr>
          <p:nvPr>
            <p:ph type="body" sz="quarter" idx="12"/>
          </p:nvPr>
        </p:nvSpPr>
        <p:spPr>
          <a:xfrm>
            <a:off x="686519" y="5580112"/>
            <a:ext cx="5838825" cy="3168352"/>
          </a:xfrm>
        </p:spPr>
        <p:txBody>
          <a:bodyPr>
            <a:normAutofit lnSpcReduction="100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Use rhymes and memory games</a:t>
            </a:r>
            <a:r>
              <a:rPr lang="en-GB" altLang="en-US" dirty="0">
                <a:cs typeface="Arial" pitchFamily="34" charset="0"/>
              </a:rPr>
              <a:t>– The rhyme, </a:t>
            </a:r>
            <a:r>
              <a:rPr lang="en-GB" altLang="en-US" i="1" dirty="0">
                <a:cs typeface="Arial" pitchFamily="34" charset="0"/>
              </a:rPr>
              <a:t>Thirty days hath September</a:t>
            </a:r>
            <a:r>
              <a:rPr lang="en-GB" altLang="en-US" dirty="0">
                <a:cs typeface="Arial" pitchFamily="34" charset="0"/>
              </a:rPr>
              <a:t>, can help children remember which months have 30 days. There are poems describing the months of the year in order.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t>Use calendars</a:t>
            </a:r>
            <a:r>
              <a:rPr lang="en-GB" altLang="en-US" dirty="0"/>
              <a:t> – If you have a calendar for the new year, your child could be responsible for recording the birthdays of friends and family members in it. Your child could even make their own calendar.</a:t>
            </a:r>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t>How long is a minute?</a:t>
            </a:r>
            <a:r>
              <a:rPr lang="en-GB" altLang="en-US" dirty="0"/>
              <a:t> – Ask your child to sit with their  eyes closed for exactly one minute while you time them. Can they guess the length of a minute? Carry out different activities for one minute. How many times can they jump in sixty seconds?</a:t>
            </a:r>
            <a:endParaRPr lang="en-GB" altLang="en-US" u="sng" dirty="0"/>
          </a:p>
          <a:p>
            <a:pPr lvl="0"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endParaRPr lang="en-GB" altLang="en-US" dirty="0"/>
          </a:p>
        </p:txBody>
      </p:sp>
      <p:graphicFrame>
        <p:nvGraphicFramePr>
          <p:cNvPr id="10" name="Content Placeholder 9"/>
          <p:cNvGraphicFramePr>
            <a:graphicFrameLocks noGrp="1"/>
          </p:cNvGraphicFramePr>
          <p:nvPr>
            <p:ph sz="quarter" idx="13"/>
            <p:extLst>
              <p:ext uri="{D42A27DB-BD31-4B8C-83A1-F6EECF244321}">
                <p14:modId xmlns:p14="http://schemas.microsoft.com/office/powerpoint/2010/main" val="836809066"/>
              </p:ext>
            </p:extLst>
          </p:nvPr>
        </p:nvGraphicFramePr>
        <p:xfrm>
          <a:off x="3645024" y="2771800"/>
          <a:ext cx="2880317" cy="1645920"/>
        </p:xfrm>
        <a:graphic>
          <a:graphicData uri="http://schemas.openxmlformats.org/drawingml/2006/table">
            <a:tbl>
              <a:tblPr firstRow="1" bandRow="1">
                <a:tableStyleId>{5C22544A-7EE6-4342-B048-85BDC9FD1C3A}</a:tableStyleId>
              </a:tblPr>
              <a:tblGrid>
                <a:gridCol w="814003">
                  <a:extLst>
                    <a:ext uri="{9D8B030D-6E8A-4147-A177-3AD203B41FA5}">
                      <a16:colId xmlns:a16="http://schemas.microsoft.com/office/drawing/2014/main" val="20000"/>
                    </a:ext>
                  </a:extLst>
                </a:gridCol>
                <a:gridCol w="688770">
                  <a:extLst>
                    <a:ext uri="{9D8B030D-6E8A-4147-A177-3AD203B41FA5}">
                      <a16:colId xmlns:a16="http://schemas.microsoft.com/office/drawing/2014/main" val="20001"/>
                    </a:ext>
                  </a:extLst>
                </a:gridCol>
                <a:gridCol w="939236">
                  <a:extLst>
                    <a:ext uri="{9D8B030D-6E8A-4147-A177-3AD203B41FA5}">
                      <a16:colId xmlns:a16="http://schemas.microsoft.com/office/drawing/2014/main" val="20002"/>
                    </a:ext>
                  </a:extLst>
                </a:gridCol>
                <a:gridCol w="438308">
                  <a:extLst>
                    <a:ext uri="{9D8B030D-6E8A-4147-A177-3AD203B41FA5}">
                      <a16:colId xmlns:a16="http://schemas.microsoft.com/office/drawing/2014/main" val="20003"/>
                    </a:ext>
                  </a:extLst>
                </a:gridCol>
              </a:tblGrid>
              <a:tr h="0">
                <a:tc gridSpan="4">
                  <a:txBody>
                    <a:bodyPr/>
                    <a:lstStyle/>
                    <a:p>
                      <a:pPr algn="ctr"/>
                      <a:r>
                        <a:rPr lang="en-GB" sz="1200" b="0" u="sng" dirty="0">
                          <a:solidFill>
                            <a:schemeClr val="tx1"/>
                          </a:solidFill>
                          <a:latin typeface="Calibri" panose="020F0502020204030204" pitchFamily="34" charset="0"/>
                        </a:rPr>
                        <a:t>Number</a:t>
                      </a:r>
                      <a:r>
                        <a:rPr lang="en-GB" sz="1200" b="0" u="sng" baseline="0" dirty="0">
                          <a:solidFill>
                            <a:schemeClr val="tx1"/>
                          </a:solidFill>
                          <a:latin typeface="Calibri" panose="020F0502020204030204" pitchFamily="34" charset="0"/>
                        </a:rPr>
                        <a:t> of days in each month</a:t>
                      </a:r>
                      <a:endParaRPr lang="en-GB" sz="1200" b="0" u="sng" dirty="0">
                        <a:solidFill>
                          <a:schemeClr val="tx1"/>
                        </a:solidFill>
                        <a:latin typeface="Calibri" panose="020F0502020204030204" pitchFamily="34" charset="0"/>
                      </a:endParaRPr>
                    </a:p>
                  </a:txBody>
                  <a:tcPr>
                    <a:solidFill>
                      <a:schemeClr val="bg1"/>
                    </a:solidFill>
                  </a:tcPr>
                </a:tc>
                <a:tc hMerge="1">
                  <a:txBody>
                    <a:bodyPr/>
                    <a:lstStyle/>
                    <a:p>
                      <a:endParaRPr lang="en-GB" sz="1200" b="0" dirty="0">
                        <a:solidFill>
                          <a:schemeClr val="tx1"/>
                        </a:solidFill>
                        <a:latin typeface="Calibri" panose="020F0502020204030204" pitchFamily="34" charset="0"/>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hMerge="1">
                  <a:txBody>
                    <a:bodyPr/>
                    <a:lstStyle/>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extLst>
                  <a:ext uri="{0D108BD9-81ED-4DB2-BD59-A6C34878D82A}">
                    <a16:rowId xmlns:a16="http://schemas.microsoft.com/office/drawing/2014/main" val="10000"/>
                  </a:ext>
                </a:extLst>
              </a:tr>
              <a:tr h="1296144">
                <a:tc>
                  <a:txBody>
                    <a:bodyPr/>
                    <a:lstStyle/>
                    <a:p>
                      <a:r>
                        <a:rPr lang="en-GB" sz="1200" b="0" dirty="0">
                          <a:solidFill>
                            <a:schemeClr val="tx1"/>
                          </a:solidFill>
                          <a:latin typeface="Calibri" panose="020F0502020204030204" pitchFamily="34" charset="0"/>
                        </a:rPr>
                        <a:t>January</a:t>
                      </a:r>
                    </a:p>
                    <a:p>
                      <a:r>
                        <a:rPr lang="en-GB" sz="1200" b="0" dirty="0">
                          <a:solidFill>
                            <a:schemeClr val="tx1"/>
                          </a:solidFill>
                          <a:latin typeface="Calibri" panose="020F0502020204030204" pitchFamily="34" charset="0"/>
                        </a:rPr>
                        <a:t>February</a:t>
                      </a:r>
                    </a:p>
                    <a:p>
                      <a:r>
                        <a:rPr lang="en-GB" sz="1200" b="0" dirty="0">
                          <a:solidFill>
                            <a:schemeClr val="tx1"/>
                          </a:solidFill>
                          <a:latin typeface="Calibri" panose="020F0502020204030204" pitchFamily="34" charset="0"/>
                        </a:rPr>
                        <a:t>March</a:t>
                      </a:r>
                    </a:p>
                    <a:p>
                      <a:r>
                        <a:rPr lang="en-GB" sz="1200" b="0" dirty="0">
                          <a:solidFill>
                            <a:schemeClr val="tx1"/>
                          </a:solidFill>
                          <a:latin typeface="Calibri" panose="020F0502020204030204" pitchFamily="34" charset="0"/>
                        </a:rPr>
                        <a:t>April</a:t>
                      </a:r>
                    </a:p>
                    <a:p>
                      <a:r>
                        <a:rPr lang="en-GB" sz="1200" b="0" dirty="0">
                          <a:solidFill>
                            <a:schemeClr val="tx1"/>
                          </a:solidFill>
                          <a:latin typeface="Calibri" panose="020F0502020204030204" pitchFamily="34" charset="0"/>
                        </a:rPr>
                        <a:t>May</a:t>
                      </a:r>
                    </a:p>
                    <a:p>
                      <a:r>
                        <a:rPr lang="en-GB" sz="1200" b="0" dirty="0">
                          <a:solidFill>
                            <a:schemeClr val="tx1"/>
                          </a:solidFill>
                          <a:latin typeface="Calibri" panose="020F0502020204030204" pitchFamily="34" charset="0"/>
                        </a:rPr>
                        <a:t>June</a:t>
                      </a:r>
                    </a:p>
                  </a:txBody>
                  <a:tcPr>
                    <a:solidFill>
                      <a:schemeClr val="bg1"/>
                    </a:solidFill>
                  </a:tcPr>
                </a:tc>
                <a:tc>
                  <a:txBody>
                    <a:bodyPr/>
                    <a:lstStyle/>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28/29</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p>
                      <a:r>
                        <a:rPr lang="en-GB" sz="1200" b="0" dirty="0">
                          <a:solidFill>
                            <a:schemeClr val="tx1"/>
                          </a:solidFill>
                          <a:latin typeface="Calibri" panose="020F0502020204030204" pitchFamily="34" charset="0"/>
                        </a:rPr>
                        <a:t>31</a:t>
                      </a:r>
                    </a:p>
                    <a:p>
                      <a:r>
                        <a:rPr lang="en-GB" sz="1200" b="0" dirty="0">
                          <a:solidFill>
                            <a:schemeClr val="tx1"/>
                          </a:solidFill>
                          <a:latin typeface="Calibri" panose="020F0502020204030204" pitchFamily="34" charset="0"/>
                        </a:rPr>
                        <a:t>30</a:t>
                      </a: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July</a:t>
                      </a:r>
                    </a:p>
                    <a:p>
                      <a:r>
                        <a:rPr kumimoji="0" lang="en-GB" sz="1200" b="0" kern="1200" dirty="0">
                          <a:solidFill>
                            <a:schemeClr val="tx1"/>
                          </a:solidFill>
                          <a:latin typeface="Calibri" panose="020F0502020204030204" pitchFamily="34" charset="0"/>
                          <a:ea typeface="+mn-ea"/>
                          <a:cs typeface="+mn-cs"/>
                        </a:rPr>
                        <a:t>August</a:t>
                      </a:r>
                    </a:p>
                    <a:p>
                      <a:r>
                        <a:rPr kumimoji="0" lang="en-GB" sz="1200" b="0" kern="1200" dirty="0">
                          <a:solidFill>
                            <a:schemeClr val="tx1"/>
                          </a:solidFill>
                          <a:latin typeface="Calibri" panose="020F0502020204030204" pitchFamily="34" charset="0"/>
                          <a:ea typeface="+mn-ea"/>
                          <a:cs typeface="+mn-cs"/>
                        </a:rPr>
                        <a:t>September</a:t>
                      </a:r>
                    </a:p>
                    <a:p>
                      <a:r>
                        <a:rPr kumimoji="0" lang="en-GB" sz="1200" b="0" kern="1200" dirty="0">
                          <a:solidFill>
                            <a:schemeClr val="tx1"/>
                          </a:solidFill>
                          <a:latin typeface="Calibri" panose="020F0502020204030204" pitchFamily="34" charset="0"/>
                          <a:ea typeface="+mn-ea"/>
                          <a:cs typeface="+mn-cs"/>
                        </a:rPr>
                        <a:t>October</a:t>
                      </a:r>
                    </a:p>
                    <a:p>
                      <a:r>
                        <a:rPr kumimoji="0" lang="en-GB" sz="1200" b="0" kern="1200" dirty="0">
                          <a:solidFill>
                            <a:schemeClr val="tx1"/>
                          </a:solidFill>
                          <a:latin typeface="Calibri" panose="020F0502020204030204" pitchFamily="34" charset="0"/>
                          <a:ea typeface="+mn-ea"/>
                          <a:cs typeface="+mn-cs"/>
                        </a:rPr>
                        <a:t>November</a:t>
                      </a:r>
                    </a:p>
                    <a:p>
                      <a:r>
                        <a:rPr kumimoji="0" lang="en-GB" sz="1200" b="0" kern="1200" dirty="0">
                          <a:solidFill>
                            <a:schemeClr val="tx1"/>
                          </a:solidFill>
                          <a:latin typeface="Calibri" panose="020F0502020204030204" pitchFamily="34" charset="0"/>
                          <a:ea typeface="+mn-ea"/>
                          <a:cs typeface="+mn-cs"/>
                        </a:rPr>
                        <a:t>December</a:t>
                      </a:r>
                    </a:p>
                    <a:p>
                      <a:endParaRPr kumimoji="0" lang="en-GB" sz="1200" b="0" kern="1200" dirty="0">
                        <a:solidFill>
                          <a:schemeClr val="tx1"/>
                        </a:solidFill>
                        <a:latin typeface="Calibri" panose="020F0502020204030204" pitchFamily="34" charset="0"/>
                        <a:ea typeface="+mn-ea"/>
                        <a:cs typeface="+mn-cs"/>
                      </a:endParaRPr>
                    </a:p>
                  </a:txBody>
                  <a:tcPr>
                    <a:solidFill>
                      <a:schemeClr val="bg1"/>
                    </a:solidFill>
                  </a:tcPr>
                </a:tc>
                <a:tc>
                  <a:txBody>
                    <a:bodyPr/>
                    <a:lstStyle/>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p>
                      <a:r>
                        <a:rPr kumimoji="0" lang="en-GB" sz="1200" b="0" kern="1200" dirty="0">
                          <a:solidFill>
                            <a:schemeClr val="tx1"/>
                          </a:solidFill>
                          <a:latin typeface="Calibri" panose="020F0502020204030204" pitchFamily="34" charset="0"/>
                          <a:ea typeface="+mn-ea"/>
                          <a:cs typeface="+mn-cs"/>
                        </a:rPr>
                        <a:t>30</a:t>
                      </a:r>
                    </a:p>
                    <a:p>
                      <a:r>
                        <a:rPr kumimoji="0" lang="en-GB" sz="1200" b="0" kern="1200" dirty="0">
                          <a:solidFill>
                            <a:schemeClr val="tx1"/>
                          </a:solidFill>
                          <a:latin typeface="Calibri" panose="020F0502020204030204" pitchFamily="34" charset="0"/>
                          <a:ea typeface="+mn-ea"/>
                          <a:cs typeface="+mn-cs"/>
                        </a:rPr>
                        <a:t>31</a:t>
                      </a:r>
                    </a:p>
                  </a:txBody>
                  <a:tcPr>
                    <a:solidFill>
                      <a:schemeClr val="bg1"/>
                    </a:solidFill>
                  </a:tcPr>
                </a:tc>
                <a:extLst>
                  <a:ext uri="{0D108BD9-81ED-4DB2-BD59-A6C34878D82A}">
                    <a16:rowId xmlns:a16="http://schemas.microsoft.com/office/drawing/2014/main" val="10001"/>
                  </a:ext>
                </a:extLst>
              </a:tr>
            </a:tbl>
          </a:graphicData>
        </a:graphic>
      </p:graphicFrame>
      <p:sp>
        <p:nvSpPr>
          <p:cNvPr id="11" name="TextBox 10"/>
          <p:cNvSpPr txBox="1"/>
          <p:nvPr/>
        </p:nvSpPr>
        <p:spPr>
          <a:xfrm>
            <a:off x="799392" y="2915816"/>
            <a:ext cx="2448272" cy="1384995"/>
          </a:xfrm>
          <a:prstGeom prst="rect">
            <a:avLst/>
          </a:prstGeom>
          <a:noFill/>
        </p:spPr>
        <p:txBody>
          <a:bodyPr wrap="square" rtlCol="0">
            <a:spAutoFit/>
          </a:bodyPr>
          <a:lstStyle/>
          <a:p>
            <a:r>
              <a:rPr lang="en-GB" sz="1200" dirty="0">
                <a:latin typeface="Calibri" panose="020F0502020204030204" pitchFamily="34" charset="0"/>
              </a:rPr>
              <a:t>There are 60 seconds in a minute.</a:t>
            </a:r>
          </a:p>
          <a:p>
            <a:r>
              <a:rPr lang="en-GB" sz="1200" dirty="0">
                <a:latin typeface="Calibri" panose="020F0502020204030204" pitchFamily="34" charset="0"/>
              </a:rPr>
              <a:t>There are 60 minutes in an hour.</a:t>
            </a:r>
          </a:p>
          <a:p>
            <a:r>
              <a:rPr lang="en-GB" sz="1200" dirty="0">
                <a:latin typeface="Calibri" panose="020F0502020204030204" pitchFamily="34" charset="0"/>
              </a:rPr>
              <a:t>There are 24 hours in a day.</a:t>
            </a:r>
          </a:p>
          <a:p>
            <a:r>
              <a:rPr lang="en-GB" sz="1200" dirty="0">
                <a:latin typeface="Calibri" panose="020F0502020204030204" pitchFamily="34" charset="0"/>
              </a:rPr>
              <a:t>There are 7 days in a week.</a:t>
            </a:r>
          </a:p>
          <a:p>
            <a:r>
              <a:rPr lang="en-GB" sz="1200" dirty="0">
                <a:latin typeface="Calibri" panose="020F0502020204030204" pitchFamily="34" charset="0"/>
              </a:rPr>
              <a:t>There are 12 months in a year.</a:t>
            </a:r>
          </a:p>
          <a:p>
            <a:r>
              <a:rPr lang="en-GB" sz="1200" dirty="0">
                <a:latin typeface="Calibri" panose="020F0502020204030204" pitchFamily="34" charset="0"/>
              </a:rPr>
              <a:t>There are 365 days in a year.</a:t>
            </a:r>
          </a:p>
          <a:p>
            <a:r>
              <a:rPr lang="en-GB" sz="1200" dirty="0">
                <a:latin typeface="Calibri" panose="020F0502020204030204" pitchFamily="34" charset="0"/>
              </a:rPr>
              <a:t>There are 366 days in a leap year.</a:t>
            </a:r>
          </a:p>
        </p:txBody>
      </p:sp>
      <p:sp>
        <p:nvSpPr>
          <p:cNvPr id="15" name="Text Placeholder 12"/>
          <p:cNvSpPr>
            <a:spLocks noGrp="1"/>
          </p:cNvSpPr>
          <p:nvPr>
            <p:ph type="body" sz="quarter" idx="15"/>
          </p:nvPr>
        </p:nvSpPr>
        <p:spPr>
          <a:xfrm>
            <a:off x="685801" y="4572000"/>
            <a:ext cx="5838825" cy="974205"/>
          </a:xfrm>
        </p:spPr>
        <p:txBody>
          <a:bodyPr>
            <a:normAutofit lnSpcReduction="10000"/>
          </a:bodyPr>
          <a:lstStyle/>
          <a:p>
            <a:pPr lvl="0"/>
            <a:r>
              <a:rPr lang="en-GB" dirty="0">
                <a:ea typeface="Calibri" pitchFamily="34" charset="0"/>
                <a:cs typeface="Times New Roman" pitchFamily="18" charset="0"/>
              </a:rPr>
              <a:t>Children also need to know the order of the months in a year.  They should  be able to apply these facts to answer questions, such as:</a:t>
            </a:r>
          </a:p>
          <a:p>
            <a:pPr lvl="0"/>
            <a:r>
              <a:rPr lang="en-GB" altLang="en-US" dirty="0">
                <a:ea typeface="Calibri" pitchFamily="34" charset="0"/>
                <a:cs typeface="Times New Roman" pitchFamily="18" charset="0"/>
              </a:rPr>
              <a:t>What day comes after  30</a:t>
            </a:r>
            <a:r>
              <a:rPr lang="en-GB" altLang="en-US" baseline="30000" dirty="0">
                <a:ea typeface="Calibri" pitchFamily="34" charset="0"/>
                <a:cs typeface="Times New Roman" pitchFamily="18" charset="0"/>
              </a:rPr>
              <a:t>th</a:t>
            </a:r>
            <a:r>
              <a:rPr lang="en-GB" altLang="en-US" dirty="0">
                <a:ea typeface="Calibri" pitchFamily="34" charset="0"/>
                <a:cs typeface="Times New Roman" pitchFamily="18" charset="0"/>
              </a:rPr>
              <a:t> April?</a:t>
            </a:r>
          </a:p>
          <a:p>
            <a:pPr lvl="0"/>
            <a:r>
              <a:rPr lang="en-GB" altLang="en-US" dirty="0">
                <a:ea typeface="Calibri" pitchFamily="34" charset="0"/>
                <a:cs typeface="Times New Roman" pitchFamily="18" charset="0"/>
              </a:rPr>
              <a:t>What day comes before 1</a:t>
            </a:r>
            <a:r>
              <a:rPr lang="en-GB" altLang="en-US" baseline="30000" dirty="0">
                <a:ea typeface="Calibri" pitchFamily="34" charset="0"/>
                <a:cs typeface="Times New Roman" pitchFamily="18" charset="0"/>
              </a:rPr>
              <a:t>st</a:t>
            </a:r>
            <a:r>
              <a:rPr lang="en-GB" altLang="en-US" dirty="0">
                <a:ea typeface="Calibri" pitchFamily="34" charset="0"/>
                <a:cs typeface="Times New Roman" pitchFamily="18" charset="0"/>
              </a:rPr>
              <a:t> February?</a:t>
            </a:r>
          </a:p>
          <a:p>
            <a:pPr lvl="0"/>
            <a:endParaRPr lang="en-GB" altLang="en-US" dirty="0">
              <a:ea typeface="Calibri" pitchFamily="34" charset="0"/>
              <a:cs typeface="Times New Roman" pitchFamily="18" charset="0"/>
            </a:endParaRPr>
          </a:p>
          <a:p>
            <a:endParaRPr lang="en-GB" dirty="0"/>
          </a:p>
        </p:txBody>
      </p:sp>
      <p:pic>
        <p:nvPicPr>
          <p:cNvPr id="1433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587" y="163576"/>
            <a:ext cx="1445609" cy="1456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998855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Spring 2</a:t>
            </a:r>
          </a:p>
        </p:txBody>
      </p:sp>
      <p:sp>
        <p:nvSpPr>
          <p:cNvPr id="3" name="Text Placeholder 2"/>
          <p:cNvSpPr>
            <a:spLocks noGrp="1"/>
          </p:cNvSpPr>
          <p:nvPr>
            <p:ph type="body" sz="quarter" idx="11"/>
          </p:nvPr>
        </p:nvSpPr>
        <p:spPr/>
        <p:txBody>
          <a:bodyPr/>
          <a:lstStyle/>
          <a:p>
            <a:r>
              <a:rPr lang="en-GB" dirty="0"/>
              <a:t>I know the multiplication and division facts for the 4 times table.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ea typeface="Calibri" pitchFamily="34" charset="0"/>
                <a:cs typeface="Times New Roman" pitchFamily="18" charset="0"/>
              </a:rPr>
              <a:t>What do you already know?</a:t>
            </a:r>
            <a:r>
              <a:rPr lang="en-GB" altLang="en-US" dirty="0">
                <a:ea typeface="Calibri" pitchFamily="34" charset="0"/>
                <a:cs typeface="Times New Roman" pitchFamily="18" charset="0"/>
              </a:rPr>
              <a:t> – Your child will already know many of these facts from the 2, 3, 5 and 10 times tables. </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and double again</a:t>
            </a:r>
            <a:r>
              <a:rPr lang="en-GB" altLang="en-US" dirty="0">
                <a:cs typeface="Arial" pitchFamily="34" charset="0"/>
              </a:rPr>
              <a:t> – Multiplying a number by 4 is the same as doubling and doubling again. Double 6 is 12 and double 12 is 24, so 6 </a:t>
            </a:r>
            <a:r>
              <a:rPr lang="en-GB" dirty="0"/>
              <a:t>× 4 = 24.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Buy one get three free </a:t>
            </a:r>
            <a:r>
              <a:rPr lang="en-GB" altLang="en-US" dirty="0">
                <a:ea typeface="Calibri" pitchFamily="34" charset="0"/>
                <a:cs typeface="Times New Roman" pitchFamily="18" charset="0"/>
              </a:rPr>
              <a:t>– If your child knows one fact (e.g. </a:t>
            </a:r>
            <a:r>
              <a:rPr lang="en-GB" altLang="en-US" dirty="0"/>
              <a:t>12</a:t>
            </a:r>
            <a:r>
              <a:rPr lang="en-GB" dirty="0"/>
              <a:t> × 4 = 48), can they tell you the other three facts in the same fact family?</a:t>
            </a: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3790258256"/>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4 × 2 = 8</a:t>
                      </a:r>
                    </a:p>
                    <a:p>
                      <a:pPr algn="ctr">
                        <a:lnSpc>
                          <a:spcPct val="115000"/>
                        </a:lnSpc>
                        <a:spcAft>
                          <a:spcPts val="0"/>
                        </a:spcAft>
                      </a:pPr>
                      <a:r>
                        <a:rPr lang="en-GB" sz="1100" dirty="0">
                          <a:effectLst/>
                        </a:rPr>
                        <a:t>4 × 3 = 12</a:t>
                      </a:r>
                    </a:p>
                    <a:p>
                      <a:pPr algn="ctr">
                        <a:lnSpc>
                          <a:spcPct val="115000"/>
                        </a:lnSpc>
                        <a:spcAft>
                          <a:spcPts val="0"/>
                        </a:spcAft>
                      </a:pPr>
                      <a:r>
                        <a:rPr lang="en-GB" sz="1100" dirty="0">
                          <a:effectLst/>
                        </a:rPr>
                        <a:t>4 × 4 = 16</a:t>
                      </a:r>
                    </a:p>
                    <a:p>
                      <a:pPr algn="ctr">
                        <a:lnSpc>
                          <a:spcPct val="115000"/>
                        </a:lnSpc>
                        <a:spcAft>
                          <a:spcPts val="0"/>
                        </a:spcAft>
                      </a:pPr>
                      <a:r>
                        <a:rPr lang="en-GB" sz="1100" dirty="0">
                          <a:effectLst/>
                        </a:rPr>
                        <a:t>4 × 5 = 20</a:t>
                      </a:r>
                    </a:p>
                    <a:p>
                      <a:pPr algn="ctr">
                        <a:lnSpc>
                          <a:spcPct val="115000"/>
                        </a:lnSpc>
                        <a:spcAft>
                          <a:spcPts val="0"/>
                        </a:spcAft>
                      </a:pPr>
                      <a:r>
                        <a:rPr lang="en-GB" sz="1100" baseline="0" dirty="0">
                          <a:effectLst/>
                        </a:rPr>
                        <a:t>4 </a:t>
                      </a:r>
                      <a:r>
                        <a:rPr lang="en-GB" sz="1100" dirty="0">
                          <a:effectLst/>
                        </a:rPr>
                        <a:t>× 6 = 24</a:t>
                      </a:r>
                    </a:p>
                    <a:p>
                      <a:pPr algn="ctr">
                        <a:lnSpc>
                          <a:spcPct val="115000"/>
                        </a:lnSpc>
                        <a:spcAft>
                          <a:spcPts val="0"/>
                        </a:spcAft>
                      </a:pPr>
                      <a:r>
                        <a:rPr lang="en-GB" sz="1100" dirty="0">
                          <a:effectLst/>
                        </a:rPr>
                        <a:t>4 × 7 = 28</a:t>
                      </a:r>
                    </a:p>
                    <a:p>
                      <a:pPr algn="ctr">
                        <a:lnSpc>
                          <a:spcPct val="115000"/>
                        </a:lnSpc>
                        <a:spcAft>
                          <a:spcPts val="0"/>
                        </a:spcAft>
                      </a:pPr>
                      <a:r>
                        <a:rPr lang="en-GB" sz="1100" dirty="0">
                          <a:effectLst/>
                        </a:rPr>
                        <a:t>4 × 8 = 32</a:t>
                      </a:r>
                    </a:p>
                    <a:p>
                      <a:pPr algn="ctr">
                        <a:lnSpc>
                          <a:spcPct val="115000"/>
                        </a:lnSpc>
                        <a:spcAft>
                          <a:spcPts val="0"/>
                        </a:spcAft>
                      </a:pPr>
                      <a:r>
                        <a:rPr lang="en-GB" sz="1100" dirty="0">
                          <a:effectLst/>
                        </a:rPr>
                        <a:t>4 × 9 = 36</a:t>
                      </a:r>
                    </a:p>
                    <a:p>
                      <a:pPr algn="ctr">
                        <a:lnSpc>
                          <a:spcPct val="115000"/>
                        </a:lnSpc>
                        <a:spcAft>
                          <a:spcPts val="0"/>
                        </a:spcAft>
                      </a:pPr>
                      <a:r>
                        <a:rPr lang="en-GB" sz="1100" dirty="0">
                          <a:effectLst/>
                        </a:rPr>
                        <a:t>4 × 10 = 40</a:t>
                      </a:r>
                    </a:p>
                    <a:p>
                      <a:pPr algn="ctr">
                        <a:lnSpc>
                          <a:spcPct val="115000"/>
                        </a:lnSpc>
                        <a:spcAft>
                          <a:spcPts val="0"/>
                        </a:spcAft>
                      </a:pPr>
                      <a:r>
                        <a:rPr lang="en-GB" sz="1100" dirty="0">
                          <a:effectLst/>
                        </a:rPr>
                        <a:t>4 × 11 = 44</a:t>
                      </a:r>
                    </a:p>
                    <a:p>
                      <a:pPr algn="ctr">
                        <a:lnSpc>
                          <a:spcPct val="115000"/>
                        </a:lnSpc>
                        <a:spcAft>
                          <a:spcPts val="0"/>
                        </a:spcAft>
                      </a:pPr>
                      <a:r>
                        <a:rPr lang="en-GB" sz="1100" dirty="0">
                          <a:effectLst/>
                        </a:rPr>
                        <a:t>4 × 12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4 = 4</a:t>
                      </a:r>
                    </a:p>
                    <a:p>
                      <a:pPr algn="ctr">
                        <a:lnSpc>
                          <a:spcPct val="115000"/>
                        </a:lnSpc>
                        <a:spcAft>
                          <a:spcPts val="0"/>
                        </a:spcAft>
                      </a:pPr>
                      <a:r>
                        <a:rPr lang="en-GB" sz="1100" dirty="0">
                          <a:effectLst/>
                        </a:rPr>
                        <a:t>2 × 4 = 8</a:t>
                      </a:r>
                    </a:p>
                    <a:p>
                      <a:pPr algn="ctr">
                        <a:lnSpc>
                          <a:spcPct val="115000"/>
                        </a:lnSpc>
                        <a:spcAft>
                          <a:spcPts val="0"/>
                        </a:spcAft>
                      </a:pPr>
                      <a:r>
                        <a:rPr lang="en-GB" sz="1100" dirty="0">
                          <a:effectLst/>
                        </a:rPr>
                        <a:t>3 × 4 = 12</a:t>
                      </a:r>
                    </a:p>
                    <a:p>
                      <a:pPr algn="ctr">
                        <a:lnSpc>
                          <a:spcPct val="115000"/>
                        </a:lnSpc>
                        <a:spcAft>
                          <a:spcPts val="0"/>
                        </a:spcAft>
                      </a:pPr>
                      <a:r>
                        <a:rPr lang="en-GB" sz="1100" dirty="0">
                          <a:effectLst/>
                        </a:rPr>
                        <a:t>4 × 4</a:t>
                      </a:r>
                      <a:r>
                        <a:rPr lang="en-GB" sz="1100" baseline="0" dirty="0">
                          <a:effectLst/>
                        </a:rPr>
                        <a:t> </a:t>
                      </a:r>
                      <a:r>
                        <a:rPr lang="en-GB" sz="1100" dirty="0">
                          <a:effectLst/>
                        </a:rPr>
                        <a:t>= 16</a:t>
                      </a:r>
                    </a:p>
                    <a:p>
                      <a:pPr algn="ctr">
                        <a:lnSpc>
                          <a:spcPct val="115000"/>
                        </a:lnSpc>
                        <a:spcAft>
                          <a:spcPts val="0"/>
                        </a:spcAft>
                      </a:pPr>
                      <a:r>
                        <a:rPr lang="en-GB" sz="1100" dirty="0">
                          <a:effectLst/>
                        </a:rPr>
                        <a:t>5 × 4 = 20</a:t>
                      </a:r>
                    </a:p>
                    <a:p>
                      <a:pPr algn="ctr">
                        <a:lnSpc>
                          <a:spcPct val="115000"/>
                        </a:lnSpc>
                        <a:spcAft>
                          <a:spcPts val="0"/>
                        </a:spcAft>
                      </a:pPr>
                      <a:r>
                        <a:rPr lang="en-GB" sz="1100" baseline="0" dirty="0">
                          <a:effectLst/>
                        </a:rPr>
                        <a:t>6 </a:t>
                      </a:r>
                      <a:r>
                        <a:rPr lang="en-GB" sz="1100" dirty="0">
                          <a:effectLst/>
                        </a:rPr>
                        <a:t>× 4</a:t>
                      </a:r>
                      <a:r>
                        <a:rPr lang="en-GB" sz="1100" baseline="0" dirty="0">
                          <a:effectLst/>
                        </a:rPr>
                        <a:t> </a:t>
                      </a:r>
                      <a:r>
                        <a:rPr lang="en-GB" sz="1100" dirty="0">
                          <a:effectLst/>
                        </a:rPr>
                        <a:t>= 24</a:t>
                      </a:r>
                    </a:p>
                    <a:p>
                      <a:pPr algn="ctr">
                        <a:lnSpc>
                          <a:spcPct val="115000"/>
                        </a:lnSpc>
                        <a:spcAft>
                          <a:spcPts val="0"/>
                        </a:spcAft>
                      </a:pPr>
                      <a:r>
                        <a:rPr lang="en-GB" sz="1100" dirty="0">
                          <a:effectLst/>
                        </a:rPr>
                        <a:t>7 × 4 = 28</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9 × 4 = 36</a:t>
                      </a:r>
                    </a:p>
                    <a:p>
                      <a:pPr algn="ctr">
                        <a:lnSpc>
                          <a:spcPct val="115000"/>
                        </a:lnSpc>
                        <a:spcAft>
                          <a:spcPts val="0"/>
                        </a:spcAft>
                      </a:pPr>
                      <a:r>
                        <a:rPr lang="en-GB" sz="1100" dirty="0">
                          <a:effectLst/>
                        </a:rPr>
                        <a:t>10 × 4 = 40</a:t>
                      </a:r>
                    </a:p>
                    <a:p>
                      <a:pPr algn="ctr">
                        <a:lnSpc>
                          <a:spcPct val="115000"/>
                        </a:lnSpc>
                        <a:spcAft>
                          <a:spcPts val="0"/>
                        </a:spcAft>
                      </a:pPr>
                      <a:r>
                        <a:rPr lang="en-GB" sz="1100" dirty="0">
                          <a:effectLst/>
                        </a:rPr>
                        <a:t>11 × 4 = 44</a:t>
                      </a:r>
                    </a:p>
                    <a:p>
                      <a:pPr algn="ctr">
                        <a:lnSpc>
                          <a:spcPct val="115000"/>
                        </a:lnSpc>
                        <a:spcAft>
                          <a:spcPts val="0"/>
                        </a:spcAft>
                      </a:pPr>
                      <a:r>
                        <a:rPr lang="en-GB" sz="1100" dirty="0">
                          <a:effectLst/>
                        </a:rPr>
                        <a:t>12 × 4 = 48</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4 ÷ 4 = 1</a:t>
                      </a:r>
                    </a:p>
                    <a:p>
                      <a:pPr algn="ctr">
                        <a:lnSpc>
                          <a:spcPct val="115000"/>
                        </a:lnSpc>
                        <a:spcAft>
                          <a:spcPts val="0"/>
                        </a:spcAft>
                      </a:pPr>
                      <a:r>
                        <a:rPr lang="en-GB" sz="1100" dirty="0">
                          <a:effectLst/>
                        </a:rPr>
                        <a:t>8 ÷ 4</a:t>
                      </a:r>
                      <a:r>
                        <a:rPr lang="en-GB" sz="1100" baseline="0" dirty="0">
                          <a:effectLst/>
                        </a:rPr>
                        <a:t> </a:t>
                      </a:r>
                      <a:r>
                        <a:rPr lang="en-GB" sz="1100" dirty="0">
                          <a:effectLst/>
                        </a:rPr>
                        <a:t>= 2</a:t>
                      </a:r>
                    </a:p>
                    <a:p>
                      <a:pPr algn="ctr">
                        <a:lnSpc>
                          <a:spcPct val="115000"/>
                        </a:lnSpc>
                        <a:spcAft>
                          <a:spcPts val="0"/>
                        </a:spcAft>
                      </a:pPr>
                      <a:r>
                        <a:rPr lang="en-GB" sz="1100" dirty="0">
                          <a:effectLst/>
                        </a:rPr>
                        <a:t>12 ÷ 4 = 3</a:t>
                      </a:r>
                    </a:p>
                    <a:p>
                      <a:pPr algn="ctr">
                        <a:lnSpc>
                          <a:spcPct val="115000"/>
                        </a:lnSpc>
                        <a:spcAft>
                          <a:spcPts val="0"/>
                        </a:spcAft>
                      </a:pPr>
                      <a:r>
                        <a:rPr lang="en-GB" sz="1100" dirty="0">
                          <a:effectLst/>
                        </a:rPr>
                        <a:t>16</a:t>
                      </a:r>
                      <a:r>
                        <a:rPr lang="en-GB" sz="1100" baseline="0" dirty="0">
                          <a:effectLst/>
                        </a:rPr>
                        <a:t> </a:t>
                      </a:r>
                      <a:r>
                        <a:rPr lang="en-GB" sz="1100" dirty="0">
                          <a:effectLst/>
                        </a:rPr>
                        <a:t>÷ 4</a:t>
                      </a:r>
                      <a:r>
                        <a:rPr lang="en-GB" sz="1100" baseline="0" dirty="0">
                          <a:effectLst/>
                        </a:rPr>
                        <a:t> </a:t>
                      </a:r>
                      <a:r>
                        <a:rPr lang="en-GB" sz="1100" dirty="0">
                          <a:effectLst/>
                        </a:rPr>
                        <a:t>= 4</a:t>
                      </a:r>
                    </a:p>
                    <a:p>
                      <a:pPr algn="ctr">
                        <a:lnSpc>
                          <a:spcPct val="115000"/>
                        </a:lnSpc>
                        <a:spcAft>
                          <a:spcPts val="0"/>
                        </a:spcAft>
                      </a:pPr>
                      <a:r>
                        <a:rPr lang="en-GB" sz="1100" baseline="0" dirty="0">
                          <a:effectLst/>
                        </a:rPr>
                        <a:t>20 </a:t>
                      </a:r>
                      <a:r>
                        <a:rPr lang="en-GB" sz="1100" dirty="0">
                          <a:effectLst/>
                        </a:rPr>
                        <a:t>÷ 4 = 5</a:t>
                      </a:r>
                    </a:p>
                    <a:p>
                      <a:pPr algn="ctr">
                        <a:lnSpc>
                          <a:spcPct val="115000"/>
                        </a:lnSpc>
                        <a:spcAft>
                          <a:spcPts val="0"/>
                        </a:spcAft>
                      </a:pPr>
                      <a:r>
                        <a:rPr lang="en-GB" sz="1100" dirty="0">
                          <a:effectLst/>
                        </a:rPr>
                        <a:t>24</a:t>
                      </a:r>
                      <a:r>
                        <a:rPr lang="en-GB" sz="1100" baseline="0" dirty="0">
                          <a:effectLst/>
                        </a:rPr>
                        <a:t> </a:t>
                      </a:r>
                      <a:r>
                        <a:rPr lang="en-GB" sz="1100" dirty="0">
                          <a:effectLst/>
                        </a:rPr>
                        <a:t>÷ 4</a:t>
                      </a:r>
                      <a:r>
                        <a:rPr lang="en-GB" sz="1100" baseline="0" dirty="0">
                          <a:effectLst/>
                        </a:rPr>
                        <a:t> </a:t>
                      </a:r>
                      <a:r>
                        <a:rPr lang="en-GB" sz="1100" dirty="0">
                          <a:effectLst/>
                        </a:rPr>
                        <a:t>= 6</a:t>
                      </a:r>
                    </a:p>
                    <a:p>
                      <a:pPr algn="ctr">
                        <a:lnSpc>
                          <a:spcPct val="115000"/>
                        </a:lnSpc>
                        <a:spcAft>
                          <a:spcPts val="0"/>
                        </a:spcAft>
                      </a:pPr>
                      <a:r>
                        <a:rPr lang="en-GB" sz="1100" dirty="0">
                          <a:effectLst/>
                        </a:rPr>
                        <a:t>28 ÷ 4 = 7</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dirty="0">
                          <a:effectLst/>
                        </a:rPr>
                        <a:t>36 ÷ 4 = 9</a:t>
                      </a:r>
                    </a:p>
                    <a:p>
                      <a:pPr algn="ctr">
                        <a:lnSpc>
                          <a:spcPct val="115000"/>
                        </a:lnSpc>
                        <a:spcAft>
                          <a:spcPts val="0"/>
                        </a:spcAft>
                      </a:pPr>
                      <a:r>
                        <a:rPr lang="en-GB" sz="1100" dirty="0">
                          <a:effectLst/>
                        </a:rPr>
                        <a:t>40 ÷ 4</a:t>
                      </a:r>
                      <a:r>
                        <a:rPr lang="en-GB" sz="1100" baseline="0" dirty="0">
                          <a:effectLst/>
                        </a:rPr>
                        <a:t> </a:t>
                      </a:r>
                      <a:r>
                        <a:rPr lang="en-GB" sz="1100" dirty="0">
                          <a:effectLst/>
                        </a:rPr>
                        <a:t>= 10</a:t>
                      </a:r>
                    </a:p>
                    <a:p>
                      <a:pPr algn="ctr">
                        <a:lnSpc>
                          <a:spcPct val="115000"/>
                        </a:lnSpc>
                        <a:spcAft>
                          <a:spcPts val="0"/>
                        </a:spcAft>
                      </a:pPr>
                      <a:r>
                        <a:rPr lang="en-GB" sz="1100" dirty="0">
                          <a:effectLst/>
                        </a:rPr>
                        <a:t>44 ÷ 4</a:t>
                      </a:r>
                      <a:r>
                        <a:rPr lang="en-GB" sz="1100" baseline="0" dirty="0">
                          <a:effectLst/>
                        </a:rPr>
                        <a:t> </a:t>
                      </a:r>
                      <a:r>
                        <a:rPr lang="en-GB" sz="1100" dirty="0">
                          <a:effectLst/>
                        </a:rPr>
                        <a:t>= 11</a:t>
                      </a:r>
                    </a:p>
                    <a:p>
                      <a:pPr algn="ctr">
                        <a:lnSpc>
                          <a:spcPct val="115000"/>
                        </a:lnSpc>
                        <a:spcAft>
                          <a:spcPts val="0"/>
                        </a:spcAft>
                      </a:pPr>
                      <a:r>
                        <a:rPr lang="en-GB" sz="1100" dirty="0">
                          <a:effectLst/>
                        </a:rPr>
                        <a:t>48 ÷ 4</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4 ÷ 1 = 4</a:t>
                      </a:r>
                    </a:p>
                    <a:p>
                      <a:pPr algn="ctr">
                        <a:lnSpc>
                          <a:spcPct val="115000"/>
                        </a:lnSpc>
                        <a:spcAft>
                          <a:spcPts val="0"/>
                        </a:spcAft>
                      </a:pPr>
                      <a:r>
                        <a:rPr lang="en-GB" sz="1100" dirty="0">
                          <a:effectLst/>
                        </a:rPr>
                        <a:t>8 ÷ 2</a:t>
                      </a:r>
                      <a:r>
                        <a:rPr lang="en-GB" sz="1100" baseline="0" dirty="0">
                          <a:effectLst/>
                        </a:rPr>
                        <a:t> </a:t>
                      </a:r>
                      <a:r>
                        <a:rPr lang="en-GB" sz="1100" dirty="0">
                          <a:effectLst/>
                        </a:rPr>
                        <a:t>= 4</a:t>
                      </a:r>
                    </a:p>
                    <a:p>
                      <a:pPr algn="ctr">
                        <a:lnSpc>
                          <a:spcPct val="115000"/>
                        </a:lnSpc>
                        <a:spcAft>
                          <a:spcPts val="0"/>
                        </a:spcAft>
                      </a:pPr>
                      <a:r>
                        <a:rPr lang="en-GB" sz="1100" dirty="0">
                          <a:effectLst/>
                        </a:rPr>
                        <a:t>12 ÷ 3 = 4</a:t>
                      </a:r>
                    </a:p>
                    <a:p>
                      <a:pPr algn="ctr">
                        <a:lnSpc>
                          <a:spcPct val="115000"/>
                        </a:lnSpc>
                        <a:spcAft>
                          <a:spcPts val="0"/>
                        </a:spcAft>
                      </a:pPr>
                      <a:r>
                        <a:rPr lang="en-GB" sz="1100" dirty="0">
                          <a:effectLst/>
                        </a:rPr>
                        <a:t>16 ÷ 4</a:t>
                      </a:r>
                      <a:r>
                        <a:rPr lang="en-GB" sz="1100" baseline="0" dirty="0">
                          <a:effectLst/>
                        </a:rPr>
                        <a:t> </a:t>
                      </a:r>
                      <a:r>
                        <a:rPr lang="en-GB" sz="1100" dirty="0">
                          <a:effectLst/>
                        </a:rPr>
                        <a:t>= 4</a:t>
                      </a:r>
                    </a:p>
                    <a:p>
                      <a:pPr algn="ctr">
                        <a:lnSpc>
                          <a:spcPct val="115000"/>
                        </a:lnSpc>
                        <a:spcAft>
                          <a:spcPts val="0"/>
                        </a:spcAft>
                      </a:pPr>
                      <a:r>
                        <a:rPr lang="en-GB" sz="1100" dirty="0">
                          <a:effectLst/>
                        </a:rPr>
                        <a:t>20</a:t>
                      </a:r>
                      <a:r>
                        <a:rPr lang="en-GB" sz="1100" baseline="0" dirty="0">
                          <a:effectLst/>
                        </a:rPr>
                        <a:t> </a:t>
                      </a:r>
                      <a:r>
                        <a:rPr lang="en-GB" sz="1100" dirty="0">
                          <a:effectLst/>
                        </a:rPr>
                        <a:t>÷ 5 = 4</a:t>
                      </a:r>
                    </a:p>
                    <a:p>
                      <a:pPr algn="ctr">
                        <a:lnSpc>
                          <a:spcPct val="115000"/>
                        </a:lnSpc>
                        <a:spcAft>
                          <a:spcPts val="0"/>
                        </a:spcAft>
                      </a:pPr>
                      <a:r>
                        <a:rPr lang="en-GB" sz="1100" dirty="0">
                          <a:effectLst/>
                        </a:rPr>
                        <a:t>24 ÷ 6</a:t>
                      </a:r>
                      <a:r>
                        <a:rPr lang="en-GB" sz="1100" baseline="0" dirty="0">
                          <a:effectLst/>
                        </a:rPr>
                        <a:t> </a:t>
                      </a:r>
                      <a:r>
                        <a:rPr lang="en-GB" sz="1100" dirty="0">
                          <a:effectLst/>
                        </a:rPr>
                        <a:t>= 4</a:t>
                      </a:r>
                    </a:p>
                    <a:p>
                      <a:pPr algn="ctr">
                        <a:lnSpc>
                          <a:spcPct val="115000"/>
                        </a:lnSpc>
                        <a:spcAft>
                          <a:spcPts val="0"/>
                        </a:spcAft>
                      </a:pPr>
                      <a:r>
                        <a:rPr lang="en-GB" sz="1100" dirty="0">
                          <a:effectLst/>
                        </a:rPr>
                        <a:t>28 ÷ 7 = 4</a:t>
                      </a:r>
                    </a:p>
                    <a:p>
                      <a:pPr algn="ctr">
                        <a:lnSpc>
                          <a:spcPct val="115000"/>
                        </a:lnSpc>
                        <a:spcAft>
                          <a:spcPts val="0"/>
                        </a:spcAft>
                      </a:pPr>
                      <a:r>
                        <a:rPr lang="en-GB" sz="1100" dirty="0">
                          <a:effectLst/>
                        </a:rPr>
                        <a:t>32</a:t>
                      </a:r>
                      <a:r>
                        <a:rPr lang="en-GB" sz="1100" baseline="0" dirty="0">
                          <a:effectLst/>
                        </a:rPr>
                        <a:t>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dirty="0">
                          <a:effectLst/>
                        </a:rPr>
                        <a:t>36 ÷ 9 = 4</a:t>
                      </a:r>
                    </a:p>
                    <a:p>
                      <a:pPr algn="ctr">
                        <a:lnSpc>
                          <a:spcPct val="115000"/>
                        </a:lnSpc>
                        <a:spcAft>
                          <a:spcPts val="0"/>
                        </a:spcAft>
                      </a:pPr>
                      <a:r>
                        <a:rPr lang="en-GB" sz="1100" dirty="0">
                          <a:effectLst/>
                        </a:rPr>
                        <a:t>40 ÷ </a:t>
                      </a:r>
                      <a:r>
                        <a:rPr lang="en-GB" sz="1100" baseline="0" dirty="0">
                          <a:effectLst/>
                        </a:rPr>
                        <a:t>10 </a:t>
                      </a:r>
                      <a:r>
                        <a:rPr lang="en-GB" sz="1100" dirty="0">
                          <a:effectLst/>
                        </a:rPr>
                        <a:t>= 4</a:t>
                      </a:r>
                    </a:p>
                    <a:p>
                      <a:pPr algn="ctr">
                        <a:lnSpc>
                          <a:spcPct val="115000"/>
                        </a:lnSpc>
                        <a:spcAft>
                          <a:spcPts val="0"/>
                        </a:spcAft>
                      </a:pPr>
                      <a:r>
                        <a:rPr lang="en-GB" sz="1100" dirty="0">
                          <a:effectLst/>
                        </a:rPr>
                        <a:t>44 ÷ 11 = 4</a:t>
                      </a:r>
                    </a:p>
                    <a:p>
                      <a:pPr algn="ctr">
                        <a:lnSpc>
                          <a:spcPct val="115000"/>
                        </a:lnSpc>
                        <a:spcAft>
                          <a:spcPts val="0"/>
                        </a:spcAft>
                      </a:pPr>
                      <a:r>
                        <a:rPr lang="en-GB" sz="1100" dirty="0">
                          <a:effectLst/>
                        </a:rPr>
                        <a:t>48 ÷ 12</a:t>
                      </a:r>
                      <a:r>
                        <a:rPr lang="en-GB" sz="1100" baseline="0" dirty="0">
                          <a:effectLst/>
                        </a:rPr>
                        <a:t> </a:t>
                      </a:r>
                      <a:r>
                        <a:rPr lang="en-GB" sz="1100" dirty="0">
                          <a:effectLst/>
                        </a:rPr>
                        <a:t>= 4</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4 </a:t>
            </a:r>
            <a:r>
              <a:rPr lang="en-GB" u="none" dirty="0"/>
              <a:t>multiplied by </a:t>
            </a:r>
            <a:r>
              <a:rPr lang="en-GB" b="0" u="none" dirty="0"/>
              <a:t>6?</a:t>
            </a:r>
          </a:p>
          <a:p>
            <a:pPr algn="l"/>
            <a:r>
              <a:rPr lang="en-GB" b="0" u="none" dirty="0"/>
              <a:t>What is 8</a:t>
            </a:r>
            <a:r>
              <a:rPr lang="en-GB" u="none" dirty="0"/>
              <a:t> times </a:t>
            </a:r>
            <a:r>
              <a:rPr lang="en-GB" b="0" u="none" dirty="0"/>
              <a:t>4?</a:t>
            </a:r>
          </a:p>
          <a:p>
            <a:pPr algn="l"/>
            <a:r>
              <a:rPr lang="en-GB" b="0" u="none" dirty="0"/>
              <a:t>What is 24 </a:t>
            </a:r>
            <a:r>
              <a:rPr lang="en-GB" u="none" dirty="0"/>
              <a:t>divided by </a:t>
            </a:r>
            <a:r>
              <a:rPr lang="en-GB" b="0" u="none" dirty="0"/>
              <a:t>4?</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4 × ⃝ = 16 or ⃝ ÷ 4 = 7.</a:t>
            </a:r>
          </a:p>
          <a:p>
            <a:endParaRPr lang="en-GB" dirty="0"/>
          </a:p>
        </p:txBody>
      </p:sp>
      <p:pic>
        <p:nvPicPr>
          <p:cNvPr id="1536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08042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1</a:t>
            </a:r>
          </a:p>
        </p:txBody>
      </p:sp>
      <p:sp>
        <p:nvSpPr>
          <p:cNvPr id="3" name="Text Placeholder 2"/>
          <p:cNvSpPr>
            <a:spLocks noGrp="1"/>
          </p:cNvSpPr>
          <p:nvPr>
            <p:ph type="body" sz="quarter" idx="11"/>
          </p:nvPr>
        </p:nvSpPr>
        <p:spPr/>
        <p:txBody>
          <a:bodyPr>
            <a:normAutofit/>
          </a:bodyPr>
          <a:lstStyle/>
          <a:p>
            <a:r>
              <a:rPr lang="en-GB" dirty="0"/>
              <a:t>I can tell the time.</a:t>
            </a:r>
          </a:p>
        </p:txBody>
      </p:sp>
      <p:sp>
        <p:nvSpPr>
          <p:cNvPr id="4" name="Text Placeholder 3"/>
          <p:cNvSpPr>
            <a:spLocks noGrp="1"/>
          </p:cNvSpPr>
          <p:nvPr>
            <p:ph type="body" sz="quarter" idx="12"/>
          </p:nvPr>
        </p:nvSpPr>
        <p:spPr/>
        <p:txBody>
          <a:bodyPr>
            <a:normAutofit/>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Talk about time</a:t>
            </a:r>
            <a:r>
              <a:rPr lang="en-GB" altLang="en-US" dirty="0">
                <a:cs typeface="Arial" pitchFamily="34" charset="0"/>
              </a:rPr>
              <a:t>  - Discuss  what time things happen. When does your child wake up? What time do they eat breakfast?  Make sure that you have an analogue clock visible in your house or that your child wears a watch with hands. Once your child is confident telling the time, see if you can find more challenging clocks e.g. with Roman numerals or no numbers marked.</a:t>
            </a:r>
          </a:p>
          <a:p>
            <a:pPr lvl="0" eaLnBrk="0" fontAlgn="base" hangingPunct="0">
              <a:spcBef>
                <a:spcPct val="0"/>
              </a:spcBef>
              <a:spcAft>
                <a:spcPct val="0"/>
              </a:spcAft>
              <a:buClrTx/>
              <a:buSzTx/>
            </a:pPr>
            <a:endParaRPr lang="en-GB" altLang="en-US" u="sng" dirty="0">
              <a:cs typeface="Arial" pitchFamily="34" charset="0"/>
            </a:endParaRPr>
          </a:p>
          <a:p>
            <a:pPr lvl="0" eaLnBrk="0" fontAlgn="base" hangingPunct="0">
              <a:spcBef>
                <a:spcPct val="0"/>
              </a:spcBef>
              <a:spcAft>
                <a:spcPct val="0"/>
              </a:spcAft>
              <a:buClrTx/>
              <a:buSzTx/>
            </a:pPr>
            <a:r>
              <a:rPr lang="en-GB" altLang="en-US" u="sng" dirty="0"/>
              <a:t>Ask your child the time regularly </a:t>
            </a:r>
            <a:r>
              <a:rPr lang="en-GB" altLang="en-US" dirty="0"/>
              <a:t>– You could also give your child some responsibility for watching the clock :</a:t>
            </a:r>
          </a:p>
          <a:p>
            <a:pPr lvl="0" eaLnBrk="0" fontAlgn="base" hangingPunct="0">
              <a:spcBef>
                <a:spcPct val="0"/>
              </a:spcBef>
              <a:spcAft>
                <a:spcPct val="0"/>
              </a:spcAft>
              <a:buClrTx/>
              <a:buSzTx/>
            </a:pPr>
            <a:r>
              <a:rPr lang="en-GB" altLang="en-US" dirty="0"/>
              <a:t>“The cakes need to come out of the oven at twenty-two minutes past four exactly.”</a:t>
            </a:r>
          </a:p>
          <a:p>
            <a:pPr lvl="0" eaLnBrk="0" fontAlgn="base" hangingPunct="0">
              <a:spcBef>
                <a:spcPct val="0"/>
              </a:spcBef>
              <a:spcAft>
                <a:spcPct val="0"/>
              </a:spcAft>
              <a:buClrTx/>
              <a:buSzTx/>
            </a:pPr>
            <a:r>
              <a:rPr lang="en-GB" altLang="en-US" dirty="0"/>
              <a:t>“We need to leave the house at  twenty-five to nine.”</a:t>
            </a:r>
          </a:p>
        </p:txBody>
      </p:sp>
      <p:sp>
        <p:nvSpPr>
          <p:cNvPr id="6" name="Text Placeholder 5"/>
          <p:cNvSpPr>
            <a:spLocks noGrp="1"/>
          </p:cNvSpPr>
          <p:nvPr>
            <p:ph type="body" sz="quarter" idx="14"/>
          </p:nvPr>
        </p:nvSpPr>
        <p:spPr>
          <a:xfrm>
            <a:off x="4365104" y="2555776"/>
            <a:ext cx="1876971" cy="1944216"/>
          </a:xfrm>
        </p:spPr>
        <p:txBody>
          <a:bodyPr/>
          <a:lstStyle/>
          <a:p>
            <a:r>
              <a:rPr lang="en-GB" dirty="0"/>
              <a:t>Key Vocabulary</a:t>
            </a:r>
          </a:p>
          <a:p>
            <a:pPr algn="l"/>
            <a:r>
              <a:rPr lang="en-GB" b="0" u="none" dirty="0"/>
              <a:t>Twelve </a:t>
            </a:r>
            <a:r>
              <a:rPr lang="en-GB" u="none" dirty="0"/>
              <a:t>o’clock</a:t>
            </a:r>
          </a:p>
          <a:p>
            <a:pPr algn="l"/>
            <a:r>
              <a:rPr lang="en-GB" u="none" dirty="0"/>
              <a:t>Half past</a:t>
            </a:r>
            <a:r>
              <a:rPr lang="en-GB" b="0" u="none" dirty="0"/>
              <a:t> two</a:t>
            </a:r>
          </a:p>
          <a:p>
            <a:pPr algn="l"/>
            <a:r>
              <a:rPr lang="en-GB" u="none" dirty="0"/>
              <a:t>Quarter past</a:t>
            </a:r>
            <a:r>
              <a:rPr lang="en-GB" b="0" u="none" dirty="0"/>
              <a:t> three</a:t>
            </a:r>
          </a:p>
          <a:p>
            <a:pPr algn="l"/>
            <a:r>
              <a:rPr lang="en-GB" u="none" dirty="0"/>
              <a:t>Quarter to</a:t>
            </a:r>
            <a:r>
              <a:rPr lang="en-GB" b="0" u="none" dirty="0"/>
              <a:t> nine</a:t>
            </a:r>
          </a:p>
          <a:p>
            <a:pPr algn="l"/>
            <a:r>
              <a:rPr lang="en-GB" b="0" u="none" dirty="0"/>
              <a:t>Five</a:t>
            </a:r>
            <a:r>
              <a:rPr lang="en-GB" u="none" dirty="0"/>
              <a:t> past </a:t>
            </a:r>
            <a:r>
              <a:rPr lang="en-GB" b="0" u="none" dirty="0"/>
              <a:t>one</a:t>
            </a:r>
          </a:p>
          <a:p>
            <a:pPr algn="l"/>
            <a:r>
              <a:rPr lang="en-GB" b="0" u="none" dirty="0"/>
              <a:t>Twenty-five </a:t>
            </a:r>
            <a:r>
              <a:rPr lang="en-GB" u="none" dirty="0"/>
              <a:t>to</a:t>
            </a:r>
            <a:r>
              <a:rPr lang="en-GB" b="0" u="none" dirty="0"/>
              <a:t> ten</a:t>
            </a:r>
            <a:endParaRPr lang="en-GB" u="none" dirty="0"/>
          </a:p>
        </p:txBody>
      </p:sp>
      <p:sp>
        <p:nvSpPr>
          <p:cNvPr id="5" name="Content Placeholder 4"/>
          <p:cNvSpPr>
            <a:spLocks noGrp="1"/>
          </p:cNvSpPr>
          <p:nvPr>
            <p:ph sz="quarter" idx="13"/>
          </p:nvPr>
        </p:nvSpPr>
        <p:spPr>
          <a:xfrm>
            <a:off x="719336" y="2627784"/>
            <a:ext cx="3501752" cy="2946036"/>
          </a:xfrm>
        </p:spPr>
        <p:txBody>
          <a:bodyPr>
            <a:normAutofit fontScale="55000" lnSpcReduction="20000"/>
          </a:bodyPr>
          <a:lstStyle/>
          <a:p>
            <a:pPr marL="0" indent="0">
              <a:buNone/>
            </a:pPr>
            <a:r>
              <a:rPr lang="en-GB" dirty="0"/>
              <a:t>Children need to be able to tell the time using a clock with hands. This target can be broken down into several steps.</a:t>
            </a:r>
          </a:p>
          <a:p>
            <a:r>
              <a:rPr lang="en-GB" dirty="0"/>
              <a:t>I can tell the time to the nearest hour.</a:t>
            </a:r>
          </a:p>
          <a:p>
            <a:r>
              <a:rPr lang="en-GB" dirty="0"/>
              <a:t>I can tell the time to the nearest half hour.</a:t>
            </a:r>
          </a:p>
          <a:p>
            <a:r>
              <a:rPr lang="en-GB" dirty="0"/>
              <a:t>I can tell the time to the nearest quarter hour.</a:t>
            </a:r>
          </a:p>
          <a:p>
            <a:r>
              <a:rPr lang="en-GB" dirty="0"/>
              <a:t>I can tell the time to the nearest five minutes.</a:t>
            </a:r>
          </a:p>
          <a:p>
            <a:r>
              <a:rPr lang="en-GB" dirty="0"/>
              <a:t>I can tell the time to the nearest minute.</a:t>
            </a:r>
          </a:p>
          <a:p>
            <a:pPr marL="0" indent="0">
              <a:buNone/>
            </a:pPr>
            <a:endParaRPr lang="en-GB" dirty="0"/>
          </a:p>
          <a:p>
            <a:pPr marL="0" indent="0">
              <a:buNone/>
            </a:pPr>
            <a:endParaRPr lang="en-GB" dirty="0"/>
          </a:p>
        </p:txBody>
      </p:sp>
      <p:pic>
        <p:nvPicPr>
          <p:cNvPr id="1032" name="Picture 8" descr="https://encrypted-tbn0.gstatic.com/images?q=tbn:ANd9GcSn91hrzNaLYVGYvQ9pyk4berjLjtssCB66D-jCZEH_zlHkDpudqg">
            <a:hlinkClick r:id="rId2"/>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9120" y="4637716"/>
            <a:ext cx="723294" cy="72008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encrypted-tbn1.gstatic.com/images?q=tbn:ANd9GcTPb1IcXAnBJd6eRktfkm9UAhPaX7oMnKFEdJOrqj9xsezxaVdc0C8eWw">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73216" y="4637716"/>
            <a:ext cx="720080" cy="720080"/>
          </a:xfrm>
          <a:prstGeom prst="rect">
            <a:avLst/>
          </a:prstGeom>
          <a:noFill/>
          <a:extLst>
            <a:ext uri="{909E8E84-426E-40DD-AFC4-6F175D3DCCD1}">
              <a14:hiddenFill xmlns:a14="http://schemas.microsoft.com/office/drawing/2010/main">
                <a:solidFill>
                  <a:srgbClr val="FFFFFF"/>
                </a:solidFill>
              </a14:hiddenFill>
            </a:ext>
          </a:extLst>
        </p:spPr>
      </p:pic>
      <p:pic>
        <p:nvPicPr>
          <p:cNvPr id="16386" name="Picture 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88640" y="179512"/>
            <a:ext cx="1321891" cy="1331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883527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Year 3 – Summer 2</a:t>
            </a:r>
          </a:p>
        </p:txBody>
      </p:sp>
      <p:sp>
        <p:nvSpPr>
          <p:cNvPr id="3" name="Text Placeholder 2"/>
          <p:cNvSpPr>
            <a:spLocks noGrp="1"/>
          </p:cNvSpPr>
          <p:nvPr>
            <p:ph type="body" sz="quarter" idx="11"/>
          </p:nvPr>
        </p:nvSpPr>
        <p:spPr/>
        <p:txBody>
          <a:bodyPr/>
          <a:lstStyle/>
          <a:p>
            <a:r>
              <a:rPr lang="en-GB" dirty="0"/>
              <a:t>I know the multiplication and division facts for the 8 times table.</a:t>
            </a:r>
          </a:p>
        </p:txBody>
      </p:sp>
      <p:sp>
        <p:nvSpPr>
          <p:cNvPr id="4" name="Text Placeholder 3"/>
          <p:cNvSpPr>
            <a:spLocks noGrp="1"/>
          </p:cNvSpPr>
          <p:nvPr>
            <p:ph type="body" sz="quarter" idx="12"/>
          </p:nvPr>
        </p:nvSpPr>
        <p:spPr/>
        <p:txBody>
          <a:bodyPr>
            <a:normAutofit fontScale="92500"/>
          </a:bodyPr>
          <a:lstStyle/>
          <a:p>
            <a:pPr lvl="0" algn="ctr" eaLnBrk="0" fontAlgn="base" hangingPunct="0">
              <a:spcBef>
                <a:spcPct val="0"/>
              </a:spcBef>
              <a:spcAft>
                <a:spcPct val="0"/>
              </a:spcAft>
              <a:buClrTx/>
              <a:buSzTx/>
            </a:pPr>
            <a:r>
              <a:rPr lang="en-GB" altLang="en-US" sz="1400" u="sng" dirty="0">
                <a:ea typeface="Calibri" panose="020F0502020204030204" pitchFamily="34" charset="0"/>
                <a:cs typeface="Times New Roman" pitchFamily="18" charset="0"/>
              </a:rPr>
              <a:t>Top Tips</a:t>
            </a:r>
          </a:p>
          <a:p>
            <a:pPr lvl="0" algn="ctr"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dirty="0">
                <a:ea typeface="Calibri" pitchFamily="34" charset="0"/>
                <a:cs typeface="Times New Roman" pitchFamily="18" charset="0"/>
              </a:rPr>
              <a:t>The secret to success is practising </a:t>
            </a:r>
            <a:r>
              <a:rPr lang="en-GB" altLang="en-US" b="1" dirty="0">
                <a:ea typeface="Calibri" pitchFamily="34" charset="0"/>
                <a:cs typeface="Times New Roman" pitchFamily="18" charset="0"/>
              </a:rPr>
              <a:t>little</a:t>
            </a:r>
            <a:r>
              <a:rPr lang="en-GB" altLang="en-US" dirty="0">
                <a:ea typeface="Calibri" pitchFamily="34" charset="0"/>
                <a:cs typeface="Times New Roman" pitchFamily="18" charset="0"/>
              </a:rPr>
              <a:t> and </a:t>
            </a:r>
            <a:r>
              <a:rPr lang="en-GB" altLang="en-US" b="1" dirty="0">
                <a:ea typeface="Calibri" pitchFamily="34" charset="0"/>
                <a:cs typeface="Times New Roman" pitchFamily="18" charset="0"/>
              </a:rPr>
              <a:t>often</a:t>
            </a:r>
            <a:r>
              <a:rPr lang="en-GB" altLang="en-US" dirty="0">
                <a:ea typeface="Calibri" pitchFamily="34" charset="0"/>
                <a:cs typeface="Times New Roman" pitchFamily="18" charset="0"/>
              </a:rPr>
              <a:t>. Use time wisely. Can you practise these KIRFs while walking to school or during a car journey? You don’t need to practise them all at once: perhaps you could have a fact family of the day. If you would like more ideas, please speak to your child’s teacher.</a:t>
            </a: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altLang="en-US" u="sng" dirty="0">
                <a:ea typeface="Calibri" pitchFamily="34" charset="0"/>
                <a:cs typeface="Times New Roman" pitchFamily="18" charset="0"/>
              </a:rPr>
              <a:t>Songs and Chants</a:t>
            </a:r>
            <a:r>
              <a:rPr lang="en-GB" altLang="en-US" dirty="0">
                <a:ea typeface="Calibri" pitchFamily="34" charset="0"/>
                <a:cs typeface="Times New Roman" pitchFamily="18" charset="0"/>
              </a:rPr>
              <a:t> – You can buy Times Tables CDs or find multiplication songs and chants online. If your child creates their own song, this can make the times tables even more memorable.</a:t>
            </a:r>
          </a:p>
          <a:p>
            <a:pPr lvl="0" eaLnBrk="0" fontAlgn="base" hangingPunct="0">
              <a:spcBef>
                <a:spcPct val="0"/>
              </a:spcBef>
              <a:spcAft>
                <a:spcPct val="0"/>
              </a:spcAft>
              <a:buClrTx/>
              <a:buSzTx/>
            </a:pPr>
            <a:endParaRPr lang="en-GB" altLang="en-US" dirty="0">
              <a:cs typeface="Arial" pitchFamily="34" charset="0"/>
            </a:endParaRPr>
          </a:p>
          <a:p>
            <a:pPr lvl="0" eaLnBrk="0" fontAlgn="base" hangingPunct="0">
              <a:spcBef>
                <a:spcPct val="0"/>
              </a:spcBef>
              <a:spcAft>
                <a:spcPct val="0"/>
              </a:spcAft>
              <a:buClrTx/>
              <a:buSzTx/>
            </a:pPr>
            <a:r>
              <a:rPr lang="en-GB" altLang="en-US" u="sng" dirty="0">
                <a:cs typeface="Arial" pitchFamily="34" charset="0"/>
              </a:rPr>
              <a:t>Double your fours </a:t>
            </a:r>
            <a:r>
              <a:rPr lang="en-GB" altLang="en-US" dirty="0">
                <a:cs typeface="Arial" pitchFamily="34" charset="0"/>
              </a:rPr>
              <a:t>– Multiplying a number by 8 is the same as multiply by 4 and then doubling the answer. 8 </a:t>
            </a:r>
            <a:r>
              <a:rPr lang="en-GB" dirty="0"/>
              <a:t>× 4 = 32 and </a:t>
            </a:r>
            <a:r>
              <a:rPr lang="en-GB" altLang="en-US" dirty="0">
                <a:cs typeface="Arial" pitchFamily="34" charset="0"/>
              </a:rPr>
              <a:t>double 32 is 64, so 8 </a:t>
            </a:r>
            <a:r>
              <a:rPr lang="en-GB" dirty="0"/>
              <a:t>× 8 = 64.</a:t>
            </a:r>
            <a:endParaRPr lang="en-GB" dirty="0">
              <a:cs typeface="Arial" pitchFamily="34" charset="0"/>
            </a:endParaRPr>
          </a:p>
          <a:p>
            <a:pPr lvl="0" eaLnBrk="0" fontAlgn="base" hangingPunct="0">
              <a:spcBef>
                <a:spcPct val="0"/>
              </a:spcBef>
              <a:spcAft>
                <a:spcPct val="0"/>
              </a:spcAft>
              <a:buClrTx/>
              <a:buSzTx/>
            </a:pPr>
            <a:endParaRPr lang="en-GB" altLang="en-US" dirty="0">
              <a:cs typeface="Arial" pitchFamily="34" charset="0"/>
            </a:endParaRPr>
          </a:p>
          <a:p>
            <a:pPr eaLnBrk="0" fontAlgn="base" hangingPunct="0">
              <a:spcBef>
                <a:spcPct val="0"/>
              </a:spcBef>
              <a:spcAft>
                <a:spcPct val="0"/>
              </a:spcAft>
              <a:buClrTx/>
              <a:buSzTx/>
            </a:pPr>
            <a:r>
              <a:rPr lang="en-GB" u="sng" dirty="0">
                <a:cs typeface="Times New Roman" pitchFamily="18" charset="0"/>
              </a:rPr>
              <a:t>Five six seven eight</a:t>
            </a:r>
            <a:r>
              <a:rPr lang="en-GB" dirty="0">
                <a:cs typeface="Times New Roman" pitchFamily="18" charset="0"/>
              </a:rPr>
              <a:t> – fifty-six is seven times eight (56 = 7 </a:t>
            </a:r>
            <a:r>
              <a:rPr lang="en-GB" dirty="0"/>
              <a:t>× 8). </a:t>
            </a:r>
          </a:p>
          <a:p>
            <a:pPr eaLnBrk="0" fontAlgn="base" hangingPunct="0">
              <a:spcBef>
                <a:spcPct val="0"/>
              </a:spcBef>
              <a:spcAft>
                <a:spcPct val="0"/>
              </a:spcAft>
              <a:buClrTx/>
              <a:buSzTx/>
            </a:pPr>
            <a:endParaRPr lang="en-GB" altLang="en-US" dirty="0"/>
          </a:p>
          <a:p>
            <a:pPr lvl="0" eaLnBrk="0" fontAlgn="base" hangingPunct="0">
              <a:spcBef>
                <a:spcPct val="0"/>
              </a:spcBef>
              <a:spcAft>
                <a:spcPct val="0"/>
              </a:spcAft>
              <a:buClrTx/>
              <a:buSzTx/>
            </a:pPr>
            <a:r>
              <a:rPr lang="en-GB" altLang="en-US" u="sng" dirty="0">
                <a:ea typeface="Calibri" pitchFamily="34" charset="0"/>
                <a:cs typeface="Times New Roman" pitchFamily="18" charset="0"/>
              </a:rPr>
              <a:t>Use memory tricks</a:t>
            </a:r>
            <a:r>
              <a:rPr lang="en-GB" altLang="en-US" dirty="0">
                <a:ea typeface="Calibri" pitchFamily="34" charset="0"/>
                <a:cs typeface="Times New Roman" pitchFamily="18" charset="0"/>
              </a:rPr>
              <a:t> – For those hard-to-remember facts, www.multiplication.com has some strange picture stories to help children remember.</a:t>
            </a:r>
            <a:endParaRPr lang="en-GB" altLang="en-US" dirty="0">
              <a:cs typeface="Arial" pitchFamily="34" charset="0"/>
            </a:endParaRPr>
          </a:p>
          <a:p>
            <a:pPr eaLnBrk="0" fontAlgn="base" hangingPunct="0">
              <a:spcBef>
                <a:spcPct val="0"/>
              </a:spcBef>
              <a:spcAft>
                <a:spcPct val="0"/>
              </a:spcAft>
              <a:buClrTx/>
              <a:buSzTx/>
            </a:pPr>
            <a:endParaRPr lang="en-GB" altLang="en-US" dirty="0"/>
          </a:p>
        </p:txBody>
      </p:sp>
      <p:graphicFrame>
        <p:nvGraphicFramePr>
          <p:cNvPr id="7" name="Content Placeholder 6"/>
          <p:cNvGraphicFramePr>
            <a:graphicFrameLocks noGrp="1"/>
          </p:cNvGraphicFramePr>
          <p:nvPr>
            <p:ph sz="quarter" idx="13"/>
            <p:extLst>
              <p:ext uri="{D42A27DB-BD31-4B8C-83A1-F6EECF244321}">
                <p14:modId xmlns:p14="http://schemas.microsoft.com/office/powerpoint/2010/main" val="1146942767"/>
              </p:ext>
            </p:extLst>
          </p:nvPr>
        </p:nvGraphicFramePr>
        <p:xfrm>
          <a:off x="719138" y="2555875"/>
          <a:ext cx="3390900" cy="2506219"/>
        </p:xfrm>
        <a:graphic>
          <a:graphicData uri="http://schemas.openxmlformats.org/drawingml/2006/table">
            <a:tbl>
              <a:tblPr firstRow="1" bandRow="1">
                <a:tableStyleId>{2D5ABB26-0587-4C30-8999-92F81FD0307C}</a:tableStyleId>
              </a:tblPr>
              <a:tblGrid>
                <a:gridCol w="847725">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7725">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2506219">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8 × 2 = 16</a:t>
                      </a:r>
                    </a:p>
                    <a:p>
                      <a:pPr algn="ctr">
                        <a:lnSpc>
                          <a:spcPct val="115000"/>
                        </a:lnSpc>
                        <a:spcAft>
                          <a:spcPts val="0"/>
                        </a:spcAft>
                      </a:pPr>
                      <a:r>
                        <a:rPr lang="en-GB" sz="1100" dirty="0">
                          <a:effectLst/>
                        </a:rPr>
                        <a:t>8 × 3 = 24</a:t>
                      </a:r>
                    </a:p>
                    <a:p>
                      <a:pPr algn="ctr">
                        <a:lnSpc>
                          <a:spcPct val="115000"/>
                        </a:lnSpc>
                        <a:spcAft>
                          <a:spcPts val="0"/>
                        </a:spcAft>
                      </a:pPr>
                      <a:r>
                        <a:rPr lang="en-GB" sz="1100" dirty="0">
                          <a:effectLst/>
                        </a:rPr>
                        <a:t>8 × 4 = 32</a:t>
                      </a:r>
                    </a:p>
                    <a:p>
                      <a:pPr algn="ctr">
                        <a:lnSpc>
                          <a:spcPct val="115000"/>
                        </a:lnSpc>
                        <a:spcAft>
                          <a:spcPts val="0"/>
                        </a:spcAft>
                      </a:pPr>
                      <a:r>
                        <a:rPr lang="en-GB" sz="1100" dirty="0">
                          <a:effectLst/>
                        </a:rPr>
                        <a:t>8 × 5 = 40</a:t>
                      </a:r>
                    </a:p>
                    <a:p>
                      <a:pPr algn="ctr">
                        <a:lnSpc>
                          <a:spcPct val="115000"/>
                        </a:lnSpc>
                        <a:spcAft>
                          <a:spcPts val="0"/>
                        </a:spcAft>
                      </a:pPr>
                      <a:r>
                        <a:rPr lang="en-GB" sz="1100" baseline="0" dirty="0">
                          <a:effectLst/>
                        </a:rPr>
                        <a:t>8 </a:t>
                      </a:r>
                      <a:r>
                        <a:rPr lang="en-GB" sz="1100" dirty="0">
                          <a:effectLst/>
                        </a:rPr>
                        <a:t>× 6 = 48</a:t>
                      </a:r>
                    </a:p>
                    <a:p>
                      <a:pPr algn="ctr">
                        <a:lnSpc>
                          <a:spcPct val="115000"/>
                        </a:lnSpc>
                        <a:spcAft>
                          <a:spcPts val="0"/>
                        </a:spcAft>
                      </a:pPr>
                      <a:r>
                        <a:rPr lang="en-GB" sz="1100" dirty="0">
                          <a:effectLst/>
                        </a:rPr>
                        <a:t>8 × 7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8 × 9 = 72</a:t>
                      </a:r>
                    </a:p>
                    <a:p>
                      <a:pPr algn="ctr">
                        <a:lnSpc>
                          <a:spcPct val="115000"/>
                        </a:lnSpc>
                        <a:spcAft>
                          <a:spcPts val="0"/>
                        </a:spcAft>
                      </a:pPr>
                      <a:r>
                        <a:rPr lang="en-GB" sz="1100" dirty="0">
                          <a:effectLst/>
                        </a:rPr>
                        <a:t>8 × 10 = 80</a:t>
                      </a:r>
                    </a:p>
                    <a:p>
                      <a:pPr algn="ctr">
                        <a:lnSpc>
                          <a:spcPct val="115000"/>
                        </a:lnSpc>
                        <a:spcAft>
                          <a:spcPts val="0"/>
                        </a:spcAft>
                      </a:pPr>
                      <a:r>
                        <a:rPr lang="en-GB" sz="1100" dirty="0">
                          <a:effectLst/>
                        </a:rPr>
                        <a:t>8 × 11 = 88</a:t>
                      </a:r>
                    </a:p>
                    <a:p>
                      <a:pPr algn="ctr">
                        <a:lnSpc>
                          <a:spcPct val="115000"/>
                        </a:lnSpc>
                        <a:spcAft>
                          <a:spcPts val="0"/>
                        </a:spcAft>
                      </a:pPr>
                      <a:r>
                        <a:rPr lang="en-GB" sz="1100" dirty="0">
                          <a:effectLst/>
                        </a:rPr>
                        <a:t>8 × 12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1 × 8 = 8</a:t>
                      </a:r>
                    </a:p>
                    <a:p>
                      <a:pPr algn="ctr">
                        <a:lnSpc>
                          <a:spcPct val="115000"/>
                        </a:lnSpc>
                        <a:spcAft>
                          <a:spcPts val="0"/>
                        </a:spcAft>
                      </a:pPr>
                      <a:r>
                        <a:rPr lang="en-GB" sz="1100" dirty="0">
                          <a:effectLst/>
                        </a:rPr>
                        <a:t>2 × 8 = 16</a:t>
                      </a:r>
                    </a:p>
                    <a:p>
                      <a:pPr algn="ctr">
                        <a:lnSpc>
                          <a:spcPct val="115000"/>
                        </a:lnSpc>
                        <a:spcAft>
                          <a:spcPts val="0"/>
                        </a:spcAft>
                      </a:pPr>
                      <a:r>
                        <a:rPr lang="en-GB" sz="1100" dirty="0">
                          <a:effectLst/>
                        </a:rPr>
                        <a:t>3 × 8</a:t>
                      </a:r>
                      <a:r>
                        <a:rPr lang="en-GB" sz="1100" baseline="0" dirty="0">
                          <a:effectLst/>
                        </a:rPr>
                        <a:t> </a:t>
                      </a:r>
                      <a:r>
                        <a:rPr lang="en-GB" sz="1100" dirty="0">
                          <a:effectLst/>
                        </a:rPr>
                        <a:t>= 24</a:t>
                      </a:r>
                    </a:p>
                    <a:p>
                      <a:pPr algn="ctr">
                        <a:lnSpc>
                          <a:spcPct val="115000"/>
                        </a:lnSpc>
                        <a:spcAft>
                          <a:spcPts val="0"/>
                        </a:spcAft>
                      </a:pPr>
                      <a:r>
                        <a:rPr lang="en-GB" sz="1100" dirty="0">
                          <a:effectLst/>
                        </a:rPr>
                        <a:t>4 × 8</a:t>
                      </a:r>
                      <a:r>
                        <a:rPr lang="en-GB" sz="1100" baseline="0" dirty="0">
                          <a:effectLst/>
                        </a:rPr>
                        <a:t> </a:t>
                      </a:r>
                      <a:r>
                        <a:rPr lang="en-GB" sz="1100" dirty="0">
                          <a:effectLst/>
                        </a:rPr>
                        <a:t>= 32</a:t>
                      </a:r>
                    </a:p>
                    <a:p>
                      <a:pPr algn="ctr">
                        <a:lnSpc>
                          <a:spcPct val="115000"/>
                        </a:lnSpc>
                        <a:spcAft>
                          <a:spcPts val="0"/>
                        </a:spcAft>
                      </a:pPr>
                      <a:r>
                        <a:rPr lang="en-GB" sz="1100" dirty="0">
                          <a:effectLst/>
                        </a:rPr>
                        <a:t>5 × 8 = 40</a:t>
                      </a:r>
                    </a:p>
                    <a:p>
                      <a:pPr algn="ctr">
                        <a:lnSpc>
                          <a:spcPct val="115000"/>
                        </a:lnSpc>
                        <a:spcAft>
                          <a:spcPts val="0"/>
                        </a:spcAft>
                      </a:pPr>
                      <a:r>
                        <a:rPr lang="en-GB" sz="1100" baseline="0" dirty="0">
                          <a:effectLst/>
                        </a:rPr>
                        <a:t>6 </a:t>
                      </a:r>
                      <a:r>
                        <a:rPr lang="en-GB" sz="1100" dirty="0">
                          <a:effectLst/>
                        </a:rPr>
                        <a:t>× 8</a:t>
                      </a:r>
                      <a:r>
                        <a:rPr lang="en-GB" sz="1100" baseline="0" dirty="0">
                          <a:effectLst/>
                        </a:rPr>
                        <a:t> </a:t>
                      </a:r>
                      <a:r>
                        <a:rPr lang="en-GB" sz="1100" dirty="0">
                          <a:effectLst/>
                        </a:rPr>
                        <a:t>= 48</a:t>
                      </a:r>
                    </a:p>
                    <a:p>
                      <a:pPr algn="ctr">
                        <a:lnSpc>
                          <a:spcPct val="115000"/>
                        </a:lnSpc>
                        <a:spcAft>
                          <a:spcPts val="0"/>
                        </a:spcAft>
                      </a:pPr>
                      <a:r>
                        <a:rPr lang="en-GB" sz="1100" dirty="0">
                          <a:effectLst/>
                        </a:rPr>
                        <a:t>7 × 8 = 56</a:t>
                      </a:r>
                    </a:p>
                    <a:p>
                      <a:pPr algn="ctr">
                        <a:lnSpc>
                          <a:spcPct val="115000"/>
                        </a:lnSpc>
                        <a:spcAft>
                          <a:spcPts val="0"/>
                        </a:spcAft>
                      </a:pPr>
                      <a:r>
                        <a:rPr lang="en-GB" sz="1100" dirty="0">
                          <a:effectLst/>
                        </a:rPr>
                        <a:t>8 × 8 = 64</a:t>
                      </a:r>
                    </a:p>
                    <a:p>
                      <a:pPr algn="ctr">
                        <a:lnSpc>
                          <a:spcPct val="115000"/>
                        </a:lnSpc>
                        <a:spcAft>
                          <a:spcPts val="0"/>
                        </a:spcAft>
                      </a:pPr>
                      <a:r>
                        <a:rPr lang="en-GB" sz="1100" dirty="0">
                          <a:effectLst/>
                        </a:rPr>
                        <a:t>9 × 8 = 72</a:t>
                      </a:r>
                    </a:p>
                    <a:p>
                      <a:pPr algn="ctr">
                        <a:lnSpc>
                          <a:spcPct val="115000"/>
                        </a:lnSpc>
                        <a:spcAft>
                          <a:spcPts val="0"/>
                        </a:spcAft>
                      </a:pPr>
                      <a:r>
                        <a:rPr lang="en-GB" sz="1100" dirty="0">
                          <a:effectLst/>
                        </a:rPr>
                        <a:t>10 × 8 = 80</a:t>
                      </a:r>
                    </a:p>
                    <a:p>
                      <a:pPr algn="ctr">
                        <a:lnSpc>
                          <a:spcPct val="115000"/>
                        </a:lnSpc>
                        <a:spcAft>
                          <a:spcPts val="0"/>
                        </a:spcAft>
                      </a:pPr>
                      <a:r>
                        <a:rPr lang="en-GB" sz="1100" dirty="0">
                          <a:effectLst/>
                        </a:rPr>
                        <a:t>11 × 8 = 88</a:t>
                      </a:r>
                    </a:p>
                    <a:p>
                      <a:pPr algn="ctr">
                        <a:lnSpc>
                          <a:spcPct val="115000"/>
                        </a:lnSpc>
                        <a:spcAft>
                          <a:spcPts val="0"/>
                        </a:spcAft>
                      </a:pPr>
                      <a:r>
                        <a:rPr lang="en-GB" sz="1100" dirty="0">
                          <a:effectLst/>
                        </a:rPr>
                        <a:t>12 × 8 = 96</a:t>
                      </a:r>
                      <a:endParaRPr lang="en-GB" sz="1100" dirty="0">
                        <a:effectLst/>
                        <a:latin typeface="Calibri"/>
                        <a:ea typeface="Calibri"/>
                        <a:cs typeface="Times New Roman"/>
                      </a:endParaRPr>
                    </a:p>
                  </a:txBody>
                  <a:tcPr marL="68580" marR="68580" marT="0" marB="0"/>
                </a:tc>
                <a:tc>
                  <a:txBody>
                    <a:bodyPr/>
                    <a:lstStyle/>
                    <a:p>
                      <a:pPr algn="ctr">
                        <a:lnSpc>
                          <a:spcPct val="115000"/>
                        </a:lnSpc>
                        <a:spcAft>
                          <a:spcPts val="0"/>
                        </a:spcAft>
                      </a:pPr>
                      <a:r>
                        <a:rPr lang="en-GB" sz="1100" dirty="0">
                          <a:effectLst/>
                        </a:rPr>
                        <a:t>8 ÷ 8 = 1</a:t>
                      </a:r>
                    </a:p>
                    <a:p>
                      <a:pPr algn="ctr">
                        <a:lnSpc>
                          <a:spcPct val="115000"/>
                        </a:lnSpc>
                        <a:spcAft>
                          <a:spcPts val="0"/>
                        </a:spcAft>
                      </a:pPr>
                      <a:r>
                        <a:rPr lang="en-GB" sz="1100" dirty="0">
                          <a:effectLst/>
                        </a:rPr>
                        <a:t>16 ÷ 8</a:t>
                      </a:r>
                      <a:r>
                        <a:rPr lang="en-GB" sz="1100" baseline="0" dirty="0">
                          <a:effectLst/>
                        </a:rPr>
                        <a:t> </a:t>
                      </a:r>
                      <a:r>
                        <a:rPr lang="en-GB" sz="1100" dirty="0">
                          <a:effectLst/>
                        </a:rPr>
                        <a:t>= 2</a:t>
                      </a:r>
                    </a:p>
                    <a:p>
                      <a:pPr algn="ctr">
                        <a:lnSpc>
                          <a:spcPct val="115000"/>
                        </a:lnSpc>
                        <a:spcAft>
                          <a:spcPts val="0"/>
                        </a:spcAft>
                      </a:pPr>
                      <a:r>
                        <a:rPr lang="en-GB" sz="1100" dirty="0">
                          <a:effectLst/>
                        </a:rPr>
                        <a:t>24</a:t>
                      </a:r>
                      <a:r>
                        <a:rPr lang="en-GB" sz="1100" baseline="0" dirty="0">
                          <a:effectLst/>
                        </a:rPr>
                        <a:t> </a:t>
                      </a:r>
                      <a:r>
                        <a:rPr lang="en-GB" sz="1100" dirty="0">
                          <a:effectLst/>
                        </a:rPr>
                        <a:t>÷ 8 = 3</a:t>
                      </a:r>
                    </a:p>
                    <a:p>
                      <a:pPr algn="ctr">
                        <a:lnSpc>
                          <a:spcPct val="115000"/>
                        </a:lnSpc>
                        <a:spcAft>
                          <a:spcPts val="0"/>
                        </a:spcAft>
                      </a:pPr>
                      <a:r>
                        <a:rPr lang="en-GB" sz="1100" baseline="0" dirty="0">
                          <a:effectLst/>
                        </a:rPr>
                        <a:t>32 </a:t>
                      </a:r>
                      <a:r>
                        <a:rPr lang="en-GB" sz="1100" dirty="0">
                          <a:effectLst/>
                        </a:rPr>
                        <a:t>÷ 8</a:t>
                      </a:r>
                      <a:r>
                        <a:rPr lang="en-GB" sz="1100" baseline="0" dirty="0">
                          <a:effectLst/>
                        </a:rPr>
                        <a:t> </a:t>
                      </a:r>
                      <a:r>
                        <a:rPr lang="en-GB" sz="1100" dirty="0">
                          <a:effectLst/>
                        </a:rPr>
                        <a:t>= 4</a:t>
                      </a:r>
                    </a:p>
                    <a:p>
                      <a:pPr algn="ctr">
                        <a:lnSpc>
                          <a:spcPct val="115000"/>
                        </a:lnSpc>
                        <a:spcAft>
                          <a:spcPts val="0"/>
                        </a:spcAft>
                      </a:pPr>
                      <a:r>
                        <a:rPr lang="en-GB" sz="1100" baseline="0" dirty="0">
                          <a:effectLst/>
                        </a:rPr>
                        <a:t>40 </a:t>
                      </a:r>
                      <a:r>
                        <a:rPr lang="en-GB" sz="1100" dirty="0">
                          <a:effectLst/>
                        </a:rPr>
                        <a:t>÷ 8 = 5</a:t>
                      </a:r>
                    </a:p>
                    <a:p>
                      <a:pPr algn="ctr">
                        <a:lnSpc>
                          <a:spcPct val="115000"/>
                        </a:lnSpc>
                        <a:spcAft>
                          <a:spcPts val="0"/>
                        </a:spcAft>
                      </a:pPr>
                      <a:r>
                        <a:rPr lang="en-GB" sz="1100" dirty="0">
                          <a:effectLst/>
                        </a:rPr>
                        <a:t>48</a:t>
                      </a:r>
                      <a:r>
                        <a:rPr lang="en-GB" sz="1100" baseline="0" dirty="0">
                          <a:effectLst/>
                        </a:rPr>
                        <a:t> </a:t>
                      </a:r>
                      <a:r>
                        <a:rPr lang="en-GB" sz="1100" dirty="0">
                          <a:effectLst/>
                        </a:rPr>
                        <a:t>÷ 8</a:t>
                      </a:r>
                      <a:r>
                        <a:rPr lang="en-GB" sz="1100" baseline="0" dirty="0">
                          <a:effectLst/>
                        </a:rPr>
                        <a:t> </a:t>
                      </a:r>
                      <a:r>
                        <a:rPr lang="en-GB" sz="1100" dirty="0">
                          <a:effectLst/>
                        </a:rPr>
                        <a:t>= 6</a:t>
                      </a:r>
                    </a:p>
                    <a:p>
                      <a:pPr algn="ctr">
                        <a:lnSpc>
                          <a:spcPct val="115000"/>
                        </a:lnSpc>
                        <a:spcAft>
                          <a:spcPts val="0"/>
                        </a:spcAft>
                      </a:pPr>
                      <a:r>
                        <a:rPr lang="en-GB" sz="1100" dirty="0">
                          <a:effectLst/>
                        </a:rPr>
                        <a:t>56 ÷ 8 = 7</a:t>
                      </a:r>
                    </a:p>
                    <a:p>
                      <a:pPr algn="ctr">
                        <a:lnSpc>
                          <a:spcPct val="115000"/>
                        </a:lnSpc>
                        <a:spcAft>
                          <a:spcPts val="0"/>
                        </a:spcAft>
                      </a:pPr>
                      <a:r>
                        <a:rPr lang="en-GB" sz="1100" dirty="0">
                          <a:effectLst/>
                        </a:rPr>
                        <a:t>64 ÷ 8</a:t>
                      </a:r>
                      <a:r>
                        <a:rPr lang="en-GB" sz="1100" baseline="0" dirty="0">
                          <a:effectLst/>
                        </a:rPr>
                        <a:t> </a:t>
                      </a:r>
                      <a:r>
                        <a:rPr lang="en-GB" sz="1100" dirty="0">
                          <a:effectLst/>
                        </a:rPr>
                        <a:t>= 8</a:t>
                      </a:r>
                    </a:p>
                    <a:p>
                      <a:pPr algn="ctr">
                        <a:lnSpc>
                          <a:spcPct val="115000"/>
                        </a:lnSpc>
                        <a:spcAft>
                          <a:spcPts val="0"/>
                        </a:spcAft>
                      </a:pPr>
                      <a:r>
                        <a:rPr lang="en-GB" sz="1100" dirty="0">
                          <a:effectLst/>
                        </a:rPr>
                        <a:t>72 ÷ 8 = 9</a:t>
                      </a:r>
                    </a:p>
                    <a:p>
                      <a:pPr algn="ctr">
                        <a:lnSpc>
                          <a:spcPct val="115000"/>
                        </a:lnSpc>
                        <a:spcAft>
                          <a:spcPts val="0"/>
                        </a:spcAft>
                      </a:pPr>
                      <a:r>
                        <a:rPr lang="en-GB" sz="1100" dirty="0">
                          <a:effectLst/>
                        </a:rPr>
                        <a:t>80 ÷ 8</a:t>
                      </a:r>
                      <a:r>
                        <a:rPr lang="en-GB" sz="1100" baseline="0" dirty="0">
                          <a:effectLst/>
                        </a:rPr>
                        <a:t> </a:t>
                      </a:r>
                      <a:r>
                        <a:rPr lang="en-GB" sz="1100" dirty="0">
                          <a:effectLst/>
                        </a:rPr>
                        <a:t>= 10</a:t>
                      </a:r>
                    </a:p>
                    <a:p>
                      <a:pPr algn="ctr">
                        <a:lnSpc>
                          <a:spcPct val="115000"/>
                        </a:lnSpc>
                        <a:spcAft>
                          <a:spcPts val="0"/>
                        </a:spcAft>
                      </a:pPr>
                      <a:r>
                        <a:rPr lang="en-GB" sz="1100" dirty="0">
                          <a:effectLst/>
                        </a:rPr>
                        <a:t>88 ÷ 8</a:t>
                      </a:r>
                      <a:r>
                        <a:rPr lang="en-GB" sz="1100" baseline="0" dirty="0">
                          <a:effectLst/>
                        </a:rPr>
                        <a:t> </a:t>
                      </a:r>
                      <a:r>
                        <a:rPr lang="en-GB" sz="1100" dirty="0">
                          <a:effectLst/>
                        </a:rPr>
                        <a:t>= 11</a:t>
                      </a:r>
                    </a:p>
                    <a:p>
                      <a:pPr algn="ctr">
                        <a:lnSpc>
                          <a:spcPct val="115000"/>
                        </a:lnSpc>
                        <a:spcAft>
                          <a:spcPts val="0"/>
                        </a:spcAft>
                      </a:pPr>
                      <a:r>
                        <a:rPr lang="en-GB" sz="1100" dirty="0">
                          <a:effectLst/>
                        </a:rPr>
                        <a:t>96 ÷ 8</a:t>
                      </a:r>
                      <a:r>
                        <a:rPr lang="en-GB" sz="1100" baseline="0" dirty="0">
                          <a:effectLst/>
                        </a:rPr>
                        <a:t> </a:t>
                      </a:r>
                      <a:r>
                        <a:rPr lang="en-GB" sz="1100" dirty="0">
                          <a:effectLst/>
                        </a:rPr>
                        <a:t>= 12</a:t>
                      </a:r>
                    </a:p>
                    <a:p>
                      <a:pPr algn="ctr">
                        <a:lnSpc>
                          <a:spcPct val="115000"/>
                        </a:lnSpc>
                        <a:spcAft>
                          <a:spcPts val="0"/>
                        </a:spcAft>
                      </a:pPr>
                      <a:endParaRPr lang="en-GB" sz="1100" dirty="0">
                        <a:effectLst/>
                      </a:endParaRPr>
                    </a:p>
                  </a:txBody>
                  <a:tcPr marL="68580" marR="68580" marT="0" marB="0"/>
                </a:tc>
                <a:tc>
                  <a:txBody>
                    <a:bodyPr/>
                    <a:lstStyle/>
                    <a:p>
                      <a:pPr algn="ctr">
                        <a:lnSpc>
                          <a:spcPct val="115000"/>
                        </a:lnSpc>
                        <a:spcAft>
                          <a:spcPts val="0"/>
                        </a:spcAft>
                      </a:pPr>
                      <a:r>
                        <a:rPr lang="en-GB" sz="1100" dirty="0">
                          <a:effectLst/>
                        </a:rPr>
                        <a:t>8 ÷ 1 = 8</a:t>
                      </a:r>
                    </a:p>
                    <a:p>
                      <a:pPr algn="ctr">
                        <a:lnSpc>
                          <a:spcPct val="115000"/>
                        </a:lnSpc>
                        <a:spcAft>
                          <a:spcPts val="0"/>
                        </a:spcAft>
                      </a:pPr>
                      <a:r>
                        <a:rPr lang="en-GB" sz="1100" dirty="0">
                          <a:effectLst/>
                        </a:rPr>
                        <a:t>16 ÷ 2</a:t>
                      </a:r>
                      <a:r>
                        <a:rPr lang="en-GB" sz="1100" baseline="0" dirty="0">
                          <a:effectLst/>
                        </a:rPr>
                        <a:t> </a:t>
                      </a:r>
                      <a:r>
                        <a:rPr lang="en-GB" sz="1100" dirty="0">
                          <a:effectLst/>
                        </a:rPr>
                        <a:t>= 8</a:t>
                      </a:r>
                    </a:p>
                    <a:p>
                      <a:pPr algn="ctr">
                        <a:lnSpc>
                          <a:spcPct val="115000"/>
                        </a:lnSpc>
                        <a:spcAft>
                          <a:spcPts val="0"/>
                        </a:spcAft>
                      </a:pPr>
                      <a:r>
                        <a:rPr lang="en-GB" sz="1100" dirty="0">
                          <a:effectLst/>
                        </a:rPr>
                        <a:t>24</a:t>
                      </a:r>
                      <a:r>
                        <a:rPr lang="en-GB" sz="1100" baseline="0" dirty="0">
                          <a:effectLst/>
                        </a:rPr>
                        <a:t> </a:t>
                      </a:r>
                      <a:r>
                        <a:rPr lang="en-GB" sz="1100" dirty="0">
                          <a:effectLst/>
                        </a:rPr>
                        <a:t>÷ 3 = 8</a:t>
                      </a:r>
                    </a:p>
                    <a:p>
                      <a:pPr algn="ctr">
                        <a:lnSpc>
                          <a:spcPct val="115000"/>
                        </a:lnSpc>
                        <a:spcAft>
                          <a:spcPts val="0"/>
                        </a:spcAft>
                      </a:pPr>
                      <a:r>
                        <a:rPr lang="en-GB" sz="1100" dirty="0">
                          <a:effectLst/>
                        </a:rPr>
                        <a:t>32 ÷ 4</a:t>
                      </a:r>
                      <a:r>
                        <a:rPr lang="en-GB" sz="1100" baseline="0" dirty="0">
                          <a:effectLst/>
                        </a:rPr>
                        <a:t> </a:t>
                      </a:r>
                      <a:r>
                        <a:rPr lang="en-GB" sz="1100" dirty="0">
                          <a:effectLst/>
                        </a:rPr>
                        <a:t>= 8</a:t>
                      </a:r>
                    </a:p>
                    <a:p>
                      <a:pPr algn="ctr">
                        <a:lnSpc>
                          <a:spcPct val="115000"/>
                        </a:lnSpc>
                        <a:spcAft>
                          <a:spcPts val="0"/>
                        </a:spcAft>
                      </a:pPr>
                      <a:r>
                        <a:rPr lang="en-GB" sz="1100" baseline="0" dirty="0">
                          <a:effectLst/>
                        </a:rPr>
                        <a:t>40 </a:t>
                      </a:r>
                      <a:r>
                        <a:rPr lang="en-GB" sz="1100" dirty="0">
                          <a:effectLst/>
                        </a:rPr>
                        <a:t>÷ 5 = 8</a:t>
                      </a:r>
                    </a:p>
                    <a:p>
                      <a:pPr algn="ctr">
                        <a:lnSpc>
                          <a:spcPct val="115000"/>
                        </a:lnSpc>
                        <a:spcAft>
                          <a:spcPts val="0"/>
                        </a:spcAft>
                      </a:pPr>
                      <a:r>
                        <a:rPr lang="en-GB" sz="1100" dirty="0">
                          <a:effectLst/>
                        </a:rPr>
                        <a:t>48 ÷ 6</a:t>
                      </a:r>
                      <a:r>
                        <a:rPr lang="en-GB" sz="1100" baseline="0" dirty="0">
                          <a:effectLst/>
                        </a:rPr>
                        <a:t> </a:t>
                      </a:r>
                      <a:r>
                        <a:rPr lang="en-GB" sz="1100" dirty="0">
                          <a:effectLst/>
                        </a:rPr>
                        <a:t>= 8</a:t>
                      </a:r>
                    </a:p>
                    <a:p>
                      <a:pPr algn="ctr">
                        <a:lnSpc>
                          <a:spcPct val="115000"/>
                        </a:lnSpc>
                        <a:spcAft>
                          <a:spcPts val="0"/>
                        </a:spcAft>
                      </a:pPr>
                      <a:r>
                        <a:rPr lang="en-GB" sz="1100" dirty="0">
                          <a:effectLst/>
                        </a:rPr>
                        <a:t>56 ÷ 7 = 8</a:t>
                      </a:r>
                    </a:p>
                    <a:p>
                      <a:pPr algn="ctr">
                        <a:lnSpc>
                          <a:spcPct val="115000"/>
                        </a:lnSpc>
                        <a:spcAft>
                          <a:spcPts val="0"/>
                        </a:spcAft>
                      </a:pPr>
                      <a:r>
                        <a:rPr lang="en-GB" sz="1100" baseline="0" dirty="0">
                          <a:effectLst/>
                        </a:rPr>
                        <a:t>64 </a:t>
                      </a:r>
                      <a:r>
                        <a:rPr lang="en-GB" sz="1100" dirty="0">
                          <a:effectLst/>
                        </a:rPr>
                        <a:t>÷ 8</a:t>
                      </a:r>
                      <a:r>
                        <a:rPr lang="en-GB" sz="1100" baseline="0" dirty="0">
                          <a:effectLst/>
                        </a:rPr>
                        <a:t> </a:t>
                      </a:r>
                      <a:r>
                        <a:rPr lang="en-GB" sz="1100" dirty="0">
                          <a:effectLst/>
                        </a:rPr>
                        <a:t>= 8</a:t>
                      </a:r>
                    </a:p>
                    <a:p>
                      <a:pPr algn="ctr">
                        <a:lnSpc>
                          <a:spcPct val="115000"/>
                        </a:lnSpc>
                        <a:spcAft>
                          <a:spcPts val="0"/>
                        </a:spcAft>
                      </a:pPr>
                      <a:r>
                        <a:rPr lang="en-GB" sz="1100" dirty="0">
                          <a:effectLst/>
                        </a:rPr>
                        <a:t>72 ÷ 9 = 8</a:t>
                      </a:r>
                    </a:p>
                    <a:p>
                      <a:pPr algn="ctr">
                        <a:lnSpc>
                          <a:spcPct val="115000"/>
                        </a:lnSpc>
                        <a:spcAft>
                          <a:spcPts val="0"/>
                        </a:spcAft>
                      </a:pPr>
                      <a:r>
                        <a:rPr lang="en-GB" sz="1100" dirty="0">
                          <a:effectLst/>
                        </a:rPr>
                        <a:t>80 ÷ </a:t>
                      </a:r>
                      <a:r>
                        <a:rPr lang="en-GB" sz="1100" baseline="0" dirty="0">
                          <a:effectLst/>
                        </a:rPr>
                        <a:t>10 </a:t>
                      </a:r>
                      <a:r>
                        <a:rPr lang="en-GB" sz="1100" dirty="0">
                          <a:effectLst/>
                        </a:rPr>
                        <a:t>= 8</a:t>
                      </a:r>
                    </a:p>
                    <a:p>
                      <a:pPr algn="ctr">
                        <a:lnSpc>
                          <a:spcPct val="115000"/>
                        </a:lnSpc>
                        <a:spcAft>
                          <a:spcPts val="0"/>
                        </a:spcAft>
                      </a:pPr>
                      <a:r>
                        <a:rPr lang="en-GB" sz="1100" dirty="0">
                          <a:effectLst/>
                        </a:rPr>
                        <a:t>88 ÷ 11 = 8</a:t>
                      </a:r>
                    </a:p>
                    <a:p>
                      <a:pPr algn="ctr">
                        <a:lnSpc>
                          <a:spcPct val="115000"/>
                        </a:lnSpc>
                        <a:spcAft>
                          <a:spcPts val="0"/>
                        </a:spcAft>
                      </a:pPr>
                      <a:r>
                        <a:rPr lang="en-GB" sz="1100" dirty="0">
                          <a:effectLst/>
                        </a:rPr>
                        <a:t>96 ÷ 12</a:t>
                      </a:r>
                      <a:r>
                        <a:rPr lang="en-GB" sz="1100" baseline="0" dirty="0">
                          <a:effectLst/>
                        </a:rPr>
                        <a:t> </a:t>
                      </a:r>
                      <a:r>
                        <a:rPr lang="en-GB" sz="1100" dirty="0">
                          <a:effectLst/>
                        </a:rPr>
                        <a:t>= 8</a:t>
                      </a:r>
                    </a:p>
                    <a:p>
                      <a:pPr algn="ctr">
                        <a:lnSpc>
                          <a:spcPct val="115000"/>
                        </a:lnSpc>
                        <a:spcAft>
                          <a:spcPts val="0"/>
                        </a:spcAft>
                      </a:pPr>
                      <a:endParaRPr lang="en-GB" sz="1100" dirty="0">
                        <a:effectLst/>
                      </a:endParaRPr>
                    </a:p>
                  </a:txBody>
                  <a:tcPr marL="68580" marR="68580" marT="0" marB="0"/>
                </a:tc>
                <a:extLst>
                  <a:ext uri="{0D108BD9-81ED-4DB2-BD59-A6C34878D82A}">
                    <a16:rowId xmlns:a16="http://schemas.microsoft.com/office/drawing/2014/main" val="10000"/>
                  </a:ext>
                </a:extLst>
              </a:tr>
            </a:tbl>
          </a:graphicData>
        </a:graphic>
      </p:graphicFrame>
      <p:sp>
        <p:nvSpPr>
          <p:cNvPr id="6" name="Text Placeholder 5"/>
          <p:cNvSpPr>
            <a:spLocks noGrp="1"/>
          </p:cNvSpPr>
          <p:nvPr>
            <p:ph type="body" sz="quarter" idx="14"/>
          </p:nvPr>
        </p:nvSpPr>
        <p:spPr/>
        <p:txBody>
          <a:bodyPr/>
          <a:lstStyle/>
          <a:p>
            <a:r>
              <a:rPr lang="en-GB" dirty="0"/>
              <a:t>Key Vocabulary</a:t>
            </a:r>
          </a:p>
          <a:p>
            <a:pPr algn="l"/>
            <a:r>
              <a:rPr lang="en-GB" b="0" u="none" dirty="0"/>
              <a:t>What is 8 </a:t>
            </a:r>
            <a:r>
              <a:rPr lang="en-GB" u="none" dirty="0"/>
              <a:t>multiplied by </a:t>
            </a:r>
            <a:r>
              <a:rPr lang="en-GB" b="0" u="none" dirty="0"/>
              <a:t>6?</a:t>
            </a:r>
          </a:p>
          <a:p>
            <a:pPr algn="l"/>
            <a:r>
              <a:rPr lang="en-GB" b="0" u="none" dirty="0"/>
              <a:t>What is 8</a:t>
            </a:r>
            <a:r>
              <a:rPr lang="en-GB" u="none" dirty="0"/>
              <a:t> times </a:t>
            </a:r>
            <a:r>
              <a:rPr lang="en-GB" b="0" u="none" dirty="0"/>
              <a:t>8?</a:t>
            </a:r>
          </a:p>
          <a:p>
            <a:pPr algn="l"/>
            <a:r>
              <a:rPr lang="en-GB" b="0" u="none" dirty="0"/>
              <a:t>What is 24 </a:t>
            </a:r>
            <a:r>
              <a:rPr lang="en-GB" u="none" dirty="0"/>
              <a:t>divided by </a:t>
            </a:r>
            <a:r>
              <a:rPr lang="en-GB" b="0" u="none" dirty="0"/>
              <a:t>8?</a:t>
            </a:r>
          </a:p>
        </p:txBody>
      </p:sp>
      <p:sp>
        <p:nvSpPr>
          <p:cNvPr id="13" name="Text Placeholder 12"/>
          <p:cNvSpPr>
            <a:spLocks noGrp="1"/>
          </p:cNvSpPr>
          <p:nvPr>
            <p:ph type="body" sz="quarter" idx="15"/>
          </p:nvPr>
        </p:nvSpPr>
        <p:spPr/>
        <p:txBody>
          <a:bodyPr/>
          <a:lstStyle/>
          <a:p>
            <a:pPr lvl="0"/>
            <a:r>
              <a:rPr lang="en-GB" dirty="0">
                <a:ea typeface="Calibri" pitchFamily="34" charset="0"/>
                <a:cs typeface="Times New Roman" pitchFamily="18" charset="0"/>
              </a:rPr>
              <a:t>They should be able to answer these questions in any order, including missing number </a:t>
            </a:r>
            <a:r>
              <a:rPr lang="en-GB" altLang="en-US" dirty="0">
                <a:ea typeface="Calibri" pitchFamily="34" charset="0"/>
                <a:cs typeface="Times New Roman" pitchFamily="18" charset="0"/>
              </a:rPr>
              <a:t>questions e.g.  8 × ⃝ = 16 or ⃝ ÷ 8 = 7.</a:t>
            </a:r>
          </a:p>
          <a:p>
            <a:endParaRPr lang="en-GB" dirty="0"/>
          </a:p>
        </p:txBody>
      </p:sp>
      <p:pic>
        <p:nvPicPr>
          <p:cNvPr id="1741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8640" y="107504"/>
            <a:ext cx="1393899" cy="1404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7622137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gin">
  <a:themeElements>
    <a:clrScheme name="Origin">
      <a:dk1>
        <a:sysClr val="windowText" lastClr="000000"/>
      </a:dk1>
      <a:lt1>
        <a:sysClr val="window" lastClr="FFFFFF"/>
      </a:lt1>
      <a:dk2>
        <a:srgbClr val="464653"/>
      </a:dk2>
      <a:lt2>
        <a:srgbClr val="DDE9EC"/>
      </a:lt2>
      <a:accent1>
        <a:srgbClr val="727CA3"/>
      </a:accent1>
      <a:accent2>
        <a:srgbClr val="9FB8CD"/>
      </a:accent2>
      <a:accent3>
        <a:srgbClr val="D2DA7A"/>
      </a:accent3>
      <a:accent4>
        <a:srgbClr val="FADA7A"/>
      </a:accent4>
      <a:accent5>
        <a:srgbClr val="B88472"/>
      </a:accent5>
      <a:accent6>
        <a:srgbClr val="8E736A"/>
      </a:accent6>
      <a:hlink>
        <a:srgbClr val="B292CA"/>
      </a:hlink>
      <a:folHlink>
        <a:srgbClr val="6B5680"/>
      </a:folHlink>
    </a:clrScheme>
    <a:fontScheme name="Origin">
      <a:majorFont>
        <a:latin typeface="Bookman Old Style"/>
        <a:ea typeface=""/>
        <a:cs typeface=""/>
        <a:font script="Grek" typeface="Cambria"/>
        <a:font script="Cyrl" typeface="Cambria"/>
        <a:font script="Jpan" typeface="HG明朝E"/>
        <a:font script="Hang" typeface="돋움"/>
        <a:font script="Hans" typeface="宋体"/>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a:ea typeface=""/>
        <a:cs typeface=""/>
        <a:font script="Grek" typeface="Calibri"/>
        <a:font script="Cyrl" typeface="Calibri"/>
        <a:font script="Jpan" typeface="ＭＳ Ｐゴシック"/>
        <a:font script="Hang" typeface="맑은 고딕"/>
        <a:font script="Hans" typeface="华文新魏"/>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igin">
      <a:fillStyleLst>
        <a:solidFill>
          <a:schemeClr val="phClr"/>
        </a:solidFill>
        <a:gradFill rotWithShape="1">
          <a:gsLst>
            <a:gs pos="0">
              <a:schemeClr val="phClr">
                <a:tint val="45000"/>
                <a:satMod val="200000"/>
              </a:schemeClr>
            </a:gs>
            <a:gs pos="30000">
              <a:schemeClr val="phClr">
                <a:tint val="61000"/>
                <a:satMod val="200000"/>
              </a:schemeClr>
            </a:gs>
            <a:gs pos="45000">
              <a:schemeClr val="phClr">
                <a:tint val="66000"/>
                <a:satMod val="200000"/>
              </a:schemeClr>
            </a:gs>
            <a:gs pos="55000">
              <a:schemeClr val="phClr">
                <a:tint val="66000"/>
                <a:satMod val="200000"/>
              </a:schemeClr>
            </a:gs>
            <a:gs pos="73000">
              <a:schemeClr val="phClr">
                <a:tint val="61000"/>
                <a:satMod val="200000"/>
              </a:schemeClr>
            </a:gs>
            <a:gs pos="100000">
              <a:schemeClr val="phClr">
                <a:tint val="45000"/>
                <a:satMod val="200000"/>
              </a:schemeClr>
            </a:gs>
          </a:gsLst>
          <a:lin ang="950000" scaled="1"/>
        </a:gradFill>
        <a:gradFill rotWithShape="1">
          <a:gsLst>
            <a:gs pos="0">
              <a:schemeClr val="phClr">
                <a:shade val="63000"/>
              </a:schemeClr>
            </a:gs>
            <a:gs pos="30000">
              <a:schemeClr val="phClr">
                <a:shade val="90000"/>
                <a:satMod val="110000"/>
              </a:schemeClr>
            </a:gs>
            <a:gs pos="45000">
              <a:schemeClr val="phClr">
                <a:shade val="100000"/>
                <a:satMod val="118000"/>
              </a:schemeClr>
            </a:gs>
            <a:gs pos="55000">
              <a:schemeClr val="phClr">
                <a:shade val="100000"/>
                <a:satMod val="118000"/>
              </a:schemeClr>
            </a:gs>
            <a:gs pos="73000">
              <a:schemeClr val="phClr">
                <a:shade val="90000"/>
                <a:satMod val="110000"/>
              </a:schemeClr>
            </a:gs>
            <a:gs pos="100000">
              <a:schemeClr val="phClr">
                <a:shade val="63000"/>
              </a:schemeClr>
            </a:gs>
          </a:gsLst>
          <a:lin ang="950000" scaled="1"/>
        </a:gradFill>
      </a:fillStyleLst>
      <a:lnStyleLst>
        <a:ln w="9525"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3000" dir="5400000" rotWithShape="0">
              <a:srgbClr val="000000">
                <a:alpha val="40000"/>
              </a:srgbClr>
            </a:outerShdw>
          </a:effectLst>
          <a:scene3d>
            <a:camera prst="orthographicFront" fov="0">
              <a:rot lat="0" lon="0" rev="0"/>
            </a:camera>
            <a:lightRig rig="balanced" dir="t">
              <a:rot lat="0" lon="0" rev="0"/>
            </a:lightRig>
          </a:scene3d>
          <a:sp3d prstMaterial="matte">
            <a:bevelT w="0" h="0"/>
            <a:contourClr>
              <a:schemeClr val="phClr">
                <a:tint val="100000"/>
                <a:shade val="100000"/>
                <a:hueMod val="100000"/>
                <a:satMod val="100000"/>
              </a:schemeClr>
            </a:contourClr>
          </a:sp3d>
        </a:effectStyle>
        <a:effectStyle>
          <a:effectLst>
            <a:outerShdw blurRad="50800" dist="25400" dir="5400000" rotWithShape="0">
              <a:srgbClr val="000000">
                <a:alpha val="50000"/>
              </a:srgbClr>
            </a:outerShdw>
          </a:effectLst>
          <a:scene3d>
            <a:camera prst="orthographicFront" fov="0">
              <a:rot lat="0" lon="0" rev="0"/>
            </a:camera>
            <a:lightRig rig="soft" dir="t">
              <a:rot lat="0" lon="0" rev="2700000"/>
            </a:lightRig>
          </a:scene3d>
          <a:sp3d prstMaterial="matte">
            <a:bevelT w="50800" h="50800"/>
            <a:contourClr>
              <a:schemeClr val="phClr"/>
            </a:contourClr>
          </a:sp3d>
        </a:effectStyle>
      </a:effectStyleLst>
      <a:bgFillStyleLst>
        <a:solidFill>
          <a:schemeClr val="phClr"/>
        </a:solidFill>
        <a:gradFill rotWithShape="1">
          <a:gsLst>
            <a:gs pos="0">
              <a:schemeClr val="phClr">
                <a:shade val="60000"/>
                <a:satMod val="300000"/>
              </a:schemeClr>
            </a:gs>
            <a:gs pos="30000">
              <a:schemeClr val="phClr">
                <a:shade val="80000"/>
                <a:satMod val="230000"/>
              </a:schemeClr>
            </a:gs>
            <a:gs pos="100000">
              <a:schemeClr val="phClr">
                <a:tint val="97000"/>
                <a:satMod val="220000"/>
              </a:schemeClr>
            </a:gs>
          </a:gsLst>
          <a:lin ang="16200000" scaled="1"/>
        </a:gradFill>
        <a:blipFill>
          <a:blip xmlns:r="http://schemas.openxmlformats.org/officeDocument/2006/relationships" r:embed="rId1">
            <a:duotone>
              <a:schemeClr val="phClr">
                <a:shade val="6000"/>
                <a:satMod val="120000"/>
              </a:schemeClr>
              <a:schemeClr val="phClr">
                <a:tint val="90000"/>
              </a:schemeClr>
            </a:duotone>
          </a:blip>
          <a:tile tx="0" ty="0" sx="35000" sy="40000" flip="x"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1662</TotalTime>
  <Words>2539</Words>
  <Application>Microsoft Office PowerPoint</Application>
  <PresentationFormat>On-screen Show (4:3)</PresentationFormat>
  <Paragraphs>315</Paragraphs>
  <Slides>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vt:i4>
      </vt:variant>
    </vt:vector>
  </HeadingPairs>
  <TitlesOfParts>
    <vt:vector size="14" baseType="lpstr">
      <vt:lpstr>Arial</vt:lpstr>
      <vt:lpstr>Bookman Old Style</vt:lpstr>
      <vt:lpstr>Calibri</vt:lpstr>
      <vt:lpstr>Gill Sans MT</vt:lpstr>
      <vt:lpstr>Times New Roman</vt:lpstr>
      <vt:lpstr>Wingdings</vt:lpstr>
      <vt:lpstr>Wingdings 3</vt:lpstr>
      <vt:lpstr>Origin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Joanna Harbour</dc:creator>
  <cp:lastModifiedBy>Megan McGill</cp:lastModifiedBy>
  <cp:revision>111</cp:revision>
  <cp:lastPrinted>2016-01-06T09:45:33Z</cp:lastPrinted>
  <dcterms:created xsi:type="dcterms:W3CDTF">2014-08-28T09:37:14Z</dcterms:created>
  <dcterms:modified xsi:type="dcterms:W3CDTF">2020-09-14T19:25:42Z</dcterms:modified>
</cp:coreProperties>
</file>