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7"/>
  </p:handoutMasterIdLst>
  <p:sldIdLst>
    <p:sldId id="258" r:id="rId2"/>
    <p:sldId id="268" r:id="rId3"/>
    <p:sldId id="269" r:id="rId4"/>
    <p:sldId id="270" r:id="rId5"/>
    <p:sldId id="271" r:id="rId6"/>
  </p:sldIdLst>
  <p:sldSz cx="9144000" cy="6858000" type="screen4x3"/>
  <p:notesSz cx="6858000" cy="9144000"/>
  <p:embeddedFontLst>
    <p:embeddedFont>
      <p:font typeface="Sassoon Infant Rg" panose="02000503030000020003" pitchFamily="50" charset="0"/>
      <p:regular r:id="rId8"/>
      <p:bold r:id="rId9"/>
    </p:embeddedFont>
    <p:embeddedFont>
      <p:font typeface="Calibri" panose="020F0502020204030204" pitchFamily="34" charset="0"/>
      <p:regular r:id="rId10"/>
      <p:bold r:id="rId11"/>
      <p:italic r:id="rId12"/>
      <p:boldItalic r:id="rId13"/>
    </p:embeddedFont>
    <p:embeddedFont>
      <p:font typeface="Sassoon Infant Md" panose="02000603050000020003" pitchFamily="50" charset="0"/>
      <p:regular r:id="rId14"/>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AE5C"/>
    <a:srgbClr val="FFCD9B"/>
    <a:srgbClr val="CD534E"/>
    <a:srgbClr val="AD221D"/>
    <a:srgbClr val="742235"/>
    <a:srgbClr val="E7C389"/>
    <a:srgbClr val="DEAD5D"/>
    <a:srgbClr val="397B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88" d="100"/>
          <a:sy n="88" d="100"/>
        </p:scale>
        <p:origin x="1200" y="6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font" Target="fonts/font6.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handoutMaster" Target="handoutMasters/handoutMaster1.xml"/><Relationship Id="rId12" Type="http://schemas.openxmlformats.org/officeDocument/2006/relationships/font" Target="fonts/font5.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font" Target="fonts/font2.fntdata"/><Relationship Id="rId14" Type="http://schemas.openxmlformats.org/officeDocument/2006/relationships/font" Target="fonts/font7.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9C03E87-395D-4CD7-964E-6A03C4CD518D}" type="datetimeFigureOut">
              <a:rPr lang="en-GB"/>
              <a:pPr>
                <a:defRPr/>
              </a:pPr>
              <a:t>11/06/2020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FA85FA04-1B2E-412B-B709-1ACE92C5036C}"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10286056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218085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6132495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592978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83464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70098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1" r:id="rId4"/>
    <p:sldLayoutId id="2147483732" r:id="rId5"/>
    <p:sldLayoutId id="214748373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s://www.bbc.co.uk/teach/class-clips-video/history-ks2-introducing-the-shang-dynasty/zv79wty" TargetMode="External"/></Relationships>
</file>

<file path=ppt/slides/_rels/slide3.xml.rels><?xml version="1.0" encoding="UTF-8" standalone="yes"?>
<Relationships xmlns="http://schemas.openxmlformats.org/package/2006/relationships"><Relationship Id="rId2" Type="http://schemas.openxmlformats.org/officeDocument/2006/relationships/hyperlink" Target="https://www.bbc.co.uk/bitesize/clips/zqpcycw"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7170" name="Twinkl Logo"/>
          <p:cNvPicPr>
            <a:picLocks noChangeAspect="1"/>
          </p:cNvPicPr>
          <p:nvPr/>
        </p:nvPicPr>
        <p:blipFill>
          <a:blip r:embed="rId3" cstate="print">
            <a:grayscl/>
            <a:biLevel thresh="50000"/>
            <a:extLst>
              <a:ext uri="{28A0092B-C50C-407E-A947-70E740481C1C}">
                <a14:useLocalDpi xmlns:a14="http://schemas.microsoft.com/office/drawing/2010/main" val="0"/>
              </a:ext>
            </a:extLst>
          </a:blip>
          <a:srcRect/>
          <a:stretch>
            <a:fillRect/>
          </a:stretch>
        </p:blipFill>
        <p:spPr bwMode="auto">
          <a:xfrm>
            <a:off x="4278313" y="57197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3" y="1558925"/>
            <a:ext cx="8137525" cy="952500"/>
          </a:xfrm>
          <a:prstGeom prst="rect">
            <a:avLst/>
          </a:prstGeom>
          <a:solidFill>
            <a:srgbClr val="FFCD9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5"/>
          <p:cNvSpPr>
            <a:spLocks noGrp="1"/>
          </p:cNvSpPr>
          <p:nvPr>
            <p:ph type="title"/>
          </p:nvPr>
        </p:nvSpPr>
        <p:spPr>
          <a:xfrm>
            <a:off x="503238" y="728663"/>
            <a:ext cx="8137525" cy="684212"/>
          </a:xfrm>
        </p:spPr>
        <p:txBody>
          <a:bodyPr>
            <a:normAutofit fontScale="90000"/>
          </a:bodyPr>
          <a:lstStyle/>
          <a:p>
            <a:pPr eaLnBrk="1" hangingPunct="1">
              <a:defRPr/>
            </a:pPr>
            <a:r>
              <a:rPr lang="en-GB" altLang="en-US" smtClean="0"/>
              <a:t>The Shang Dynasty</a:t>
            </a:r>
          </a:p>
        </p:txBody>
      </p:sp>
      <p:pic>
        <p:nvPicPr>
          <p:cNvPr id="8196" name="Picture 8"/>
          <p:cNvPicPr>
            <a:picLocks noChangeAspect="1"/>
          </p:cNvPicPr>
          <p:nvPr/>
        </p:nvPicPr>
        <p:blipFill>
          <a:blip r:embed="rId2">
            <a:extLst>
              <a:ext uri="{28A0092B-C50C-407E-A947-70E740481C1C}">
                <a14:useLocalDpi xmlns:a14="http://schemas.microsoft.com/office/drawing/2010/main" val="0"/>
              </a:ext>
            </a:extLst>
          </a:blip>
          <a:srcRect t="27167" b="6805"/>
          <a:stretch>
            <a:fillRect/>
          </a:stretch>
        </p:blipFill>
        <p:spPr bwMode="auto">
          <a:xfrm>
            <a:off x="500063" y="2528888"/>
            <a:ext cx="8140700" cy="356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rcRect t="27168" b="6805"/>
          <a:stretch>
            <a:fillRect/>
          </a:stretch>
        </p:blipFill>
        <p:spPr bwMode="auto">
          <a:xfrm>
            <a:off x="541338" y="2463800"/>
            <a:ext cx="8140700" cy="356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Oval 10"/>
          <p:cNvSpPr/>
          <p:nvPr/>
        </p:nvSpPr>
        <p:spPr>
          <a:xfrm>
            <a:off x="384175" y="2773363"/>
            <a:ext cx="2655888" cy="2944812"/>
          </a:xfrm>
          <a:prstGeom prst="ellipse">
            <a:avLst/>
          </a:prstGeom>
          <a:solidFill>
            <a:srgbClr val="CD534E"/>
          </a:solidFill>
          <a:ln>
            <a:solidFill>
              <a:srgbClr val="74223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t>We know lots about the Shang dynasty from archaeological remains and written documents. Chinese legend says that the founder of the Shang Dynasty, Cheng Tang, overthrew the Xia dynasty to take power, but there is no definite proof of the Xia dynasty’s existence.</a:t>
            </a:r>
          </a:p>
        </p:txBody>
      </p:sp>
      <p:sp>
        <p:nvSpPr>
          <p:cNvPr id="8199" name="Rectangle 2"/>
          <p:cNvSpPr>
            <a:spLocks noChangeArrowheads="1"/>
          </p:cNvSpPr>
          <p:nvPr/>
        </p:nvSpPr>
        <p:spPr bwMode="auto">
          <a:xfrm>
            <a:off x="2298700" y="1614488"/>
            <a:ext cx="48910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a:lnSpc>
                <a:spcPct val="100000"/>
              </a:lnSpc>
              <a:spcBef>
                <a:spcPct val="0"/>
              </a:spcBef>
              <a:buFontTx/>
              <a:buNone/>
            </a:pPr>
            <a:r>
              <a:rPr lang="en-GB" altLang="en-US">
                <a:solidFill>
                  <a:schemeClr val="bg1"/>
                </a:solidFill>
                <a:hlinkClick r:id="rId4"/>
              </a:rPr>
              <a:t>Watch the video clip again of the Shang Dynasty. </a:t>
            </a:r>
          </a:p>
          <a:p>
            <a:pPr algn="ctr">
              <a:lnSpc>
                <a:spcPct val="100000"/>
              </a:lnSpc>
              <a:spcBef>
                <a:spcPct val="0"/>
              </a:spcBef>
              <a:buFontTx/>
              <a:buNone/>
            </a:pPr>
            <a:r>
              <a:rPr lang="en-GB" altLang="en-US">
                <a:solidFill>
                  <a:schemeClr val="bg1"/>
                </a:solidFill>
                <a:hlinkClick r:id="rId4"/>
              </a:rPr>
              <a:t>Click here.  </a:t>
            </a:r>
            <a:endParaRPr lang="en-GB" altLang="en-US">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57200" y="485775"/>
            <a:ext cx="8220075" cy="1595438"/>
          </a:xfrm>
        </p:spPr>
        <p:txBody>
          <a:bodyPr/>
          <a:lstStyle/>
          <a:p>
            <a:endParaRPr lang="en-GB" altLang="en-US" smtClean="0"/>
          </a:p>
        </p:txBody>
      </p:sp>
      <p:sp>
        <p:nvSpPr>
          <p:cNvPr id="9219" name="Content Placeholder 2"/>
          <p:cNvSpPr>
            <a:spLocks noGrp="1"/>
          </p:cNvSpPr>
          <p:nvPr>
            <p:ph idx="1"/>
          </p:nvPr>
        </p:nvSpPr>
        <p:spPr>
          <a:xfrm>
            <a:off x="457200" y="2152650"/>
            <a:ext cx="8220075" cy="4243388"/>
          </a:xfrm>
        </p:spPr>
        <p:txBody>
          <a:bodyPr/>
          <a:lstStyle/>
          <a:p>
            <a:pPr algn="ctr"/>
            <a:r>
              <a:rPr lang="en-US" altLang="en-US" sz="3000" smtClean="0"/>
              <a:t>Watch the video clip about how the existence of the Shang Dynasty was discovered.  </a:t>
            </a:r>
          </a:p>
          <a:p>
            <a:pPr algn="ctr"/>
            <a:r>
              <a:rPr lang="en-US" altLang="en-US" sz="3000" u="sng" smtClean="0">
                <a:hlinkClick r:id="rId2"/>
              </a:rPr>
              <a:t>https://www.bbc.co.uk/bitesize/clips/zqpcycw</a:t>
            </a:r>
            <a:r>
              <a:rPr lang="en-US" altLang="en-US" sz="3000" smtClean="0"/>
              <a:t> </a:t>
            </a:r>
          </a:p>
          <a:p>
            <a:endParaRPr lang="en-GB" altLang="en-US"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6"/>
          <p:cNvSpPr txBox="1">
            <a:spLocks noChangeArrowheads="1"/>
          </p:cNvSpPr>
          <p:nvPr/>
        </p:nvSpPr>
        <p:spPr bwMode="auto">
          <a:xfrm>
            <a:off x="766763" y="766763"/>
            <a:ext cx="7332662"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a:r>
              <a:rPr lang="en-GB" altLang="en-US"/>
              <a:t>So now we know that writing was found on a ‘dragon bone’ which led to the excavation of a site where archaeologists dug up more evidence. </a:t>
            </a:r>
            <a:r>
              <a:rPr lang="en-US" altLang="en-US"/>
              <a:t>The This is the site that archeologists excavated in Anyang near the Yellow River. They discovered many interesting things including tombs, oracle bones, cities and many items made of bronze and jade. </a:t>
            </a:r>
            <a:endParaRPr lang="en-GB" altLang="en-US"/>
          </a:p>
        </p:txBody>
      </p:sp>
      <p:pic>
        <p:nvPicPr>
          <p:cNvPr id="10243"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78038" y="2484438"/>
            <a:ext cx="5202237" cy="325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ChangeArrowheads="1"/>
          </p:cNvSpPr>
          <p:nvPr/>
        </p:nvSpPr>
        <p:spPr bwMode="auto">
          <a:xfrm>
            <a:off x="979488" y="722313"/>
            <a:ext cx="7572375"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r>
              <a:rPr lang="en-GB" altLang="en-US" sz="3000"/>
              <a:t>Using the ‘Xiaotun Dig’ PDF sheet,  read about the 9 pieces of evidence that were found and write down your ideas about what this piece of evidence tells you about the Shang Dynasty and how they lived.</a:t>
            </a:r>
          </a:p>
        </p:txBody>
      </p:sp>
      <p:pic>
        <p:nvPicPr>
          <p:cNvPr id="11267"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06925" y="2765425"/>
            <a:ext cx="2511425" cy="335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1635</TotalTime>
  <Words>148</Words>
  <Application>Microsoft Office PowerPoint</Application>
  <PresentationFormat>On-screen Show (4:3)</PresentationFormat>
  <Paragraphs>8</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Sassoon Infant Rg</vt:lpstr>
      <vt:lpstr>Calibri</vt:lpstr>
      <vt:lpstr>BPreplay</vt:lpstr>
      <vt:lpstr>Sassoon Infant Md</vt:lpstr>
      <vt:lpstr>Arial</vt:lpstr>
      <vt:lpstr>Office Theme</vt:lpstr>
      <vt:lpstr>PowerPoint Presentation</vt:lpstr>
      <vt:lpstr>The Shang Dynasty</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Lindsay Baker</cp:lastModifiedBy>
  <cp:revision>90</cp:revision>
  <dcterms:created xsi:type="dcterms:W3CDTF">2014-10-01T16:09:27Z</dcterms:created>
  <dcterms:modified xsi:type="dcterms:W3CDTF">2020-06-11T09:27:07Z</dcterms:modified>
</cp:coreProperties>
</file>