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7"/>
  </p:notesMasterIdLst>
  <p:handoutMasterIdLst>
    <p:handoutMasterId r:id="rId28"/>
  </p:handoutMasterIdLst>
  <p:sldIdLst>
    <p:sldId id="268" r:id="rId2"/>
    <p:sldId id="279" r:id="rId3"/>
    <p:sldId id="264" r:id="rId4"/>
    <p:sldId id="269" r:id="rId5"/>
    <p:sldId id="280" r:id="rId6"/>
    <p:sldId id="281" r:id="rId7"/>
    <p:sldId id="282" r:id="rId8"/>
    <p:sldId id="283" r:id="rId9"/>
    <p:sldId id="284" r:id="rId10"/>
    <p:sldId id="285" r:id="rId11"/>
    <p:sldId id="286" r:id="rId12"/>
    <p:sldId id="287" r:id="rId13"/>
    <p:sldId id="288" r:id="rId14"/>
    <p:sldId id="270" r:id="rId15"/>
    <p:sldId id="271" r:id="rId16"/>
    <p:sldId id="273" r:id="rId17"/>
    <p:sldId id="274" r:id="rId18"/>
    <p:sldId id="289" r:id="rId19"/>
    <p:sldId id="275" r:id="rId20"/>
    <p:sldId id="276" r:id="rId21"/>
    <p:sldId id="290" r:id="rId22"/>
    <p:sldId id="291" r:id="rId23"/>
    <p:sldId id="277" r:id="rId24"/>
    <p:sldId id="292" r:id="rId25"/>
    <p:sldId id="278" r:id="rId26"/>
  </p:sldIdLst>
  <p:sldSz cx="9144000" cy="6858000" type="screen4x3"/>
  <p:notesSz cx="6858000" cy="9144000"/>
  <p:embeddedFontLst>
    <p:embeddedFont>
      <p:font typeface="Calibri" panose="020F0502020204030204" pitchFamily="34" charset="0"/>
      <p:regular r:id="rId29"/>
      <p:bold r:id="rId30"/>
      <p:italic r:id="rId31"/>
      <p:boldItalic r:id="rId32"/>
    </p:embeddedFont>
  </p:embeddedFontLst>
  <p:defaultTextStyle>
    <a:defPPr>
      <a:defRPr lang="en-US"/>
    </a:defPPr>
    <a:lvl1pPr algn="l" rtl="0" eaLnBrk="0" fontAlgn="base" hangingPunct="0">
      <a:spcBef>
        <a:spcPct val="0"/>
      </a:spcBef>
      <a:spcAft>
        <a:spcPct val="0"/>
      </a:spcAft>
      <a:defRPr kern="1200">
        <a:solidFill>
          <a:schemeClr val="tx1"/>
        </a:solidFill>
        <a:latin typeface="Twinkl"/>
        <a:ea typeface="+mn-ea"/>
        <a:cs typeface="+mn-cs"/>
      </a:defRPr>
    </a:lvl1pPr>
    <a:lvl2pPr marL="457200" algn="l" rtl="0" eaLnBrk="0" fontAlgn="base" hangingPunct="0">
      <a:spcBef>
        <a:spcPct val="0"/>
      </a:spcBef>
      <a:spcAft>
        <a:spcPct val="0"/>
      </a:spcAft>
      <a:defRPr kern="1200">
        <a:solidFill>
          <a:schemeClr val="tx1"/>
        </a:solidFill>
        <a:latin typeface="Twinkl"/>
        <a:ea typeface="+mn-ea"/>
        <a:cs typeface="+mn-cs"/>
      </a:defRPr>
    </a:lvl2pPr>
    <a:lvl3pPr marL="914400" algn="l" rtl="0" eaLnBrk="0" fontAlgn="base" hangingPunct="0">
      <a:spcBef>
        <a:spcPct val="0"/>
      </a:spcBef>
      <a:spcAft>
        <a:spcPct val="0"/>
      </a:spcAft>
      <a:defRPr kern="1200">
        <a:solidFill>
          <a:schemeClr val="tx1"/>
        </a:solidFill>
        <a:latin typeface="Twinkl"/>
        <a:ea typeface="+mn-ea"/>
        <a:cs typeface="+mn-cs"/>
      </a:defRPr>
    </a:lvl3pPr>
    <a:lvl4pPr marL="1371600" algn="l" rtl="0" eaLnBrk="0" fontAlgn="base" hangingPunct="0">
      <a:spcBef>
        <a:spcPct val="0"/>
      </a:spcBef>
      <a:spcAft>
        <a:spcPct val="0"/>
      </a:spcAft>
      <a:defRPr kern="1200">
        <a:solidFill>
          <a:schemeClr val="tx1"/>
        </a:solidFill>
        <a:latin typeface="Twinkl"/>
        <a:ea typeface="+mn-ea"/>
        <a:cs typeface="+mn-cs"/>
      </a:defRPr>
    </a:lvl4pPr>
    <a:lvl5pPr marL="1828800" algn="l" rtl="0" eaLnBrk="0" fontAlgn="base" hangingPunct="0">
      <a:spcBef>
        <a:spcPct val="0"/>
      </a:spcBef>
      <a:spcAft>
        <a:spcPct val="0"/>
      </a:spcAft>
      <a:defRPr kern="1200">
        <a:solidFill>
          <a:schemeClr val="tx1"/>
        </a:solidFill>
        <a:latin typeface="Twinkl"/>
        <a:ea typeface="+mn-ea"/>
        <a:cs typeface="+mn-cs"/>
      </a:defRPr>
    </a:lvl5pPr>
    <a:lvl6pPr marL="2286000" algn="l" defTabSz="914400" rtl="0" eaLnBrk="1" latinLnBrk="0" hangingPunct="1">
      <a:defRPr kern="1200">
        <a:solidFill>
          <a:schemeClr val="tx1"/>
        </a:solidFill>
        <a:latin typeface="Twinkl"/>
        <a:ea typeface="+mn-ea"/>
        <a:cs typeface="+mn-cs"/>
      </a:defRPr>
    </a:lvl6pPr>
    <a:lvl7pPr marL="2743200" algn="l" defTabSz="914400" rtl="0" eaLnBrk="1" latinLnBrk="0" hangingPunct="1">
      <a:defRPr kern="1200">
        <a:solidFill>
          <a:schemeClr val="tx1"/>
        </a:solidFill>
        <a:latin typeface="Twinkl"/>
        <a:ea typeface="+mn-ea"/>
        <a:cs typeface="+mn-cs"/>
      </a:defRPr>
    </a:lvl7pPr>
    <a:lvl8pPr marL="3200400" algn="l" defTabSz="914400" rtl="0" eaLnBrk="1" latinLnBrk="0" hangingPunct="1">
      <a:defRPr kern="1200">
        <a:solidFill>
          <a:schemeClr val="tx1"/>
        </a:solidFill>
        <a:latin typeface="Twinkl"/>
        <a:ea typeface="+mn-ea"/>
        <a:cs typeface="+mn-cs"/>
      </a:defRPr>
    </a:lvl8pPr>
    <a:lvl9pPr marL="3657600" algn="l" defTabSz="914400" rtl="0" eaLnBrk="1" latinLnBrk="0" hangingPunct="1">
      <a:defRPr kern="1200">
        <a:solidFill>
          <a:schemeClr val="tx1"/>
        </a:solidFill>
        <a:latin typeface="Twinkl"/>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9AA8B"/>
    <a:srgbClr val="DE1E5A"/>
    <a:srgbClr val="E2F5FF"/>
    <a:srgbClr val="8EAE94"/>
    <a:srgbClr val="9ADDF8"/>
    <a:srgbClr val="1C1C1C"/>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5" autoAdjust="0"/>
    <p:restoredTop sz="94660"/>
  </p:normalViewPr>
  <p:slideViewPr>
    <p:cSldViewPr snapToGrid="0">
      <p:cViewPr varScale="1">
        <p:scale>
          <a:sx n="88" d="100"/>
          <a:sy n="88" d="100"/>
        </p:scale>
        <p:origin x="1109"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845439E-D5A5-45ED-AD9B-75C706D38859}" type="datetimeFigureOut">
              <a:rPr lang="en-GB"/>
              <a:pPr>
                <a:defRPr/>
              </a:pPr>
              <a:t>06/05/2020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CA5C4907-11B3-4FD7-93AD-7B565F8F65E8}"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35218DE-9056-4440-8F3B-F8F2232E96E7}" type="datetimeFigureOut">
              <a:rPr lang="en-GB"/>
              <a:pPr>
                <a:defRPr/>
              </a:pPr>
              <a:t>06/05/2020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5F22BA3-DE5F-461F-818C-64ABF30DA690}"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5239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28273207-05FC-475E-A88A-9D243BA4E1B4}"/>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2356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DF33131-AC70-48B0-9772-15FEC731EB3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4057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7">
            <a:extLst>
              <a:ext uri="{FF2B5EF4-FFF2-40B4-BE49-F238E27FC236}">
                <a16:creationId xmlns:a16="http://schemas.microsoft.com/office/drawing/2014/main" id="{EB684B30-E046-4091-B0BE-44F5D3AFB0CF}"/>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Title 1">
            <a:extLst>
              <a:ext uri="{FF2B5EF4-FFF2-40B4-BE49-F238E27FC236}">
                <a16:creationId xmlns:a16="http://schemas.microsoft.com/office/drawing/2014/main" id="{B89FA44F-76C1-4645-B7C4-25CF504FEEEE}"/>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742093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380458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a:defRPr>
      </a:lvl2pPr>
      <a:lvl3pPr algn="l" rtl="0" eaLnBrk="0" fontAlgn="base" hangingPunct="0">
        <a:lnSpc>
          <a:spcPct val="90000"/>
        </a:lnSpc>
        <a:spcBef>
          <a:spcPct val="0"/>
        </a:spcBef>
        <a:spcAft>
          <a:spcPct val="0"/>
        </a:spcAft>
        <a:defRPr sz="4000" b="1">
          <a:solidFill>
            <a:srgbClr val="1C1C1C"/>
          </a:solidFill>
          <a:latin typeface="Twinkl"/>
        </a:defRPr>
      </a:lvl3pPr>
      <a:lvl4pPr algn="l" rtl="0" eaLnBrk="0" fontAlgn="base" hangingPunct="0">
        <a:lnSpc>
          <a:spcPct val="90000"/>
        </a:lnSpc>
        <a:spcBef>
          <a:spcPct val="0"/>
        </a:spcBef>
        <a:spcAft>
          <a:spcPct val="0"/>
        </a:spcAft>
        <a:defRPr sz="4000" b="1">
          <a:solidFill>
            <a:srgbClr val="1C1C1C"/>
          </a:solidFill>
          <a:latin typeface="Twinkl"/>
        </a:defRPr>
      </a:lvl4pPr>
      <a:lvl5pPr algn="l" rtl="0" eaLnBrk="0" fontAlgn="base" hangingPunct="0">
        <a:lnSpc>
          <a:spcPct val="90000"/>
        </a:lnSpc>
        <a:spcBef>
          <a:spcPct val="0"/>
        </a:spcBef>
        <a:spcAft>
          <a:spcPct val="0"/>
        </a:spcAft>
        <a:defRPr sz="4000" b="1">
          <a:solidFill>
            <a:srgbClr val="1C1C1C"/>
          </a:solidFill>
          <a:latin typeface="Twinkl"/>
        </a:defRPr>
      </a:lvl5pPr>
      <a:lvl6pPr marL="457200" algn="l" rtl="0" fontAlgn="base">
        <a:lnSpc>
          <a:spcPct val="90000"/>
        </a:lnSpc>
        <a:spcBef>
          <a:spcPct val="0"/>
        </a:spcBef>
        <a:spcAft>
          <a:spcPct val="0"/>
        </a:spcAft>
        <a:defRPr sz="4000" b="1">
          <a:solidFill>
            <a:srgbClr val="1C1C1C"/>
          </a:solidFill>
          <a:latin typeface="Twinkl"/>
        </a:defRPr>
      </a:lvl6pPr>
      <a:lvl7pPr marL="914400" algn="l" rtl="0" fontAlgn="base">
        <a:lnSpc>
          <a:spcPct val="90000"/>
        </a:lnSpc>
        <a:spcBef>
          <a:spcPct val="0"/>
        </a:spcBef>
        <a:spcAft>
          <a:spcPct val="0"/>
        </a:spcAft>
        <a:defRPr sz="4000" b="1">
          <a:solidFill>
            <a:srgbClr val="1C1C1C"/>
          </a:solidFill>
          <a:latin typeface="Twinkl"/>
        </a:defRPr>
      </a:lvl7pPr>
      <a:lvl8pPr marL="1371600" algn="l" rtl="0" fontAlgn="base">
        <a:lnSpc>
          <a:spcPct val="90000"/>
        </a:lnSpc>
        <a:spcBef>
          <a:spcPct val="0"/>
        </a:spcBef>
        <a:spcAft>
          <a:spcPct val="0"/>
        </a:spcAft>
        <a:defRPr sz="4000" b="1">
          <a:solidFill>
            <a:srgbClr val="1C1C1C"/>
          </a:solidFill>
          <a:latin typeface="Twinkl"/>
        </a:defRPr>
      </a:lvl8pPr>
      <a:lvl9pPr marL="1828800" algn="l" rtl="0" fontAlgn="base">
        <a:lnSpc>
          <a:spcPct val="90000"/>
        </a:lnSpc>
        <a:spcBef>
          <a:spcPct val="0"/>
        </a:spcBef>
        <a:spcAft>
          <a:spcPct val="0"/>
        </a:spcAft>
        <a:defRPr sz="4000" b="1">
          <a:solidFill>
            <a:srgbClr val="1C1C1C"/>
          </a:solidFill>
          <a:latin typeface="Twinkl"/>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377825" y="484188"/>
            <a:ext cx="8137525" cy="2193925"/>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19"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eaLnBrk="1" hangingPunct="1">
              <a:spcBef>
                <a:spcPct val="0"/>
              </a:spcBef>
              <a:buFontTx/>
              <a:buNone/>
            </a:pPr>
            <a:r>
              <a:rPr lang="en-US" altLang="en-US" sz="3600" b="1">
                <a:solidFill>
                  <a:schemeClr val="tx1"/>
                </a:solidFill>
                <a:latin typeface="Twinkl SemiBold"/>
              </a:rPr>
              <a:t>Our VE Day assembly</a:t>
            </a:r>
          </a:p>
        </p:txBody>
      </p:sp>
      <p:sp>
        <p:nvSpPr>
          <p:cNvPr id="9220" name="Content Placeholder 15"/>
          <p:cNvSpPr>
            <a:spLocks noGrp="1" noChangeArrowheads="1"/>
          </p:cNvSpPr>
          <p:nvPr>
            <p:ph idx="1"/>
          </p:nvPr>
        </p:nvSpPr>
        <p:spPr>
          <a:xfrm>
            <a:off x="628650" y="1127125"/>
            <a:ext cx="7886700" cy="1409700"/>
          </a:xfrm>
        </p:spPr>
        <p:txBody>
          <a:bodyPr>
            <a:normAutofit/>
          </a:bodyPr>
          <a:lstStyle/>
          <a:p>
            <a:pPr marL="0" indent="0" eaLnBrk="1" hangingPunct="1">
              <a:buFont typeface="Arial" panose="020B0604020202020204" pitchFamily="34" charset="0"/>
              <a:buNone/>
            </a:pPr>
            <a:endParaRPr lang="en-GB" altLang="en-US" smtClean="0">
              <a:latin typeface="Twinkl"/>
              <a:ea typeface="Sassoon Infant Rg"/>
            </a:endParaRPr>
          </a:p>
        </p:txBody>
      </p:sp>
      <p:pic>
        <p:nvPicPr>
          <p:cNvPr id="922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76463" y="1416050"/>
            <a:ext cx="508635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479425"/>
            <a:ext cx="8220075" cy="5913438"/>
          </a:xfrm>
        </p:spPr>
        <p:txBody>
          <a:bodyPr/>
          <a:lstStyle/>
          <a:p>
            <a:pPr algn="ctr" eaLnBrk="1" hangingPunct="1"/>
            <a:r>
              <a:rPr lang="en-GB" altLang="en-US" smtClean="0">
                <a:latin typeface="Twinkl SemiBold"/>
              </a:rPr>
              <a:t>Good morning everybody!</a:t>
            </a:r>
            <a:br>
              <a:rPr lang="en-GB" altLang="en-US" smtClean="0">
                <a:latin typeface="Twinkl SemiBold"/>
              </a:rPr>
            </a:br>
            <a:r>
              <a:rPr lang="en-GB" altLang="en-US" sz="2400" smtClean="0">
                <a:latin typeface="Twinkl SemiBold"/>
              </a:rPr>
              <a:t/>
            </a:r>
            <a:br>
              <a:rPr lang="en-GB" altLang="en-US" sz="2400" smtClean="0">
                <a:latin typeface="Twinkl SemiBold"/>
              </a:rPr>
            </a:br>
            <a:r>
              <a:rPr lang="en-GB" altLang="en-US" sz="2400" smtClean="0">
                <a:latin typeface="Twinkl SemiBold"/>
              </a:rPr>
              <a:t>Welcome to our special VE Day assembly.</a:t>
            </a:r>
            <a:br>
              <a:rPr lang="en-GB" altLang="en-US" sz="2400" smtClean="0">
                <a:latin typeface="Twinkl SemiBold"/>
              </a:rPr>
            </a:br>
            <a:r>
              <a:rPr lang="en-GB" altLang="en-US" sz="2400" smtClean="0">
                <a:latin typeface="Twinkl SemiBold"/>
              </a:rPr>
              <a:t>I hope that you are all safe and well.</a:t>
            </a:r>
            <a:br>
              <a:rPr lang="en-GB" altLang="en-US" sz="2400" smtClean="0">
                <a:latin typeface="Twinkl SemiBold"/>
              </a:rPr>
            </a:br>
            <a:r>
              <a:rPr lang="en-GB" altLang="en-US" sz="2400" smtClean="0">
                <a:latin typeface="Twinkl SemiBold"/>
              </a:rPr>
              <a:t>Thank you for your amazing learning, your wonderful photos, and for simply being the best you can be!</a:t>
            </a:r>
            <a:br>
              <a:rPr lang="en-GB" altLang="en-US" sz="2400" smtClean="0">
                <a:latin typeface="Twinkl SemiBold"/>
              </a:rPr>
            </a:br>
            <a:r>
              <a:rPr lang="en-GB" altLang="en-US" sz="2400" smtClean="0">
                <a:latin typeface="Twinkl SemiBold"/>
              </a:rPr>
              <a:t/>
            </a:r>
            <a:br>
              <a:rPr lang="en-GB" altLang="en-US" sz="2400" smtClean="0">
                <a:latin typeface="Twinkl SemiBold"/>
              </a:rPr>
            </a:br>
            <a:endParaRPr lang="en-GB" altLang="en-US" smtClean="0">
              <a:latin typeface="Twinkl SemiBold"/>
            </a:endParaRPr>
          </a:p>
        </p:txBody>
      </p:sp>
      <p:pic>
        <p:nvPicPr>
          <p:cNvPr id="1024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87750" y="4249738"/>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noChangeArrowheads="1"/>
          </p:cNvSpPr>
          <p:nvPr>
            <p:ph type="title"/>
          </p:nvPr>
        </p:nvSpPr>
        <p:spPr>
          <a:xfrm>
            <a:off x="457200" y="479425"/>
            <a:ext cx="8220075" cy="993775"/>
          </a:xfrm>
        </p:spPr>
        <p:txBody>
          <a:bodyPr/>
          <a:lstStyle/>
          <a:p>
            <a:pPr eaLnBrk="1" hangingPunct="1"/>
            <a:r>
              <a:rPr lang="en-GB" altLang="en-US" b="0" smtClean="0">
                <a:latin typeface="Twinkl SemiBold"/>
              </a:rPr>
              <a:t>So what is VE Day? </a:t>
            </a:r>
            <a:br>
              <a:rPr lang="en-GB" altLang="en-US" b="0" smtClean="0">
                <a:latin typeface="Twinkl SemiBold"/>
              </a:rPr>
            </a:br>
            <a:r>
              <a:rPr lang="en-GB" altLang="en-US" b="0" smtClean="0">
                <a:latin typeface="Twinkl SemiBold"/>
              </a:rPr>
              <a:t>Victory in Europe Day</a:t>
            </a:r>
            <a:endParaRPr lang="en-GB" altLang="en-US" sz="3600" smtClean="0">
              <a:latin typeface="Twinkl SemiBold"/>
            </a:endParaRPr>
          </a:p>
        </p:txBody>
      </p:sp>
      <p:sp>
        <p:nvSpPr>
          <p:cNvPr id="11267" name="Rectangle 4"/>
          <p:cNvSpPr>
            <a:spLocks noChangeArrowheads="1"/>
          </p:cNvSpPr>
          <p:nvPr/>
        </p:nvSpPr>
        <p:spPr bwMode="auto">
          <a:xfrm>
            <a:off x="3438525" y="1473200"/>
            <a:ext cx="226695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algn="ctr" eaLnBrk="1" hangingPunct="1">
              <a:lnSpc>
                <a:spcPct val="100000"/>
              </a:lnSpc>
              <a:spcBef>
                <a:spcPct val="0"/>
              </a:spcBef>
              <a:buFontTx/>
              <a:buNone/>
            </a:pPr>
            <a:r>
              <a:rPr lang="en-GB" altLang="en-US" sz="3600">
                <a:solidFill>
                  <a:schemeClr val="tx1"/>
                </a:solidFill>
              </a:rPr>
              <a:t>VE Day</a:t>
            </a:r>
          </a:p>
        </p:txBody>
      </p:sp>
      <p:sp>
        <p:nvSpPr>
          <p:cNvPr id="11268" name="Rectangle 5"/>
          <p:cNvSpPr>
            <a:spLocks noChangeArrowheads="1"/>
          </p:cNvSpPr>
          <p:nvPr/>
        </p:nvSpPr>
        <p:spPr bwMode="auto">
          <a:xfrm>
            <a:off x="1112838" y="2576513"/>
            <a:ext cx="69183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algn="ctr" eaLnBrk="1" hangingPunct="1">
              <a:lnSpc>
                <a:spcPct val="100000"/>
              </a:lnSpc>
              <a:spcBef>
                <a:spcPct val="0"/>
              </a:spcBef>
              <a:buFontTx/>
              <a:buNone/>
            </a:pPr>
            <a:r>
              <a:rPr lang="en-GB" altLang="en-US" sz="2800">
                <a:solidFill>
                  <a:schemeClr val="tx1"/>
                </a:solidFill>
              </a:rPr>
              <a:t>Victory    in     Europe    Day</a:t>
            </a:r>
          </a:p>
        </p:txBody>
      </p:sp>
      <p:cxnSp>
        <p:nvCxnSpPr>
          <p:cNvPr id="14" name="Straight Connector 13">
            <a:extLst>
              <a:ext uri="{FF2B5EF4-FFF2-40B4-BE49-F238E27FC236}">
                <a16:creationId xmlns:a16="http://schemas.microsoft.com/office/drawing/2014/main" id="{CC2C226E-ADD3-4F74-BFDB-A5B8AAF3E6D8}"/>
              </a:ext>
            </a:extLst>
          </p:cNvPr>
          <p:cNvCxnSpPr/>
          <p:nvPr/>
        </p:nvCxnSpPr>
        <p:spPr>
          <a:xfrm flipV="1">
            <a:off x="2981325" y="2032000"/>
            <a:ext cx="914400" cy="687388"/>
          </a:xfrm>
          <a:prstGeom prst="line">
            <a:avLst/>
          </a:prstGeom>
          <a:ln w="38100">
            <a:solidFill>
              <a:srgbClr val="89AA8B"/>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15C0C4E-DB82-468C-8B49-71932ED995AD}"/>
              </a:ext>
            </a:extLst>
          </p:cNvPr>
          <p:cNvCxnSpPr>
            <a:cxnSpLocks/>
          </p:cNvCxnSpPr>
          <p:nvPr/>
        </p:nvCxnSpPr>
        <p:spPr>
          <a:xfrm flipH="1" flipV="1">
            <a:off x="4243388" y="2076450"/>
            <a:ext cx="817562" cy="641350"/>
          </a:xfrm>
          <a:prstGeom prst="line">
            <a:avLst/>
          </a:prstGeom>
          <a:ln w="38100">
            <a:solidFill>
              <a:srgbClr val="89AA8B"/>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394A137-F432-4C98-B0D6-12704D6A74C2}"/>
              </a:ext>
            </a:extLst>
          </p:cNvPr>
          <p:cNvCxnSpPr>
            <a:cxnSpLocks/>
          </p:cNvCxnSpPr>
          <p:nvPr/>
        </p:nvCxnSpPr>
        <p:spPr>
          <a:xfrm flipH="1" flipV="1">
            <a:off x="4900613" y="2082800"/>
            <a:ext cx="1400175" cy="649288"/>
          </a:xfrm>
          <a:prstGeom prst="line">
            <a:avLst/>
          </a:prstGeom>
          <a:ln w="38100">
            <a:solidFill>
              <a:srgbClr val="89AA8B"/>
            </a:solidFill>
          </a:ln>
        </p:spPr>
        <p:style>
          <a:lnRef idx="1">
            <a:schemeClr val="accent1"/>
          </a:lnRef>
          <a:fillRef idx="0">
            <a:schemeClr val="accent1"/>
          </a:fillRef>
          <a:effectRef idx="0">
            <a:schemeClr val="accent1"/>
          </a:effectRef>
          <a:fontRef idx="minor">
            <a:schemeClr val="tx1"/>
          </a:fontRef>
        </p:style>
      </p:cxnSp>
      <p:pic>
        <p:nvPicPr>
          <p:cNvPr id="11272" name="Picture 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1613" y="3424238"/>
            <a:ext cx="4946650" cy="686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noChangeArrowheads="1"/>
          </p:cNvSpPr>
          <p:nvPr>
            <p:ph type="title"/>
          </p:nvPr>
        </p:nvSpPr>
        <p:spPr>
          <a:xfrm>
            <a:off x="457200" y="479425"/>
            <a:ext cx="8220075" cy="993775"/>
          </a:xfrm>
        </p:spPr>
        <p:txBody>
          <a:bodyPr/>
          <a:lstStyle/>
          <a:p>
            <a:pPr algn="ctr" eaLnBrk="1" hangingPunct="1">
              <a:lnSpc>
                <a:spcPct val="100000"/>
              </a:lnSpc>
            </a:pPr>
            <a:r>
              <a:rPr lang="en-GB" altLang="en-US" sz="3600" smtClean="0">
                <a:solidFill>
                  <a:schemeClr val="tx1"/>
                </a:solidFill>
                <a:latin typeface="Twinkl"/>
              </a:rPr>
              <a:t>Second World War</a:t>
            </a:r>
          </a:p>
        </p:txBody>
      </p:sp>
      <p:pic>
        <p:nvPicPr>
          <p:cNvPr id="8" name="1"/>
          <p:cNvPicPr>
            <a:picLocks noChangeAspect="1" noChangeArrowheads="1"/>
          </p:cNvPicPr>
          <p:nvPr/>
        </p:nvPicPr>
        <p:blipFill>
          <a:blip r:embed="rId2">
            <a:extLst>
              <a:ext uri="{28A0092B-C50C-407E-A947-70E740481C1C}">
                <a14:useLocalDpi xmlns:a14="http://schemas.microsoft.com/office/drawing/2010/main" val="0"/>
              </a:ext>
            </a:extLst>
          </a:blip>
          <a:srcRect l="5293"/>
          <a:stretch>
            <a:fillRect/>
          </a:stretch>
        </p:blipFill>
        <p:spPr bwMode="auto">
          <a:xfrm>
            <a:off x="755650" y="2152650"/>
            <a:ext cx="2290763"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2"/>
          <p:cNvPicPr>
            <a:picLocks noChangeAspect="1" noChangeArrowheads="1"/>
          </p:cNvPicPr>
          <p:nvPr/>
        </p:nvPicPr>
        <p:blipFill>
          <a:blip r:embed="rId3">
            <a:extLst>
              <a:ext uri="{28A0092B-C50C-407E-A947-70E740481C1C}">
                <a14:useLocalDpi xmlns:a14="http://schemas.microsoft.com/office/drawing/2010/main" val="0"/>
              </a:ext>
            </a:extLst>
          </a:blip>
          <a:srcRect r="31789"/>
          <a:stretch>
            <a:fillRect/>
          </a:stretch>
        </p:blipFill>
        <p:spPr bwMode="auto">
          <a:xfrm>
            <a:off x="3108325" y="2152650"/>
            <a:ext cx="1695450"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4"/>
          <p:cNvPicPr>
            <a:picLocks noChangeAspect="1" noChangeArrowheads="1"/>
          </p:cNvPicPr>
          <p:nvPr/>
        </p:nvPicPr>
        <p:blipFill>
          <a:blip r:embed="rId4">
            <a:extLst>
              <a:ext uri="{28A0092B-C50C-407E-A947-70E740481C1C}">
                <a14:useLocalDpi xmlns:a14="http://schemas.microsoft.com/office/drawing/2010/main" val="0"/>
              </a:ext>
            </a:extLst>
          </a:blip>
          <a:srcRect r="25328"/>
          <a:stretch>
            <a:fillRect/>
          </a:stretch>
        </p:blipFill>
        <p:spPr bwMode="auto">
          <a:xfrm>
            <a:off x="6802438" y="2152650"/>
            <a:ext cx="1585912"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5688" y="2152650"/>
            <a:ext cx="1874837"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wo"/>
          <p:cNvSpPr>
            <a:spLocks noChangeArrowheads="1"/>
          </p:cNvSpPr>
          <p:nvPr/>
        </p:nvSpPr>
        <p:spPr bwMode="auto">
          <a:xfrm>
            <a:off x="3108325" y="3860800"/>
            <a:ext cx="1695450"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eaLnBrk="1" hangingPunct="1">
              <a:lnSpc>
                <a:spcPct val="100000"/>
              </a:lnSpc>
              <a:spcBef>
                <a:spcPct val="0"/>
              </a:spcBef>
              <a:buFontTx/>
              <a:buNone/>
            </a:pPr>
            <a:r>
              <a:rPr lang="en-GB" altLang="en-US" sz="1400">
                <a:solidFill>
                  <a:schemeClr val="tx1"/>
                </a:solidFill>
              </a:rPr>
              <a:t>384,000 British soldiers were killed and many more </a:t>
            </a:r>
            <a:br>
              <a:rPr lang="en-GB" altLang="en-US" sz="1400">
                <a:solidFill>
                  <a:schemeClr val="tx1"/>
                </a:solidFill>
              </a:rPr>
            </a:br>
            <a:r>
              <a:rPr lang="en-GB" altLang="en-US" sz="1400">
                <a:solidFill>
                  <a:schemeClr val="tx1"/>
                </a:solidFill>
              </a:rPr>
              <a:t>were wounded.</a:t>
            </a:r>
          </a:p>
        </p:txBody>
      </p:sp>
      <p:sp>
        <p:nvSpPr>
          <p:cNvPr id="16" name="one"/>
          <p:cNvSpPr>
            <a:spLocks noChangeArrowheads="1"/>
          </p:cNvSpPr>
          <p:nvPr/>
        </p:nvSpPr>
        <p:spPr bwMode="auto">
          <a:xfrm>
            <a:off x="755650" y="3860800"/>
            <a:ext cx="2290763"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eaLnBrk="1" hangingPunct="1">
              <a:lnSpc>
                <a:spcPct val="100000"/>
              </a:lnSpc>
              <a:spcBef>
                <a:spcPct val="0"/>
              </a:spcBef>
              <a:buFontTx/>
              <a:buNone/>
            </a:pPr>
            <a:r>
              <a:rPr lang="en-GB" altLang="en-US" sz="1400">
                <a:solidFill>
                  <a:schemeClr val="tx1"/>
                </a:solidFill>
              </a:rPr>
              <a:t>Cities, such as Coventry, London and Plymouth were badly bombed and many were killed. Buildings were destroyed and people were left homeless.</a:t>
            </a:r>
          </a:p>
        </p:txBody>
      </p:sp>
      <p:sp>
        <p:nvSpPr>
          <p:cNvPr id="17" name="three"/>
          <p:cNvSpPr>
            <a:spLocks noChangeArrowheads="1"/>
          </p:cNvSpPr>
          <p:nvPr/>
        </p:nvSpPr>
        <p:spPr bwMode="auto">
          <a:xfrm>
            <a:off x="4865688" y="3860800"/>
            <a:ext cx="1874837"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eaLnBrk="1" hangingPunct="1">
              <a:lnSpc>
                <a:spcPct val="100000"/>
              </a:lnSpc>
              <a:spcBef>
                <a:spcPct val="0"/>
              </a:spcBef>
              <a:buFontTx/>
              <a:buNone/>
            </a:pPr>
            <a:r>
              <a:rPr lang="en-GB" altLang="en-US" sz="1400">
                <a:solidFill>
                  <a:schemeClr val="tx1"/>
                </a:solidFill>
              </a:rPr>
              <a:t>It was usually impossible for soldiers to visit home due to </a:t>
            </a:r>
            <a:br>
              <a:rPr lang="en-GB" altLang="en-US" sz="1400">
                <a:solidFill>
                  <a:schemeClr val="tx1"/>
                </a:solidFill>
              </a:rPr>
            </a:br>
            <a:r>
              <a:rPr lang="en-GB" altLang="en-US" sz="1400">
                <a:solidFill>
                  <a:schemeClr val="tx1"/>
                </a:solidFill>
              </a:rPr>
              <a:t>the war.</a:t>
            </a:r>
          </a:p>
        </p:txBody>
      </p:sp>
      <p:sp>
        <p:nvSpPr>
          <p:cNvPr id="18" name="four"/>
          <p:cNvSpPr>
            <a:spLocks noChangeArrowheads="1"/>
          </p:cNvSpPr>
          <p:nvPr/>
        </p:nvSpPr>
        <p:spPr bwMode="auto">
          <a:xfrm>
            <a:off x="6802438" y="3860800"/>
            <a:ext cx="1585912" cy="208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eaLnBrk="1" hangingPunct="1">
              <a:lnSpc>
                <a:spcPct val="100000"/>
              </a:lnSpc>
              <a:spcBef>
                <a:spcPct val="0"/>
              </a:spcBef>
              <a:buFontTx/>
              <a:buNone/>
            </a:pPr>
            <a:r>
              <a:rPr lang="en-GB" altLang="en-US" sz="1400">
                <a:solidFill>
                  <a:schemeClr val="tx1"/>
                </a:solidFill>
              </a:rPr>
              <a:t>Food was rationed; before the war, Britain imported lots of its food from abroad. With German submarines manning the seas, importing food was too risky. </a:t>
            </a:r>
          </a:p>
        </p:txBody>
      </p:sp>
      <p:sp>
        <p:nvSpPr>
          <p:cNvPr id="12299" name="Rectangle 19"/>
          <p:cNvSpPr>
            <a:spLocks noChangeArrowheads="1"/>
          </p:cNvSpPr>
          <p:nvPr/>
        </p:nvSpPr>
        <p:spPr bwMode="auto">
          <a:xfrm>
            <a:off x="750888" y="1287463"/>
            <a:ext cx="7632700"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algn="ctr" eaLnBrk="1" hangingPunct="1">
              <a:lnSpc>
                <a:spcPct val="100000"/>
              </a:lnSpc>
              <a:spcBef>
                <a:spcPct val="0"/>
              </a:spcBef>
              <a:buFontTx/>
              <a:buNone/>
            </a:pPr>
            <a:r>
              <a:rPr lang="en-GB" altLang="en-US" sz="1600">
                <a:solidFill>
                  <a:schemeClr val="tx1"/>
                </a:solidFill>
              </a:rPr>
              <a:t>Britain had been at war since September 1939. </a:t>
            </a:r>
            <a:br>
              <a:rPr lang="en-GB" altLang="en-US" sz="1600">
                <a:solidFill>
                  <a:schemeClr val="tx1"/>
                </a:solidFill>
              </a:rPr>
            </a:br>
            <a:r>
              <a:rPr lang="en-GB" altLang="en-US" sz="1600">
                <a:solidFill>
                  <a:schemeClr val="tx1"/>
                </a:solidFill>
              </a:rPr>
              <a:t>The war had caused great hardships for the entire country</a:t>
            </a:r>
            <a:r>
              <a:rPr lang="en-GB" altLang="en-US" sz="1400">
                <a:solidFill>
                  <a:schemeClr val="tx1"/>
                </a:solidFill>
              </a:rPr>
              <a:t>. </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nextCondLst>
                <p:cond evt="onClick" delay="0">
                  <p:tgtEl>
                    <p:spTgt spid="8"/>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nextCondLst>
                <p:cond evt="onClick" delay="0">
                  <p:tgtEl>
                    <p:spTgt spid="14"/>
                  </p:tgtEl>
                </p:cond>
              </p:nextCondLst>
            </p:seq>
            <p:seq concurrent="1" nextAc="seek">
              <p:cTn id="20" restart="whenNotActive" fill="hold" evtFilter="cancelBubble" nodeType="interactiveSeq">
                <p:stCondLst>
                  <p:cond evt="onClick" delay="0">
                    <p:tgtEl>
                      <p:spTgt spid="13"/>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childTnLst>
                    </p:cTn>
                  </p:par>
                </p:childTnLst>
              </p:cTn>
              <p:nextCondLst>
                <p:cond evt="onClick" delay="0">
                  <p:tgtEl>
                    <p:spTgt spid="13"/>
                  </p:tgtEl>
                </p:cond>
              </p:nextCondLst>
            </p:seq>
          </p:childTnLst>
        </p:cTn>
      </p:par>
    </p:tnLst>
    <p:bldLst>
      <p:bldP spid="15" grpId="0"/>
      <p:bldP spid="16" grpId="0"/>
      <p:bldP spid="17" grpId="0"/>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p:spPr>
        <p:txBody>
          <a:bodyPr/>
          <a:lstStyle/>
          <a:p>
            <a:pPr eaLnBrk="1" hangingPunct="1"/>
            <a:r>
              <a:rPr lang="en-GB" altLang="en-US" smtClean="0">
                <a:latin typeface="Twinkl SemiBold"/>
              </a:rPr>
              <a:t>This is my mum and dad, on their honeymoon in London.</a:t>
            </a:r>
          </a:p>
        </p:txBody>
      </p:sp>
      <p:pic>
        <p:nvPicPr>
          <p:cNvPr id="13315"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1688" y="1733550"/>
            <a:ext cx="2451100" cy="441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673100" y="974725"/>
            <a:ext cx="8220075" cy="995363"/>
          </a:xfrm>
        </p:spPr>
        <p:txBody>
          <a:bodyPr/>
          <a:lstStyle/>
          <a:p>
            <a:pPr algn="ctr" eaLnBrk="1" hangingPunct="1"/>
            <a:r>
              <a:rPr lang="en-GB" altLang="en-US" smtClean="0">
                <a:latin typeface="Twinkl SemiBold"/>
              </a:rPr>
              <a:t/>
            </a:r>
            <a:br>
              <a:rPr lang="en-GB" altLang="en-US" smtClean="0">
                <a:latin typeface="Twinkl SemiBold"/>
              </a:rPr>
            </a:br>
            <a:r>
              <a:rPr lang="en-GB" altLang="en-US" smtClean="0">
                <a:latin typeface="Twinkl SemiBold"/>
              </a:rPr>
              <a:t/>
            </a:r>
            <a:br>
              <a:rPr lang="en-GB" altLang="en-US" smtClean="0">
                <a:latin typeface="Twinkl SemiBold"/>
              </a:rPr>
            </a:br>
            <a:r>
              <a:rPr lang="en-GB" altLang="en-US" smtClean="0">
                <a:latin typeface="Twinkl SemiBold"/>
              </a:rPr>
              <a:t/>
            </a:r>
            <a:br>
              <a:rPr lang="en-GB" altLang="en-US" smtClean="0">
                <a:latin typeface="Twinkl SemiBold"/>
              </a:rPr>
            </a:br>
            <a:r>
              <a:rPr lang="en-GB" altLang="en-US" smtClean="0">
                <a:latin typeface="Twinkl SemiBold"/>
              </a:rPr>
              <a:t/>
            </a:r>
            <a:br>
              <a:rPr lang="en-GB" altLang="en-US" smtClean="0">
                <a:latin typeface="Twinkl SemiBold"/>
              </a:rPr>
            </a:br>
            <a:r>
              <a:rPr lang="en-GB" altLang="en-US" smtClean="0">
                <a:latin typeface="Twinkl SemiBold"/>
              </a:rPr>
              <a:t/>
            </a:r>
            <a:br>
              <a:rPr lang="en-GB" altLang="en-US" smtClean="0">
                <a:latin typeface="Twinkl SemiBold"/>
              </a:rPr>
            </a:br>
            <a:r>
              <a:rPr lang="en-GB" altLang="en-US" smtClean="0">
                <a:latin typeface="Twinkl SemiBold"/>
              </a:rPr>
              <a:t>On the night of the blitz in Coventry she was just 14.</a:t>
            </a:r>
            <a:br>
              <a:rPr lang="en-GB" altLang="en-US" smtClean="0">
                <a:latin typeface="Twinkl SemiBold"/>
              </a:rPr>
            </a:br>
            <a:r>
              <a:rPr lang="en-GB" altLang="en-US" smtClean="0">
                <a:latin typeface="Twinkl SemiBold"/>
              </a:rPr>
              <a:t>On that night the Luftwaffe dropped 500 tons of high explosive, 30,000 incendiaries and 50 landmines. It was also trying out a new weapon, the exploding incendiary.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79425"/>
            <a:ext cx="8220075" cy="5868988"/>
          </a:xfrm>
        </p:spPr>
        <p:txBody>
          <a:bodyPr/>
          <a:lstStyle/>
          <a:p>
            <a:r>
              <a:rPr lang="en-GB" altLang="en-US" smtClean="0">
                <a:latin typeface="Twinkl SemiBold"/>
              </a:rPr>
              <a:t>On the 14</a:t>
            </a:r>
            <a:r>
              <a:rPr lang="en-GB" altLang="en-US" baseline="30000" smtClean="0">
                <a:latin typeface="Twinkl SemiBold"/>
              </a:rPr>
              <a:t>th</a:t>
            </a:r>
            <a:r>
              <a:rPr lang="en-GB" altLang="en-US" smtClean="0">
                <a:latin typeface="Twinkl SemiBold"/>
              </a:rPr>
              <a:t> November 1940 my mum was in bed. She was one of seven children, and shared a room with her younger brother. When the air raid siren went off, instead of going to the Anderson Shelter in the back yard she and her brother stayed in bed. They had heard lots of sirens before.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604838" y="1384300"/>
            <a:ext cx="8220075" cy="995363"/>
          </a:xfrm>
        </p:spPr>
        <p:txBody>
          <a:bodyPr/>
          <a:lstStyle/>
          <a:p>
            <a:r>
              <a:rPr lang="en-GB" altLang="en-US" smtClean="0">
                <a:latin typeface="Twinkl SemiBold"/>
              </a:rPr>
              <a:t>This is an Anderson shelter, and you were meant to go into it when the sirens signalled an air raid.</a:t>
            </a:r>
            <a:br>
              <a:rPr lang="en-GB" altLang="en-US" smtClean="0">
                <a:latin typeface="Twinkl SemiBold"/>
              </a:rPr>
            </a:br>
            <a:endParaRPr lang="en-GB" altLang="en-US" smtClean="0">
              <a:latin typeface="Twinkl SemiBold"/>
            </a:endParaRPr>
          </a:p>
        </p:txBody>
      </p:sp>
      <p:pic>
        <p:nvPicPr>
          <p:cNvPr id="1638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46313" y="2782888"/>
            <a:ext cx="4375150" cy="296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701675" y="1828800"/>
            <a:ext cx="8220075" cy="993775"/>
          </a:xfrm>
        </p:spPr>
        <p:txBody>
          <a:bodyPr/>
          <a:lstStyle/>
          <a:p>
            <a:r>
              <a:rPr lang="en-GB" altLang="en-US" smtClean="0">
                <a:latin typeface="Twinkl SemiBold"/>
              </a:rPr>
              <a:t>My mum was very lucky. A bomb came through the roof, and right through the bedroom ceiling, and through to the kitchen below. It was a fire bomb, but it did not explode!</a:t>
            </a:r>
          </a:p>
        </p:txBody>
      </p:sp>
      <p:pic>
        <p:nvPicPr>
          <p:cNvPr id="1741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53188" y="4027488"/>
            <a:ext cx="1433512" cy="213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569913" y="2613025"/>
            <a:ext cx="8220075" cy="993775"/>
          </a:xfrm>
        </p:spPr>
        <p:txBody>
          <a:bodyPr/>
          <a:lstStyle/>
          <a:p>
            <a:r>
              <a:rPr lang="en-GB" altLang="en-US" smtClean="0">
                <a:latin typeface="Twinkl SemiBold"/>
              </a:rPr>
              <a:t>She told us this story MANY TIMES, and how they ran down stairs, and were pulled into the pantry by their distraught mother (my Nan). They stayed there all night, and when they emerged the next morning, they saw this…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479425"/>
            <a:ext cx="8220075" cy="993775"/>
          </a:xfrm>
        </p:spPr>
        <p:txBody>
          <a:bodyPr/>
          <a:lstStyle/>
          <a:p>
            <a:endParaRPr lang="en-GB" altLang="en-US" smtClean="0">
              <a:latin typeface="Twinkl SemiBold"/>
            </a:endParaRPr>
          </a:p>
        </p:txBody>
      </p:sp>
      <p:pic>
        <p:nvPicPr>
          <p:cNvPr id="1945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0238" y="1219200"/>
            <a:ext cx="7964487" cy="446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14338" y="2193925"/>
            <a:ext cx="8220075" cy="995363"/>
          </a:xfrm>
        </p:spPr>
        <p:txBody>
          <a:bodyPr/>
          <a:lstStyle/>
          <a:p>
            <a:r>
              <a:rPr lang="en-GB" altLang="en-US" smtClean="0">
                <a:latin typeface="Twinkl SemiBold"/>
              </a:rPr>
              <a:t>Their house had been badly damaged, but they were alive and realised how lucky they were.</a:t>
            </a:r>
            <a:br>
              <a:rPr lang="en-GB" altLang="en-US" smtClean="0">
                <a:latin typeface="Twinkl SemiBold"/>
              </a:rPr>
            </a:br>
            <a:r>
              <a:rPr lang="en-GB" altLang="en-US" smtClean="0">
                <a:latin typeface="Twinkl SemiBold"/>
              </a:rPr>
              <a:t/>
            </a:r>
            <a:br>
              <a:rPr lang="en-GB" altLang="en-US" smtClean="0">
                <a:latin typeface="Twinkl SemiBold"/>
              </a:rPr>
            </a:br>
            <a:r>
              <a:rPr lang="en-GB" altLang="en-US" smtClean="0">
                <a:latin typeface="Twinkl SemiBold"/>
              </a:rPr>
              <a:t>How different the story could have been.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82600" y="931863"/>
            <a:ext cx="8220075" cy="993775"/>
          </a:xfrm>
        </p:spPr>
        <p:txBody>
          <a:bodyPr/>
          <a:lstStyle/>
          <a:p>
            <a:r>
              <a:rPr lang="en-GB" altLang="en-US" smtClean="0">
                <a:latin typeface="Twinkl SemiBold"/>
              </a:rPr>
              <a:t>The war carried on for nearly five more years, and many cities suffered the same fate.</a:t>
            </a:r>
          </a:p>
        </p:txBody>
      </p:sp>
      <p:pic>
        <p:nvPicPr>
          <p:cNvPr id="2150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95638" y="2379663"/>
            <a:ext cx="2598737" cy="367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p:cNvSpPr>
            <a:spLocks noGrp="1" noChangeArrowheads="1"/>
          </p:cNvSpPr>
          <p:nvPr>
            <p:ph type="title"/>
          </p:nvPr>
        </p:nvSpPr>
        <p:spPr>
          <a:xfrm>
            <a:off x="457200" y="479425"/>
            <a:ext cx="8220075" cy="993775"/>
          </a:xfrm>
        </p:spPr>
        <p:txBody>
          <a:bodyPr/>
          <a:lstStyle/>
          <a:p>
            <a:pPr eaLnBrk="1" hangingPunct="1">
              <a:lnSpc>
                <a:spcPct val="100000"/>
              </a:lnSpc>
            </a:pPr>
            <a:r>
              <a:rPr lang="en-GB" altLang="en-US" sz="3600" smtClean="0">
                <a:solidFill>
                  <a:schemeClr val="tx1"/>
                </a:solidFill>
                <a:latin typeface="Twinkl"/>
              </a:rPr>
              <a:t>The End </a:t>
            </a:r>
          </a:p>
        </p:txBody>
      </p:sp>
      <p:sp>
        <p:nvSpPr>
          <p:cNvPr id="22531" name="Rectangle 19"/>
          <p:cNvSpPr>
            <a:spLocks noChangeArrowheads="1"/>
          </p:cNvSpPr>
          <p:nvPr/>
        </p:nvSpPr>
        <p:spPr bwMode="auto">
          <a:xfrm>
            <a:off x="755650" y="1473200"/>
            <a:ext cx="7632700"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algn="ctr" eaLnBrk="1" hangingPunct="1">
              <a:lnSpc>
                <a:spcPct val="100000"/>
              </a:lnSpc>
              <a:spcBef>
                <a:spcPct val="0"/>
              </a:spcBef>
              <a:buFontTx/>
              <a:buNone/>
            </a:pPr>
            <a:r>
              <a:rPr lang="en-GB" altLang="en-US" sz="1600">
                <a:solidFill>
                  <a:schemeClr val="tx1"/>
                </a:solidFill>
              </a:rPr>
              <a:t>By the end of April 1945, the leader of Italy, Benito Mussolini and the leader of Germany, Adolf Hitler, were dead. Germany was in ruins. </a:t>
            </a:r>
          </a:p>
        </p:txBody>
      </p:sp>
      <p:pic>
        <p:nvPicPr>
          <p:cNvPr id="22532"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2013" y="2163763"/>
            <a:ext cx="4879975" cy="392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0"/>
          <p:cNvSpPr>
            <a:spLocks noGrp="1" noChangeArrowheads="1"/>
          </p:cNvSpPr>
          <p:nvPr>
            <p:ph type="title"/>
          </p:nvPr>
        </p:nvSpPr>
        <p:spPr>
          <a:xfrm>
            <a:off x="457200" y="479425"/>
            <a:ext cx="8220075" cy="993775"/>
          </a:xfrm>
        </p:spPr>
        <p:txBody>
          <a:bodyPr/>
          <a:lstStyle/>
          <a:p>
            <a:pPr eaLnBrk="1" hangingPunct="1">
              <a:lnSpc>
                <a:spcPct val="100000"/>
              </a:lnSpc>
            </a:pPr>
            <a:r>
              <a:rPr lang="en-GB" altLang="en-US" sz="3600" smtClean="0">
                <a:solidFill>
                  <a:schemeClr val="tx1"/>
                </a:solidFill>
                <a:latin typeface="Twinkl"/>
              </a:rPr>
              <a:t>The End </a:t>
            </a:r>
          </a:p>
        </p:txBody>
      </p:sp>
      <p:sp>
        <p:nvSpPr>
          <p:cNvPr id="23555" name="Rectangle 19"/>
          <p:cNvSpPr>
            <a:spLocks noChangeArrowheads="1"/>
          </p:cNvSpPr>
          <p:nvPr/>
        </p:nvSpPr>
        <p:spPr bwMode="auto">
          <a:xfrm>
            <a:off x="755650" y="1473200"/>
            <a:ext cx="7632700"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algn="ctr" eaLnBrk="1" hangingPunct="1">
              <a:lnSpc>
                <a:spcPct val="100000"/>
              </a:lnSpc>
              <a:spcBef>
                <a:spcPct val="0"/>
              </a:spcBef>
              <a:buFontTx/>
              <a:buNone/>
            </a:pPr>
            <a:r>
              <a:rPr lang="en-GB" altLang="en-US" sz="1600">
                <a:solidFill>
                  <a:schemeClr val="tx1"/>
                </a:solidFill>
              </a:rPr>
              <a:t>On 7</a:t>
            </a:r>
            <a:r>
              <a:rPr lang="en-GB" altLang="en-US" sz="1600" baseline="30000">
                <a:solidFill>
                  <a:schemeClr val="tx1"/>
                </a:solidFill>
              </a:rPr>
              <a:t>th</a:t>
            </a:r>
            <a:r>
              <a:rPr lang="en-GB" altLang="en-US" sz="1600">
                <a:solidFill>
                  <a:schemeClr val="tx1"/>
                </a:solidFill>
              </a:rPr>
              <a:t> May, at 2.41 a.m., in Reims in France, Germany surrendered. </a:t>
            </a:r>
            <a:br>
              <a:rPr lang="en-GB" altLang="en-US" sz="1600">
                <a:solidFill>
                  <a:schemeClr val="tx1"/>
                </a:solidFill>
              </a:rPr>
            </a:br>
            <a:r>
              <a:rPr lang="en-GB" altLang="en-US" sz="1600">
                <a:solidFill>
                  <a:schemeClr val="tx1"/>
                </a:solidFill>
              </a:rPr>
              <a:t>This meant that the war in Europe was over.</a:t>
            </a:r>
          </a:p>
        </p:txBody>
      </p:sp>
      <p:pic>
        <p:nvPicPr>
          <p:cNvPr id="235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4538" y="2466975"/>
            <a:ext cx="5114925" cy="333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p:cNvSpPr>
            <a:spLocks noGrp="1" noChangeArrowheads="1"/>
          </p:cNvSpPr>
          <p:nvPr>
            <p:ph type="title"/>
          </p:nvPr>
        </p:nvSpPr>
        <p:spPr>
          <a:xfrm>
            <a:off x="457200" y="479425"/>
            <a:ext cx="8220075" cy="993775"/>
          </a:xfrm>
        </p:spPr>
        <p:txBody>
          <a:bodyPr/>
          <a:lstStyle/>
          <a:p>
            <a:pPr eaLnBrk="1" hangingPunct="1">
              <a:lnSpc>
                <a:spcPct val="100000"/>
              </a:lnSpc>
            </a:pPr>
            <a:r>
              <a:rPr lang="en-GB" altLang="en-US" sz="3600" smtClean="0">
                <a:solidFill>
                  <a:schemeClr val="tx1"/>
                </a:solidFill>
                <a:latin typeface="Twinkl"/>
              </a:rPr>
              <a:t>The News Spreads</a:t>
            </a:r>
          </a:p>
        </p:txBody>
      </p:sp>
      <p:sp>
        <p:nvSpPr>
          <p:cNvPr id="24579" name="Rectangle 19"/>
          <p:cNvSpPr>
            <a:spLocks noChangeArrowheads="1"/>
          </p:cNvSpPr>
          <p:nvPr/>
        </p:nvSpPr>
        <p:spPr bwMode="auto">
          <a:xfrm>
            <a:off x="750888" y="1319213"/>
            <a:ext cx="7632700"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algn="ctr" eaLnBrk="1" hangingPunct="1">
              <a:lnSpc>
                <a:spcPct val="100000"/>
              </a:lnSpc>
              <a:spcBef>
                <a:spcPct val="0"/>
              </a:spcBef>
              <a:buFontTx/>
              <a:buNone/>
            </a:pPr>
            <a:r>
              <a:rPr lang="en-GB" altLang="en-US" sz="1600">
                <a:solidFill>
                  <a:schemeClr val="tx1"/>
                </a:solidFill>
              </a:rPr>
              <a:t>Before long, the exciting news spread that the war in Europe was over. People ran out on the streets to celebrate and church bells were rung to spread the news. </a:t>
            </a:r>
          </a:p>
        </p:txBody>
      </p:sp>
      <p:sp>
        <p:nvSpPr>
          <p:cNvPr id="4" name="Speech Bubble: Oval 3">
            <a:extLst>
              <a:ext uri="{FF2B5EF4-FFF2-40B4-BE49-F238E27FC236}">
                <a16:creationId xmlns:a16="http://schemas.microsoft.com/office/drawing/2014/main" id="{B0F25844-1BCC-43F0-99D8-BE2AD245E7D2}"/>
              </a:ext>
            </a:extLst>
          </p:cNvPr>
          <p:cNvSpPr/>
          <p:nvPr/>
        </p:nvSpPr>
        <p:spPr>
          <a:xfrm>
            <a:off x="4735513" y="2151063"/>
            <a:ext cx="3868737" cy="2555875"/>
          </a:xfrm>
          <a:prstGeom prst="wedgeEllipseCallout">
            <a:avLst>
              <a:gd name="adj1" fmla="val -56433"/>
              <a:gd name="adj2" fmla="val 68876"/>
            </a:avLst>
          </a:prstGeom>
          <a:solidFill>
            <a:srgbClr val="8EAE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dirty="0"/>
              <a:t>In accordance with arrangements between the three great powers, tomorrow, Tuesday, will be treated as Victory in Europe Day and will be regarded as a holiday.</a:t>
            </a:r>
          </a:p>
          <a:p>
            <a:pPr algn="ctr" eaLnBrk="1" fontAlgn="auto" hangingPunct="1">
              <a:spcBef>
                <a:spcPts val="0"/>
              </a:spcBef>
              <a:spcAft>
                <a:spcPts val="0"/>
              </a:spcAft>
              <a:defRPr/>
            </a:pPr>
            <a:endParaRPr lang="en-GB" dirty="0"/>
          </a:p>
        </p:txBody>
      </p:sp>
      <p:pic>
        <p:nvPicPr>
          <p:cNvPr id="2458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525" y="2165350"/>
            <a:ext cx="5865813" cy="469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0"/>
          <p:cNvSpPr>
            <a:spLocks noGrp="1" noChangeArrowheads="1"/>
          </p:cNvSpPr>
          <p:nvPr>
            <p:ph type="title"/>
          </p:nvPr>
        </p:nvSpPr>
        <p:spPr>
          <a:xfrm>
            <a:off x="457200" y="479425"/>
            <a:ext cx="8220075" cy="993775"/>
          </a:xfrm>
        </p:spPr>
        <p:txBody>
          <a:bodyPr/>
          <a:lstStyle/>
          <a:p>
            <a:pPr eaLnBrk="1" hangingPunct="1">
              <a:lnSpc>
                <a:spcPct val="100000"/>
              </a:lnSpc>
            </a:pPr>
            <a:r>
              <a:rPr lang="en-GB" altLang="en-US" sz="3600" smtClean="0">
                <a:solidFill>
                  <a:schemeClr val="tx1"/>
                </a:solidFill>
                <a:latin typeface="Twinkl"/>
              </a:rPr>
              <a:t>VE Day</a:t>
            </a:r>
          </a:p>
        </p:txBody>
      </p:sp>
      <p:sp>
        <p:nvSpPr>
          <p:cNvPr id="25603" name="Rectangle 19"/>
          <p:cNvSpPr>
            <a:spLocks noChangeArrowheads="1"/>
          </p:cNvSpPr>
          <p:nvPr/>
        </p:nvSpPr>
        <p:spPr bwMode="auto">
          <a:xfrm>
            <a:off x="755650" y="1473200"/>
            <a:ext cx="7632700" cy="137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algn="ctr" eaLnBrk="1" hangingPunct="1">
              <a:lnSpc>
                <a:spcPct val="100000"/>
              </a:lnSpc>
              <a:spcBef>
                <a:spcPct val="0"/>
              </a:spcBef>
              <a:buFontTx/>
              <a:buNone/>
            </a:pPr>
            <a:r>
              <a:rPr lang="en-GB" altLang="en-US" sz="1600">
                <a:solidFill>
                  <a:schemeClr val="tx1"/>
                </a:solidFill>
              </a:rPr>
              <a:t>The following day was one of great celebration. Churchill made a speech in which he said: ‘My dear friends, this is your hour. This is not victory of a party or of any class. It's a victory of the great British nation as a whole.’</a:t>
            </a:r>
          </a:p>
          <a:p>
            <a:pPr algn="ctr" eaLnBrk="1" hangingPunct="1">
              <a:lnSpc>
                <a:spcPct val="100000"/>
              </a:lnSpc>
              <a:spcBef>
                <a:spcPct val="0"/>
              </a:spcBef>
              <a:buFontTx/>
              <a:buNone/>
            </a:pPr>
            <a:endParaRPr lang="en-GB" altLang="en-US" sz="1600">
              <a:solidFill>
                <a:schemeClr val="tx1"/>
              </a:solidFill>
            </a:endParaRPr>
          </a:p>
          <a:p>
            <a:pPr algn="ctr" eaLnBrk="1" hangingPunct="1">
              <a:lnSpc>
                <a:spcPct val="100000"/>
              </a:lnSpc>
              <a:spcBef>
                <a:spcPct val="0"/>
              </a:spcBef>
              <a:buFontTx/>
              <a:buNone/>
            </a:pPr>
            <a:r>
              <a:rPr lang="en-GB" altLang="en-US" sz="1600">
                <a:solidFill>
                  <a:schemeClr val="tx1"/>
                </a:solidFill>
              </a:rPr>
              <a:t>Communities had street parties and churches held services of thanksgiving.</a:t>
            </a:r>
          </a:p>
        </p:txBody>
      </p:sp>
      <p:pic>
        <p:nvPicPr>
          <p:cNvPr id="2560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9588" y="3178175"/>
            <a:ext cx="5584825" cy="268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534988" y="2246313"/>
            <a:ext cx="8220075" cy="995362"/>
          </a:xfrm>
        </p:spPr>
        <p:txBody>
          <a:bodyPr/>
          <a:lstStyle/>
          <a:p>
            <a:pPr algn="ctr"/>
            <a:r>
              <a:rPr lang="en-GB" altLang="en-US" smtClean="0">
                <a:latin typeface="Twinkl SemiBold"/>
              </a:rPr>
              <a:t>Celebrations!</a:t>
            </a:r>
            <a:br>
              <a:rPr lang="en-GB" altLang="en-US" smtClean="0">
                <a:latin typeface="Twinkl SemiBold"/>
              </a:rPr>
            </a:br>
            <a:r>
              <a:rPr lang="en-GB" altLang="en-US" smtClean="0">
                <a:latin typeface="Twinkl SemiBold"/>
              </a:rPr>
              <a:t/>
            </a:r>
            <a:br>
              <a:rPr lang="en-GB" altLang="en-US" smtClean="0">
                <a:latin typeface="Twinkl SemiBold"/>
              </a:rPr>
            </a:br>
            <a:r>
              <a:rPr lang="en-GB" altLang="en-US" smtClean="0">
                <a:latin typeface="Twinkl SemiBold"/>
              </a:rPr>
              <a:t>My mum fondly remembered the celebrations of VE day.</a:t>
            </a:r>
            <a:br>
              <a:rPr lang="en-GB" altLang="en-US" smtClean="0">
                <a:latin typeface="Twinkl SemiBold"/>
              </a:rPr>
            </a:br>
            <a:r>
              <a:rPr lang="en-GB" altLang="en-US" smtClean="0">
                <a:latin typeface="Twinkl SemiBold"/>
              </a:rPr>
              <a:t/>
            </a:r>
            <a:br>
              <a:rPr lang="en-GB" altLang="en-US" smtClean="0">
                <a:latin typeface="Twinkl SemiBold"/>
              </a:rPr>
            </a:br>
            <a:r>
              <a:rPr lang="en-GB" altLang="en-US" smtClean="0">
                <a:latin typeface="Twinkl SemiBold"/>
              </a:rPr>
              <a:t>They had been through so much!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20"/>
          <p:cNvSpPr>
            <a:spLocks noGrp="1" noChangeArrowheads="1"/>
          </p:cNvSpPr>
          <p:nvPr>
            <p:ph type="title"/>
          </p:nvPr>
        </p:nvSpPr>
        <p:spPr>
          <a:xfrm>
            <a:off x="457200" y="479425"/>
            <a:ext cx="8220075" cy="993775"/>
          </a:xfrm>
        </p:spPr>
        <p:txBody>
          <a:bodyPr/>
          <a:lstStyle/>
          <a:p>
            <a:pPr eaLnBrk="1" hangingPunct="1">
              <a:lnSpc>
                <a:spcPct val="100000"/>
              </a:lnSpc>
            </a:pPr>
            <a:r>
              <a:rPr lang="en-GB" altLang="en-US" sz="3600" smtClean="0">
                <a:solidFill>
                  <a:schemeClr val="tx1"/>
                </a:solidFill>
                <a:latin typeface="Twinkl"/>
              </a:rPr>
              <a:t>Sneaking out to Celebrate</a:t>
            </a:r>
          </a:p>
        </p:txBody>
      </p:sp>
      <p:sp>
        <p:nvSpPr>
          <p:cNvPr id="27651" name="Rectangle 19"/>
          <p:cNvSpPr>
            <a:spLocks noChangeArrowheads="1"/>
          </p:cNvSpPr>
          <p:nvPr/>
        </p:nvSpPr>
        <p:spPr bwMode="auto">
          <a:xfrm>
            <a:off x="755650" y="1989138"/>
            <a:ext cx="3816350" cy="285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eaLnBrk="1" hangingPunct="1">
              <a:lnSpc>
                <a:spcPct val="100000"/>
              </a:lnSpc>
              <a:spcBef>
                <a:spcPct val="0"/>
              </a:spcBef>
              <a:buFontTx/>
              <a:buNone/>
            </a:pPr>
            <a:r>
              <a:rPr lang="en-GB" altLang="en-US" sz="1600">
                <a:solidFill>
                  <a:schemeClr val="tx1"/>
                </a:solidFill>
              </a:rPr>
              <a:t>When she appeared on the balcony of Buckingham Palace, Princess Elizabeth was wearing her ATS uniform. </a:t>
            </a:r>
          </a:p>
          <a:p>
            <a:pPr eaLnBrk="1" hangingPunct="1">
              <a:lnSpc>
                <a:spcPct val="100000"/>
              </a:lnSpc>
              <a:spcBef>
                <a:spcPct val="0"/>
              </a:spcBef>
              <a:buFontTx/>
              <a:buNone/>
            </a:pPr>
            <a:endParaRPr lang="en-GB" altLang="en-US" sz="1600">
              <a:solidFill>
                <a:schemeClr val="tx1"/>
              </a:solidFill>
            </a:endParaRPr>
          </a:p>
          <a:p>
            <a:pPr eaLnBrk="1" hangingPunct="1">
              <a:lnSpc>
                <a:spcPct val="100000"/>
              </a:lnSpc>
              <a:spcBef>
                <a:spcPct val="0"/>
              </a:spcBef>
              <a:buFontTx/>
              <a:buNone/>
            </a:pPr>
            <a:r>
              <a:rPr lang="en-GB" altLang="en-US" sz="1600">
                <a:solidFill>
                  <a:schemeClr val="tx1"/>
                </a:solidFill>
              </a:rPr>
              <a:t>Overjoyed at the people’s celebrations, the Princess asked her parents if she and her sister might join. The King and Queen agreed on the condition that they went in a large group of people, who would look after them. No one in the crowd realised that two princesses were in their midst! </a:t>
            </a:r>
          </a:p>
        </p:txBody>
      </p:sp>
      <p:pic>
        <p:nvPicPr>
          <p:cNvPr id="276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2388" y="1584325"/>
            <a:ext cx="2847975" cy="428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0"/>
          <p:cNvSpPr>
            <a:spLocks noGrp="1" noChangeArrowheads="1"/>
          </p:cNvSpPr>
          <p:nvPr>
            <p:ph type="title"/>
          </p:nvPr>
        </p:nvSpPr>
        <p:spPr>
          <a:xfrm>
            <a:off x="457200" y="479425"/>
            <a:ext cx="8220075" cy="993775"/>
          </a:xfrm>
        </p:spPr>
        <p:txBody>
          <a:bodyPr/>
          <a:lstStyle/>
          <a:p>
            <a:pPr eaLnBrk="1" hangingPunct="1">
              <a:lnSpc>
                <a:spcPct val="100000"/>
              </a:lnSpc>
            </a:pPr>
            <a:r>
              <a:rPr lang="en-GB" altLang="en-US" sz="3600" smtClean="0">
                <a:solidFill>
                  <a:schemeClr val="tx1"/>
                </a:solidFill>
                <a:latin typeface="Twinkl"/>
              </a:rPr>
              <a:t>The Ongoing Battle</a:t>
            </a:r>
          </a:p>
        </p:txBody>
      </p:sp>
      <p:sp>
        <p:nvSpPr>
          <p:cNvPr id="28675" name="Rectangle 19"/>
          <p:cNvSpPr>
            <a:spLocks noChangeArrowheads="1"/>
          </p:cNvSpPr>
          <p:nvPr/>
        </p:nvSpPr>
        <p:spPr bwMode="auto">
          <a:xfrm>
            <a:off x="755650" y="1473200"/>
            <a:ext cx="76327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algn="ctr" eaLnBrk="1" hangingPunct="1">
              <a:lnSpc>
                <a:spcPct val="100000"/>
              </a:lnSpc>
              <a:spcBef>
                <a:spcPct val="0"/>
              </a:spcBef>
              <a:buFontTx/>
              <a:buNone/>
            </a:pPr>
            <a:r>
              <a:rPr lang="en-GB" altLang="en-US" sz="1600">
                <a:solidFill>
                  <a:schemeClr val="tx1"/>
                </a:solidFill>
              </a:rPr>
              <a:t>During the celebrations, Churchill reminded people that there were still problems to be faced when he said, “We may allow ourselves a brief period of rejoicing; but let us not forget for a moment the toil and efforts that lie ahead.”</a:t>
            </a:r>
          </a:p>
        </p:txBody>
      </p:sp>
      <p:pic>
        <p:nvPicPr>
          <p:cNvPr id="28676" name="Picture 2" descr="https://upload.wikimedia.org/wikipedia/commons/1/18/Churchill_waves_to_crowd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9225" y="2570163"/>
            <a:ext cx="3765550" cy="352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92125" y="2360613"/>
            <a:ext cx="8220075" cy="993775"/>
          </a:xfrm>
        </p:spPr>
        <p:txBody>
          <a:bodyPr/>
          <a:lstStyle/>
          <a:p>
            <a:pPr algn="ctr"/>
            <a:r>
              <a:rPr lang="en-GB" altLang="en-US" smtClean="0">
                <a:latin typeface="Twinkl SemiBold"/>
              </a:rPr>
              <a:t>Today, we had planned a big street party in school.</a:t>
            </a:r>
            <a:br>
              <a:rPr lang="en-GB" altLang="en-US" smtClean="0">
                <a:latin typeface="Twinkl SemiBold"/>
              </a:rPr>
            </a:br>
            <a:r>
              <a:rPr lang="en-GB" altLang="en-US" smtClean="0">
                <a:latin typeface="Twinkl SemiBold"/>
              </a:rPr>
              <a:t>We were going to decorate the school, and have a celebration afternoon tea on the playground!</a:t>
            </a:r>
            <a:br>
              <a:rPr lang="en-GB" altLang="en-US" smtClean="0">
                <a:latin typeface="Twinkl SemiBold"/>
              </a:rPr>
            </a:br>
            <a:r>
              <a:rPr lang="en-GB" altLang="en-US" smtClean="0">
                <a:latin typeface="Twinkl SemiBold"/>
              </a:rPr>
              <a:t>It is so sad that we are not together to be able to do this.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465138" y="1951038"/>
            <a:ext cx="8220075" cy="993775"/>
          </a:xfrm>
        </p:spPr>
        <p:txBody>
          <a:bodyPr/>
          <a:lstStyle/>
          <a:p>
            <a:pPr algn="ctr"/>
            <a:r>
              <a:rPr lang="en-GB" altLang="en-US" smtClean="0">
                <a:latin typeface="Twinkl SemiBold"/>
              </a:rPr>
              <a:t> I hope that we can get back together soon.</a:t>
            </a:r>
            <a:br>
              <a:rPr lang="en-GB" altLang="en-US" smtClean="0">
                <a:latin typeface="Twinkl SemiBold"/>
              </a:rPr>
            </a:br>
            <a:r>
              <a:rPr lang="en-GB" altLang="en-US" smtClean="0">
                <a:latin typeface="Twinkl SemiBold"/>
              </a:rPr>
              <a:t>In the meantime, I hope that you can have your own VE Day garden party. Send me your photos if you do!</a:t>
            </a:r>
            <a:br>
              <a:rPr lang="en-GB" altLang="en-US" smtClean="0">
                <a:latin typeface="Twinkl SemiBold"/>
              </a:rPr>
            </a:br>
            <a:endParaRPr lang="en-GB" altLang="en-US" smtClean="0">
              <a:latin typeface="Twinkl SemiBold"/>
            </a:endParaRPr>
          </a:p>
        </p:txBody>
      </p:sp>
      <p:pic>
        <p:nvPicPr>
          <p:cNvPr id="3072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78150" y="4024313"/>
            <a:ext cx="334327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0"/>
          <p:cNvSpPr>
            <a:spLocks noGrp="1" noChangeArrowheads="1"/>
          </p:cNvSpPr>
          <p:nvPr>
            <p:ph type="title"/>
          </p:nvPr>
        </p:nvSpPr>
        <p:spPr>
          <a:xfrm>
            <a:off x="457200" y="479425"/>
            <a:ext cx="8220075" cy="993775"/>
          </a:xfrm>
        </p:spPr>
        <p:txBody>
          <a:bodyPr/>
          <a:lstStyle/>
          <a:p>
            <a:pPr eaLnBrk="1" hangingPunct="1">
              <a:lnSpc>
                <a:spcPct val="100000"/>
              </a:lnSpc>
            </a:pPr>
            <a:r>
              <a:rPr lang="en-GB" altLang="en-US" sz="3600" smtClean="0">
                <a:solidFill>
                  <a:schemeClr val="tx1"/>
                </a:solidFill>
                <a:latin typeface="Twinkl"/>
              </a:rPr>
              <a:t>Time to Reflect</a:t>
            </a:r>
          </a:p>
        </p:txBody>
      </p:sp>
      <p:sp>
        <p:nvSpPr>
          <p:cNvPr id="31747" name="Rectangle 19"/>
          <p:cNvSpPr>
            <a:spLocks noChangeArrowheads="1"/>
          </p:cNvSpPr>
          <p:nvPr/>
        </p:nvSpPr>
        <p:spPr bwMode="auto">
          <a:xfrm>
            <a:off x="755650" y="2493963"/>
            <a:ext cx="4148138"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eaLnBrk="1" hangingPunct="1">
              <a:lnSpc>
                <a:spcPct val="100000"/>
              </a:lnSpc>
              <a:spcBef>
                <a:spcPct val="0"/>
              </a:spcBef>
              <a:buFontTx/>
              <a:buNone/>
            </a:pPr>
            <a:r>
              <a:rPr lang="en-GB" altLang="en-US" sz="1600">
                <a:solidFill>
                  <a:schemeClr val="tx1"/>
                </a:solidFill>
              </a:rPr>
              <a:t>In his VE Day speech, Winston Churchill said, “Do not despair, do not yield to violence and tyranny, march straight forward.” </a:t>
            </a:r>
          </a:p>
          <a:p>
            <a:pPr eaLnBrk="1" hangingPunct="1">
              <a:lnSpc>
                <a:spcPct val="100000"/>
              </a:lnSpc>
              <a:spcBef>
                <a:spcPct val="0"/>
              </a:spcBef>
              <a:buFontTx/>
              <a:buNone/>
            </a:pPr>
            <a:endParaRPr lang="en-GB" altLang="en-US" sz="1600">
              <a:solidFill>
                <a:schemeClr val="tx1"/>
              </a:solidFill>
            </a:endParaRPr>
          </a:p>
          <a:p>
            <a:pPr eaLnBrk="1" hangingPunct="1">
              <a:lnSpc>
                <a:spcPct val="100000"/>
              </a:lnSpc>
              <a:spcBef>
                <a:spcPct val="0"/>
              </a:spcBef>
              <a:buFontTx/>
              <a:buNone/>
            </a:pPr>
            <a:r>
              <a:rPr lang="en-GB" altLang="en-US" sz="1600">
                <a:solidFill>
                  <a:schemeClr val="tx1"/>
                </a:solidFill>
              </a:rPr>
              <a:t>We are facing our own difficult times at the moment. So in your thoughts and prayers today remember the past, reflect on the present, and look forward to the future.</a:t>
            </a:r>
          </a:p>
        </p:txBody>
      </p:sp>
      <p:pic>
        <p:nvPicPr>
          <p:cNvPr id="3174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5475" y="1390650"/>
            <a:ext cx="4016375" cy="546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Song</a:t>
            </a:r>
            <a:endParaRPr lang="en-GB" dirty="0"/>
          </a:p>
        </p:txBody>
      </p:sp>
      <p:pic>
        <p:nvPicPr>
          <p:cNvPr id="3" name="Picture 2"/>
          <p:cNvPicPr>
            <a:picLocks noChangeAspect="1"/>
          </p:cNvPicPr>
          <p:nvPr/>
        </p:nvPicPr>
        <p:blipFill>
          <a:blip r:embed="rId2"/>
          <a:stretch>
            <a:fillRect/>
          </a:stretch>
        </p:blipFill>
        <p:spPr>
          <a:xfrm>
            <a:off x="1288868" y="1391194"/>
            <a:ext cx="7027818" cy="4500154"/>
          </a:xfrm>
          <a:prstGeom prst="rect">
            <a:avLst/>
          </a:prstGeom>
        </p:spPr>
      </p:pic>
    </p:spTree>
    <p:extLst>
      <p:ext uri="{BB962C8B-B14F-4D97-AF65-F5344CB8AC3E}">
        <p14:creationId xmlns:p14="http://schemas.microsoft.com/office/powerpoint/2010/main" val="7805448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377825" y="484188"/>
            <a:ext cx="8137525" cy="3130550"/>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2771"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a:ea typeface="Sassoon Infant Rg"/>
                <a:cs typeface="Sassoon Infant Rg"/>
              </a:defRPr>
            </a:lvl9pPr>
          </a:lstStyle>
          <a:p>
            <a:pPr eaLnBrk="1" hangingPunct="1">
              <a:spcBef>
                <a:spcPct val="0"/>
              </a:spcBef>
              <a:buFontTx/>
              <a:buNone/>
            </a:pPr>
            <a:endParaRPr lang="en-US" altLang="en-US" sz="3600" b="1">
              <a:solidFill>
                <a:schemeClr val="tx1"/>
              </a:solidFill>
              <a:latin typeface="Twinkl SemiBold"/>
            </a:endParaRPr>
          </a:p>
        </p:txBody>
      </p:sp>
      <p:sp>
        <p:nvSpPr>
          <p:cNvPr id="32772" name="Content Placeholder 15"/>
          <p:cNvSpPr>
            <a:spLocks noGrp="1" noChangeArrowheads="1"/>
          </p:cNvSpPr>
          <p:nvPr>
            <p:ph idx="1"/>
          </p:nvPr>
        </p:nvSpPr>
        <p:spPr>
          <a:xfrm>
            <a:off x="628650" y="1127125"/>
            <a:ext cx="7886700" cy="4351338"/>
          </a:xfrm>
        </p:spPr>
        <p:txBody>
          <a:bodyPr>
            <a:normAutofit/>
          </a:bodyPr>
          <a:lstStyle/>
          <a:p>
            <a:pPr marL="0" indent="0" algn="ctr" eaLnBrk="1" hangingPunct="1">
              <a:buFont typeface="Arial" panose="020B0604020202020204" pitchFamily="34" charset="0"/>
              <a:buNone/>
            </a:pPr>
            <a:r>
              <a:rPr lang="en-GB" altLang="en-US" sz="3600" smtClean="0">
                <a:latin typeface="Twinkl"/>
                <a:ea typeface="Sassoon Infant Rg"/>
              </a:rPr>
              <a:t>Have a great VE Day.</a:t>
            </a:r>
          </a:p>
          <a:p>
            <a:pPr marL="0" indent="0" algn="ctr" eaLnBrk="1" hangingPunct="1">
              <a:buFont typeface="Arial" panose="020B0604020202020204" pitchFamily="34" charset="0"/>
              <a:buNone/>
            </a:pPr>
            <a:r>
              <a:rPr lang="en-GB" altLang="en-US" sz="3600" smtClean="0">
                <a:latin typeface="Twinkl"/>
                <a:ea typeface="Sassoon Infant Rg"/>
              </a:rPr>
              <a:t>Look after yourselves, keep smiling and I hope to see you all soon.</a:t>
            </a:r>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175</TotalTime>
  <Words>749</Words>
  <Application>Microsoft Office PowerPoint</Application>
  <PresentationFormat>On-screen Show (4:3)</PresentationFormat>
  <Paragraphs>48</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Sassoon Infant Rg</vt:lpstr>
      <vt:lpstr>Calibri</vt:lpstr>
      <vt:lpstr>Twinkl SemiBold</vt:lpstr>
      <vt:lpstr>Twinkl</vt:lpstr>
      <vt:lpstr>Arial</vt:lpstr>
      <vt:lpstr>Office Theme</vt:lpstr>
      <vt:lpstr>PowerPoint Presentation</vt:lpstr>
      <vt:lpstr>Good morning everybody!  Welcome to our special VE Day assembly. I hope that you are all safe and well. Thank you for your amazing learning, your wonderful photos, and for simply being the best you can be!  </vt:lpstr>
      <vt:lpstr>So what is VE Day?  Victory in Europe Day</vt:lpstr>
      <vt:lpstr>Second World War</vt:lpstr>
      <vt:lpstr>This is my mum and dad, on their honeymoon in London.</vt:lpstr>
      <vt:lpstr>     On the night of the blitz in Coventry she was just 14. On that night the Luftwaffe dropped 500 tons of high explosive, 30,000 incendiaries and 50 landmines. It was also trying out a new weapon, the exploding incendiary.</vt:lpstr>
      <vt:lpstr>On the 14th November 1940 my mum was in bed. She was one of seven children, and shared a room with her younger brother. When the air raid siren went off, instead of going to the Anderson Shelter in the back yard she and her brother stayed in bed. They had heard lots of sirens before.</vt:lpstr>
      <vt:lpstr>This is an Anderson shelter, and you were meant to go into it when the sirens signalled an air raid. </vt:lpstr>
      <vt:lpstr>My mum was very lucky. A bomb came through the roof, and right through the bedroom ceiling, and through to the kitchen below. It was a fire bomb, but it did not explode!</vt:lpstr>
      <vt:lpstr>She told us this story MANY TIMES, and how they ran down stairs, and were pulled into the pantry by their distraught mother (my Nan). They stayed there all night, and when they emerged the next morning, they saw this…</vt:lpstr>
      <vt:lpstr>PowerPoint Presentation</vt:lpstr>
      <vt:lpstr>Their house had been badly damaged, but they were alive and realised how lucky they were.  How different the story could have been.</vt:lpstr>
      <vt:lpstr>The war carried on for nearly five more years, and many cities suffered the same fate.</vt:lpstr>
      <vt:lpstr>The End </vt:lpstr>
      <vt:lpstr>The End </vt:lpstr>
      <vt:lpstr>The News Spreads</vt:lpstr>
      <vt:lpstr>VE Day</vt:lpstr>
      <vt:lpstr>Celebrations!  My mum fondly remembered the celebrations of VE day.  They had been through so much!</vt:lpstr>
      <vt:lpstr>Sneaking out to Celebrate</vt:lpstr>
      <vt:lpstr>The Ongoing Battle</vt:lpstr>
      <vt:lpstr>Today, we had planned a big street party in school. We were going to decorate the school, and have a celebration afternoon tea on the playground! It is so sad that we are not together to be able to do this.</vt:lpstr>
      <vt:lpstr> I hope that we can get back together soon. In the meantime, I hope that you can have your own VE Day garden party. Send me your photos if you do! </vt:lpstr>
      <vt:lpstr>Time to Reflect</vt:lpstr>
      <vt:lpstr>Song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Head Teacher</cp:lastModifiedBy>
  <cp:revision>20</cp:revision>
  <dcterms:created xsi:type="dcterms:W3CDTF">2018-04-11T10:27:19Z</dcterms:created>
  <dcterms:modified xsi:type="dcterms:W3CDTF">2020-05-06T18:04:18Z</dcterms:modified>
</cp:coreProperties>
</file>