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6" r:id="rId3"/>
    <p:sldId id="256" r:id="rId4"/>
    <p:sldId id="263" r:id="rId5"/>
    <p:sldId id="264" r:id="rId6"/>
    <p:sldId id="265" r:id="rId7"/>
    <p:sldId id="268" r:id="rId8"/>
    <p:sldId id="26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7" autoAdjust="0"/>
    <p:restoredTop sz="94660"/>
  </p:normalViewPr>
  <p:slideViewPr>
    <p:cSldViewPr snapToGrid="0">
      <p:cViewPr varScale="1">
        <p:scale>
          <a:sx n="68" d="100"/>
          <a:sy n="68" d="100"/>
        </p:scale>
        <p:origin x="11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F6D318-3FEA-4704-9E98-A3A7BE75AA61}"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59082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F6D318-3FEA-4704-9E98-A3A7BE75AA61}"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1880859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F6D318-3FEA-4704-9E98-A3A7BE75AA61}"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298516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F6D318-3FEA-4704-9E98-A3A7BE75AA61}"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3636482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F6D318-3FEA-4704-9E98-A3A7BE75AA61}"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20166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F6D318-3FEA-4704-9E98-A3A7BE75AA61}"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498926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F6D318-3FEA-4704-9E98-A3A7BE75AA61}"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632658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F6D318-3FEA-4704-9E98-A3A7BE75AA61}"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2200897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F6D318-3FEA-4704-9E98-A3A7BE75AA61}"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4105955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F6D318-3FEA-4704-9E98-A3A7BE75AA61}"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3649444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F6D318-3FEA-4704-9E98-A3A7BE75AA61}"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E8D86C-2C02-4A04-8319-76D1B9A01747}" type="slidenum">
              <a:rPr lang="en-GB" smtClean="0"/>
              <a:t>‹#›</a:t>
            </a:fld>
            <a:endParaRPr lang="en-GB"/>
          </a:p>
        </p:txBody>
      </p:sp>
    </p:spTree>
    <p:extLst>
      <p:ext uri="{BB962C8B-B14F-4D97-AF65-F5344CB8AC3E}">
        <p14:creationId xmlns:p14="http://schemas.microsoft.com/office/powerpoint/2010/main" val="3891584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F6D318-3FEA-4704-9E98-A3A7BE75AA61}" type="datetimeFigureOut">
              <a:rPr lang="en-GB" smtClean="0"/>
              <a:t>23/04/2020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E8D86C-2C02-4A04-8319-76D1B9A01747}" type="slidenum">
              <a:rPr lang="en-GB" smtClean="0"/>
              <a:t>‹#›</a:t>
            </a:fld>
            <a:endParaRPr lang="en-GB"/>
          </a:p>
        </p:txBody>
      </p:sp>
    </p:spTree>
    <p:extLst>
      <p:ext uri="{BB962C8B-B14F-4D97-AF65-F5344CB8AC3E}">
        <p14:creationId xmlns:p14="http://schemas.microsoft.com/office/powerpoint/2010/main" val="99130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6200" y="546100"/>
            <a:ext cx="9664700" cy="830997"/>
          </a:xfrm>
          <a:prstGeom prst="rect">
            <a:avLst/>
          </a:prstGeom>
          <a:noFill/>
        </p:spPr>
        <p:txBody>
          <a:bodyPr wrap="square" rtlCol="0">
            <a:spAutoFit/>
          </a:bodyPr>
          <a:lstStyle/>
          <a:p>
            <a:pPr algn="ctr"/>
            <a:r>
              <a:rPr lang="en-GB" sz="4800" dirty="0"/>
              <a:t>Lesson </a:t>
            </a:r>
            <a:r>
              <a:rPr lang="en-GB" sz="4800" dirty="0" smtClean="0"/>
              <a:t>5</a:t>
            </a:r>
            <a:endParaRPr lang="en-GB" sz="4800" dirty="0"/>
          </a:p>
        </p:txBody>
      </p:sp>
      <p:pic>
        <p:nvPicPr>
          <p:cNvPr id="4" name="Picture 3"/>
          <p:cNvPicPr>
            <a:picLocks noChangeAspect="1"/>
          </p:cNvPicPr>
          <p:nvPr/>
        </p:nvPicPr>
        <p:blipFill>
          <a:blip r:embed="rId2"/>
          <a:stretch>
            <a:fillRect/>
          </a:stretch>
        </p:blipFill>
        <p:spPr>
          <a:xfrm>
            <a:off x="458818" y="432079"/>
            <a:ext cx="2832341" cy="1890036"/>
          </a:xfrm>
          <a:prstGeom prst="rect">
            <a:avLst/>
          </a:prstGeom>
        </p:spPr>
      </p:pic>
      <p:pic>
        <p:nvPicPr>
          <p:cNvPr id="6" name="Picture 5"/>
          <p:cNvPicPr>
            <a:picLocks noChangeAspect="1"/>
          </p:cNvPicPr>
          <p:nvPr/>
        </p:nvPicPr>
        <p:blipFill>
          <a:blip r:embed="rId3"/>
          <a:stretch>
            <a:fillRect/>
          </a:stretch>
        </p:blipFill>
        <p:spPr>
          <a:xfrm>
            <a:off x="1206500" y="2628900"/>
            <a:ext cx="3212951" cy="2133600"/>
          </a:xfrm>
          <a:prstGeom prst="rect">
            <a:avLst/>
          </a:prstGeom>
        </p:spPr>
      </p:pic>
      <p:pic>
        <p:nvPicPr>
          <p:cNvPr id="7" name="Picture 6"/>
          <p:cNvPicPr>
            <a:picLocks noChangeAspect="1"/>
          </p:cNvPicPr>
          <p:nvPr/>
        </p:nvPicPr>
        <p:blipFill>
          <a:blip r:embed="rId4"/>
          <a:stretch>
            <a:fillRect/>
          </a:stretch>
        </p:blipFill>
        <p:spPr>
          <a:xfrm>
            <a:off x="4757047" y="1539962"/>
            <a:ext cx="3170503" cy="2106923"/>
          </a:xfrm>
          <a:prstGeom prst="rect">
            <a:avLst/>
          </a:prstGeom>
        </p:spPr>
      </p:pic>
      <p:pic>
        <p:nvPicPr>
          <p:cNvPr id="8" name="Picture 7"/>
          <p:cNvPicPr>
            <a:picLocks noChangeAspect="1"/>
          </p:cNvPicPr>
          <p:nvPr/>
        </p:nvPicPr>
        <p:blipFill>
          <a:blip r:embed="rId5"/>
          <a:stretch>
            <a:fillRect/>
          </a:stretch>
        </p:blipFill>
        <p:spPr>
          <a:xfrm>
            <a:off x="8427540" y="432079"/>
            <a:ext cx="2583360" cy="1645158"/>
          </a:xfrm>
          <a:prstGeom prst="rect">
            <a:avLst/>
          </a:prstGeom>
        </p:spPr>
      </p:pic>
      <p:pic>
        <p:nvPicPr>
          <p:cNvPr id="9" name="Picture 8"/>
          <p:cNvPicPr>
            <a:picLocks noChangeAspect="1"/>
          </p:cNvPicPr>
          <p:nvPr/>
        </p:nvPicPr>
        <p:blipFill>
          <a:blip r:embed="rId6"/>
          <a:stretch>
            <a:fillRect/>
          </a:stretch>
        </p:blipFill>
        <p:spPr>
          <a:xfrm>
            <a:off x="8505599" y="2453005"/>
            <a:ext cx="2781300" cy="1857679"/>
          </a:xfrm>
          <a:prstGeom prst="rect">
            <a:avLst/>
          </a:prstGeom>
        </p:spPr>
      </p:pic>
      <p:pic>
        <p:nvPicPr>
          <p:cNvPr id="10" name="Picture 9"/>
          <p:cNvPicPr>
            <a:picLocks noChangeAspect="1"/>
          </p:cNvPicPr>
          <p:nvPr/>
        </p:nvPicPr>
        <p:blipFill>
          <a:blip r:embed="rId7"/>
          <a:stretch>
            <a:fillRect/>
          </a:stretch>
        </p:blipFill>
        <p:spPr>
          <a:xfrm>
            <a:off x="4997500" y="4025900"/>
            <a:ext cx="2827745" cy="2105768"/>
          </a:xfrm>
          <a:prstGeom prst="rect">
            <a:avLst/>
          </a:prstGeom>
        </p:spPr>
      </p:pic>
    </p:spTree>
    <p:extLst>
      <p:ext uri="{BB962C8B-B14F-4D97-AF65-F5344CB8AC3E}">
        <p14:creationId xmlns:p14="http://schemas.microsoft.com/office/powerpoint/2010/main" val="2609311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065161"/>
            <a:ext cx="10515600" cy="2022813"/>
          </a:xfrm>
        </p:spPr>
        <p:txBody>
          <a:bodyPr/>
          <a:lstStyle/>
          <a:p>
            <a:pPr algn="ctr"/>
            <a:r>
              <a:rPr lang="en-GB" dirty="0" smtClean="0"/>
              <a:t>Identifying different writing techniques.</a:t>
            </a:r>
            <a:endParaRPr lang="en-GB" dirty="0"/>
          </a:p>
        </p:txBody>
      </p:sp>
      <p:sp>
        <p:nvSpPr>
          <p:cNvPr id="3" name="Text Placeholder 2"/>
          <p:cNvSpPr>
            <a:spLocks noGrp="1"/>
          </p:cNvSpPr>
          <p:nvPr>
            <p:ph type="body" idx="1"/>
          </p:nvPr>
        </p:nvSpPr>
        <p:spPr>
          <a:xfrm>
            <a:off x="831850" y="3420230"/>
            <a:ext cx="10515600" cy="1500187"/>
          </a:xfrm>
        </p:spPr>
        <p:txBody>
          <a:bodyPr/>
          <a:lstStyle/>
          <a:p>
            <a:r>
              <a:rPr lang="en-GB" dirty="0" smtClean="0"/>
              <a:t>We often ask you to use lots of different techniques in your writing to help make it more interesting to read. On the next few slides there are some extracts from the Giant’s Necklace but what kind of writing technique is being used? See if you can work each one out. We’ll post the answers on Monday. </a:t>
            </a:r>
            <a:endParaRPr lang="en-GB" dirty="0"/>
          </a:p>
        </p:txBody>
      </p:sp>
    </p:spTree>
    <p:extLst>
      <p:ext uri="{BB962C8B-B14F-4D97-AF65-F5344CB8AC3E}">
        <p14:creationId xmlns:p14="http://schemas.microsoft.com/office/powerpoint/2010/main" val="1895027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0500" y="190500"/>
            <a:ext cx="3835400" cy="6463308"/>
          </a:xfrm>
          <a:prstGeom prst="rect">
            <a:avLst/>
          </a:prstGeom>
          <a:noFill/>
        </p:spPr>
        <p:txBody>
          <a:bodyPr wrap="square" rtlCol="0">
            <a:spAutoFit/>
          </a:bodyPr>
          <a:lstStyle/>
          <a:p>
            <a:r>
              <a:rPr lang="en-GB" sz="4400" b="1" dirty="0">
                <a:solidFill>
                  <a:srgbClr val="00B0F0"/>
                </a:solidFill>
              </a:rPr>
              <a:t>Noun phrase</a:t>
            </a:r>
          </a:p>
          <a:p>
            <a:endParaRPr lang="en-GB" sz="4400" b="1" dirty="0">
              <a:solidFill>
                <a:srgbClr val="00B0F0"/>
              </a:solidFill>
            </a:endParaRPr>
          </a:p>
          <a:p>
            <a:r>
              <a:rPr lang="en-GB" sz="4400" b="1" dirty="0">
                <a:solidFill>
                  <a:srgbClr val="00B0F0"/>
                </a:solidFill>
              </a:rPr>
              <a:t>Simile</a:t>
            </a:r>
          </a:p>
          <a:p>
            <a:endParaRPr lang="en-GB" sz="4400" b="1" dirty="0">
              <a:solidFill>
                <a:srgbClr val="00B0F0"/>
              </a:solidFill>
            </a:endParaRPr>
          </a:p>
          <a:p>
            <a:r>
              <a:rPr lang="en-GB" sz="4400" b="1" dirty="0">
                <a:solidFill>
                  <a:srgbClr val="00B0F0"/>
                </a:solidFill>
              </a:rPr>
              <a:t>Metaphor</a:t>
            </a:r>
          </a:p>
          <a:p>
            <a:endParaRPr lang="en-GB" sz="4400" b="1" dirty="0">
              <a:solidFill>
                <a:srgbClr val="00B0F0"/>
              </a:solidFill>
            </a:endParaRPr>
          </a:p>
          <a:p>
            <a:r>
              <a:rPr lang="en-GB" sz="4400" b="1" dirty="0">
                <a:solidFill>
                  <a:srgbClr val="00B0F0"/>
                </a:solidFill>
              </a:rPr>
              <a:t>Alliteration</a:t>
            </a:r>
          </a:p>
          <a:p>
            <a:endParaRPr lang="en-GB" sz="4400" b="1" dirty="0">
              <a:solidFill>
                <a:srgbClr val="00B0F0"/>
              </a:solidFill>
            </a:endParaRPr>
          </a:p>
          <a:p>
            <a:r>
              <a:rPr lang="en-GB" sz="4400" b="1" dirty="0">
                <a:solidFill>
                  <a:srgbClr val="00B0F0"/>
                </a:solidFill>
              </a:rPr>
              <a:t>Personification</a:t>
            </a:r>
          </a:p>
          <a:p>
            <a:endParaRPr lang="en-GB" dirty="0"/>
          </a:p>
        </p:txBody>
      </p:sp>
      <p:sp>
        <p:nvSpPr>
          <p:cNvPr id="6" name="TextBox 5"/>
          <p:cNvSpPr txBox="1"/>
          <p:nvPr/>
        </p:nvSpPr>
        <p:spPr>
          <a:xfrm>
            <a:off x="2857500" y="330200"/>
            <a:ext cx="6718300" cy="923330"/>
          </a:xfrm>
          <a:prstGeom prst="rect">
            <a:avLst/>
          </a:prstGeom>
          <a:noFill/>
        </p:spPr>
        <p:txBody>
          <a:bodyPr wrap="square" rtlCol="0">
            <a:spAutoFit/>
          </a:bodyPr>
          <a:lstStyle/>
          <a:p>
            <a:pPr algn="ctr"/>
            <a:r>
              <a:rPr lang="en-GB" sz="5400" b="1" dirty="0">
                <a:solidFill>
                  <a:srgbClr val="FF0000"/>
                </a:solidFill>
              </a:rPr>
              <a:t>What am I?</a:t>
            </a:r>
          </a:p>
        </p:txBody>
      </p:sp>
      <p:sp>
        <p:nvSpPr>
          <p:cNvPr id="7" name="TextBox 6"/>
          <p:cNvSpPr txBox="1"/>
          <p:nvPr/>
        </p:nvSpPr>
        <p:spPr>
          <a:xfrm>
            <a:off x="4330700" y="1638300"/>
            <a:ext cx="7162800" cy="1015663"/>
          </a:xfrm>
          <a:prstGeom prst="rect">
            <a:avLst/>
          </a:prstGeom>
          <a:noFill/>
        </p:spPr>
        <p:txBody>
          <a:bodyPr wrap="square" rtlCol="0">
            <a:spAutoFit/>
          </a:bodyPr>
          <a:lstStyle/>
          <a:p>
            <a:r>
              <a:rPr lang="en-GB" sz="6000" dirty="0"/>
              <a:t>‘flickering yellow </a:t>
            </a:r>
            <a:r>
              <a:rPr lang="en-GB" sz="6000" dirty="0" smtClean="0"/>
              <a:t>light’</a:t>
            </a:r>
            <a:endParaRPr lang="en-GB" sz="6000" dirty="0"/>
          </a:p>
        </p:txBody>
      </p:sp>
    </p:spTree>
    <p:extLst>
      <p:ext uri="{BB962C8B-B14F-4D97-AF65-F5344CB8AC3E}">
        <p14:creationId xmlns:p14="http://schemas.microsoft.com/office/powerpoint/2010/main" val="1654193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500" y="330200"/>
            <a:ext cx="6718300" cy="923330"/>
          </a:xfrm>
          <a:prstGeom prst="rect">
            <a:avLst/>
          </a:prstGeom>
          <a:noFill/>
        </p:spPr>
        <p:txBody>
          <a:bodyPr wrap="square" rtlCol="0">
            <a:spAutoFit/>
          </a:bodyPr>
          <a:lstStyle/>
          <a:p>
            <a:pPr algn="ctr"/>
            <a:r>
              <a:rPr lang="en-GB" sz="5400" b="1" dirty="0">
                <a:solidFill>
                  <a:srgbClr val="FF0000"/>
                </a:solidFill>
              </a:rPr>
              <a:t>What am I?</a:t>
            </a:r>
          </a:p>
        </p:txBody>
      </p:sp>
      <p:sp>
        <p:nvSpPr>
          <p:cNvPr id="7" name="TextBox 6"/>
          <p:cNvSpPr txBox="1"/>
          <p:nvPr/>
        </p:nvSpPr>
        <p:spPr>
          <a:xfrm>
            <a:off x="4330700" y="1638300"/>
            <a:ext cx="7162800" cy="1938992"/>
          </a:xfrm>
          <a:prstGeom prst="rect">
            <a:avLst/>
          </a:prstGeom>
          <a:noFill/>
        </p:spPr>
        <p:txBody>
          <a:bodyPr wrap="square" rtlCol="0">
            <a:spAutoFit/>
          </a:bodyPr>
          <a:lstStyle/>
          <a:p>
            <a:r>
              <a:rPr lang="en-GB" sz="6000" dirty="0"/>
              <a:t>‘like a candle shaken by the wind’</a:t>
            </a:r>
          </a:p>
        </p:txBody>
      </p:sp>
      <p:pic>
        <p:nvPicPr>
          <p:cNvPr id="2" name="Picture 1"/>
          <p:cNvPicPr>
            <a:picLocks noChangeAspect="1"/>
          </p:cNvPicPr>
          <p:nvPr/>
        </p:nvPicPr>
        <p:blipFill>
          <a:blip r:embed="rId2"/>
          <a:stretch>
            <a:fillRect/>
          </a:stretch>
        </p:blipFill>
        <p:spPr>
          <a:xfrm>
            <a:off x="172868" y="267653"/>
            <a:ext cx="4157832" cy="6590347"/>
          </a:xfrm>
          <a:prstGeom prst="rect">
            <a:avLst/>
          </a:prstGeom>
        </p:spPr>
      </p:pic>
    </p:spTree>
    <p:extLst>
      <p:ext uri="{BB962C8B-B14F-4D97-AF65-F5344CB8AC3E}">
        <p14:creationId xmlns:p14="http://schemas.microsoft.com/office/powerpoint/2010/main" val="2618664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500" y="330200"/>
            <a:ext cx="6718300" cy="923330"/>
          </a:xfrm>
          <a:prstGeom prst="rect">
            <a:avLst/>
          </a:prstGeom>
          <a:noFill/>
        </p:spPr>
        <p:txBody>
          <a:bodyPr wrap="square" rtlCol="0">
            <a:spAutoFit/>
          </a:bodyPr>
          <a:lstStyle/>
          <a:p>
            <a:pPr algn="ctr"/>
            <a:r>
              <a:rPr lang="en-GB" sz="5400" b="1" dirty="0">
                <a:solidFill>
                  <a:srgbClr val="FF0000"/>
                </a:solidFill>
              </a:rPr>
              <a:t>What am I?</a:t>
            </a:r>
          </a:p>
        </p:txBody>
      </p:sp>
      <p:sp>
        <p:nvSpPr>
          <p:cNvPr id="7" name="TextBox 6"/>
          <p:cNvSpPr txBox="1"/>
          <p:nvPr/>
        </p:nvSpPr>
        <p:spPr>
          <a:xfrm>
            <a:off x="4381500" y="2910482"/>
            <a:ext cx="7162800" cy="1015663"/>
          </a:xfrm>
          <a:prstGeom prst="rect">
            <a:avLst/>
          </a:prstGeom>
          <a:noFill/>
        </p:spPr>
        <p:txBody>
          <a:bodyPr wrap="square" rtlCol="0">
            <a:spAutoFit/>
          </a:bodyPr>
          <a:lstStyle/>
          <a:p>
            <a:r>
              <a:rPr lang="en-GB" sz="6000" dirty="0"/>
              <a:t>‘furious sea frothing’</a:t>
            </a:r>
          </a:p>
        </p:txBody>
      </p:sp>
      <p:pic>
        <p:nvPicPr>
          <p:cNvPr id="2" name="Picture 1"/>
          <p:cNvPicPr>
            <a:picLocks noChangeAspect="1"/>
          </p:cNvPicPr>
          <p:nvPr/>
        </p:nvPicPr>
        <p:blipFill>
          <a:blip r:embed="rId2"/>
          <a:stretch>
            <a:fillRect/>
          </a:stretch>
        </p:blipFill>
        <p:spPr>
          <a:xfrm>
            <a:off x="778584" y="267653"/>
            <a:ext cx="4157832" cy="6590347"/>
          </a:xfrm>
          <a:prstGeom prst="rect">
            <a:avLst/>
          </a:prstGeom>
        </p:spPr>
      </p:pic>
    </p:spTree>
    <p:extLst>
      <p:ext uri="{BB962C8B-B14F-4D97-AF65-F5344CB8AC3E}">
        <p14:creationId xmlns:p14="http://schemas.microsoft.com/office/powerpoint/2010/main" val="1028371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500" y="330200"/>
            <a:ext cx="6718300" cy="923330"/>
          </a:xfrm>
          <a:prstGeom prst="rect">
            <a:avLst/>
          </a:prstGeom>
          <a:noFill/>
        </p:spPr>
        <p:txBody>
          <a:bodyPr wrap="square" rtlCol="0">
            <a:spAutoFit/>
          </a:bodyPr>
          <a:lstStyle/>
          <a:p>
            <a:pPr algn="ctr"/>
            <a:r>
              <a:rPr lang="en-GB" sz="5400" b="1" dirty="0">
                <a:solidFill>
                  <a:srgbClr val="FF0000"/>
                </a:solidFill>
              </a:rPr>
              <a:t>What am I?</a:t>
            </a:r>
          </a:p>
        </p:txBody>
      </p:sp>
      <p:sp>
        <p:nvSpPr>
          <p:cNvPr id="7" name="TextBox 6"/>
          <p:cNvSpPr txBox="1"/>
          <p:nvPr/>
        </p:nvSpPr>
        <p:spPr>
          <a:xfrm>
            <a:off x="4381500" y="2910482"/>
            <a:ext cx="7162800" cy="1015663"/>
          </a:xfrm>
          <a:prstGeom prst="rect">
            <a:avLst/>
          </a:prstGeom>
          <a:noFill/>
        </p:spPr>
        <p:txBody>
          <a:bodyPr wrap="square" rtlCol="0">
            <a:spAutoFit/>
          </a:bodyPr>
          <a:lstStyle/>
          <a:p>
            <a:r>
              <a:rPr lang="en-GB" sz="6000" dirty="0"/>
              <a:t>‘a ledge of rock’</a:t>
            </a:r>
          </a:p>
        </p:txBody>
      </p:sp>
      <p:pic>
        <p:nvPicPr>
          <p:cNvPr id="2" name="Picture 1"/>
          <p:cNvPicPr>
            <a:picLocks noChangeAspect="1"/>
          </p:cNvPicPr>
          <p:nvPr/>
        </p:nvPicPr>
        <p:blipFill>
          <a:blip r:embed="rId2"/>
          <a:stretch>
            <a:fillRect/>
          </a:stretch>
        </p:blipFill>
        <p:spPr>
          <a:xfrm>
            <a:off x="511884" y="171926"/>
            <a:ext cx="4157832" cy="6590347"/>
          </a:xfrm>
          <a:prstGeom prst="rect">
            <a:avLst/>
          </a:prstGeom>
        </p:spPr>
      </p:pic>
    </p:spTree>
    <p:extLst>
      <p:ext uri="{BB962C8B-B14F-4D97-AF65-F5344CB8AC3E}">
        <p14:creationId xmlns:p14="http://schemas.microsoft.com/office/powerpoint/2010/main" val="3547327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5600" y="279400"/>
            <a:ext cx="11595100" cy="5909310"/>
          </a:xfrm>
          <a:prstGeom prst="rect">
            <a:avLst/>
          </a:prstGeom>
          <a:noFill/>
        </p:spPr>
        <p:txBody>
          <a:bodyPr wrap="square" rtlCol="0">
            <a:spAutoFit/>
          </a:bodyPr>
          <a:lstStyle/>
          <a:p>
            <a:r>
              <a:rPr lang="en-GB" sz="5400" dirty="0" smtClean="0">
                <a:solidFill>
                  <a:srgbClr val="0070C0"/>
                </a:solidFill>
              </a:rPr>
              <a:t>Look at the paragraph beginning ‘Cherry lay on her side..’</a:t>
            </a:r>
          </a:p>
          <a:p>
            <a:endParaRPr lang="en-GB" sz="5400" dirty="0"/>
          </a:p>
          <a:p>
            <a:r>
              <a:rPr lang="en-GB" sz="5400" dirty="0" smtClean="0"/>
              <a:t>How is Cherry’s situation made to seem dangerous? Explain two features, giving evidence from the text in your answer</a:t>
            </a:r>
            <a:r>
              <a:rPr lang="en-GB" sz="5400" dirty="0" smtClean="0"/>
              <a:t>.</a:t>
            </a:r>
          </a:p>
          <a:p>
            <a:r>
              <a:rPr lang="en-GB" sz="5400" dirty="0" smtClean="0"/>
              <a:t>(paragraph included on the next slide.)</a:t>
            </a:r>
            <a:endParaRPr lang="en-GB" sz="5400" dirty="0" smtClean="0"/>
          </a:p>
        </p:txBody>
      </p:sp>
    </p:spTree>
    <p:extLst>
      <p:ext uri="{BB962C8B-B14F-4D97-AF65-F5344CB8AC3E}">
        <p14:creationId xmlns:p14="http://schemas.microsoft.com/office/powerpoint/2010/main" val="3106471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flipV="1">
            <a:off x="-5170318" y="-1382151"/>
            <a:ext cx="8525022" cy="157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6" name="Line 4"/>
          <p:cNvSpPr>
            <a:spLocks noChangeShapeType="1"/>
          </p:cNvSpPr>
          <p:nvPr/>
        </p:nvSpPr>
        <p:spPr bwMode="auto">
          <a:xfrm>
            <a:off x="-10998249" y="749541"/>
            <a:ext cx="0" cy="3"/>
          </a:xfrm>
          <a:prstGeom prst="line">
            <a:avLst/>
          </a:prstGeom>
          <a:noFill/>
          <a:ln w="1831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p:cNvSpPr>
            <a:spLocks noChangeArrowheads="1"/>
          </p:cNvSpPr>
          <p:nvPr/>
        </p:nvSpPr>
        <p:spPr bwMode="auto">
          <a:xfrm>
            <a:off x="1828799" y="1110573"/>
            <a:ext cx="8525022"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C</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rr</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y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l</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ay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on  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er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side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wher</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the  tide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had  lift</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ed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her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and co</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u</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g</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d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until 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r  lun</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gs  were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cl</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ar.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She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wok</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as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the </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se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a </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ca</a:t>
            </a:r>
            <a:r>
              <a:rPr lang="en-US" altLang="en-US" sz="2800" dirty="0">
                <a:solidFill>
                  <a:srgbClr val="3D3D3D"/>
                </a:solidFill>
                <a:latin typeface="Comic Sans MS" panose="030F0702030302020204" pitchFamily="66" charset="0"/>
                <a:ea typeface="Times New Roman" panose="02020603050405020304" pitchFamily="18" charset="0"/>
              </a:rPr>
              <a:t>m</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e in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o</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ce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again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nd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frot</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hed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arou</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nd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her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l</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egs</a:t>
            </a:r>
            <a:r>
              <a:rPr kumimoji="0" lang="en-US" altLang="en-US" sz="2800" b="0" i="0" u="none" strike="noStrike" cap="none" normalizeH="0" baseline="0" dirty="0" smtClean="0">
                <a:ln>
                  <a:noFill/>
                </a:ln>
                <a:solidFill>
                  <a:schemeClr val="tx1"/>
                </a:solidFill>
                <a:effectLst/>
                <a:latin typeface="Comic Sans MS" panose="030F0702030302020204" pitchFamily="66" charset="0"/>
                <a:ea typeface="Times New Roman" panose="02020603050405020304" pitchFamily="18" charset="0"/>
              </a:rPr>
              <a:t>.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She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r</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o</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ll</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d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o</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ve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r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o</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  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r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back,  feeling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th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salt spray on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r fa</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ce,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and saw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that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it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was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ni</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g</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ht.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The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s</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k</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y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above </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h</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e</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r </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was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dashed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w</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ith </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s</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tar</a:t>
            </a:r>
            <a:r>
              <a:rPr kumimoji="0" lang="en-US" altLang="en-US" sz="2800" b="0" i="0" u="none" strike="noStrike" cap="none" normalizeH="0" baseline="0" dirty="0" smtClean="0">
                <a:ln>
                  <a:noFill/>
                </a:ln>
                <a:solidFill>
                  <a:srgbClr val="5B5B5B"/>
                </a:solidFill>
                <a:effectLst/>
                <a:latin typeface="Comic Sans MS" panose="030F0702030302020204" pitchFamily="66" charset="0"/>
                <a:ea typeface="Times New Roman" panose="02020603050405020304" pitchFamily="18" charset="0"/>
              </a:rPr>
              <a:t>s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a</a:t>
            </a:r>
            <a:r>
              <a:rPr kumimoji="0" lang="en-US" altLang="en-US" sz="2800" b="0" i="0" u="none" strike="noStrike" cap="none" normalizeH="0" baseline="0" dirty="0" smtClean="0">
                <a:ln>
                  <a:noFill/>
                </a:ln>
                <a:solidFill>
                  <a:srgbClr val="2A2A2A"/>
                </a:solidFill>
                <a:effectLst/>
                <a:latin typeface="Comic Sans MS" panose="030F0702030302020204" pitchFamily="66" charset="0"/>
                <a:ea typeface="Times New Roman" panose="02020603050405020304" pitchFamily="18" charset="0"/>
              </a:rPr>
              <a:t>nd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the</a:t>
            </a:r>
            <a:r>
              <a:rPr kumimoji="0" lang="en-US" altLang="en-US" sz="2800" b="0" i="0" u="none" strike="noStrike" cap="none" normalizeH="0" dirty="0" smtClean="0">
                <a:ln>
                  <a:noFill/>
                </a:ln>
                <a:solidFill>
                  <a:srgbClr val="4B4B4B"/>
                </a:solidFill>
                <a:effectLst/>
                <a:latin typeface="Comic Sans MS" panose="030F0702030302020204" pitchFamily="66" charset="0"/>
                <a:ea typeface="Times New Roman" panose="02020603050405020304" pitchFamily="18" charset="0"/>
              </a:rPr>
              <a:t>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moon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rode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through </a:t>
            </a:r>
            <a:r>
              <a:rPr kumimoji="0" lang="en-US" altLang="en-US" sz="2800" b="0" i="0" u="none" strike="noStrike" cap="none" normalizeH="0" baseline="0" dirty="0" smtClean="0">
                <a:ln>
                  <a:noFill/>
                </a:ln>
                <a:solidFill>
                  <a:srgbClr val="4B4B4B"/>
                </a:solidFill>
                <a:effectLst/>
                <a:latin typeface="Comic Sans MS" panose="030F0702030302020204" pitchFamily="66" charset="0"/>
                <a:ea typeface="Times New Roman" panose="02020603050405020304" pitchFamily="18" charset="0"/>
              </a:rPr>
              <a:t>the </a:t>
            </a:r>
            <a:r>
              <a:rPr kumimoji="0" lang="en-US" altLang="en-US" sz="2800" b="0" i="0" u="none" strike="noStrike" cap="none" normalizeH="0" baseline="0" dirty="0" smtClean="0">
                <a:ln>
                  <a:noFill/>
                </a:ln>
                <a:solidFill>
                  <a:srgbClr val="3D3D3D"/>
                </a:solidFill>
                <a:effectLst/>
                <a:latin typeface="Comic Sans MS" panose="030F0702030302020204" pitchFamily="66" charset="0"/>
                <a:ea typeface="Times New Roman" panose="02020603050405020304" pitchFamily="18" charset="0"/>
              </a:rPr>
              <a:t>clouds.</a:t>
            </a:r>
            <a:endParaRPr kumimoji="0" lang="en-US" altLang="en-US" sz="2800" b="0" i="0" u="none" strike="noStrike" cap="none" normalizeH="0" baseline="0" dirty="0" smtClean="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10020816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TotalTime>
  <Words>229</Words>
  <Application>Microsoft Office PowerPoint</Application>
  <PresentationFormat>Widescreen</PresentationFormat>
  <Paragraphs>25</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Comic Sans MS</vt:lpstr>
      <vt:lpstr>Times New Roman</vt:lpstr>
      <vt:lpstr>Office Theme</vt:lpstr>
      <vt:lpstr>PowerPoint Presentation</vt:lpstr>
      <vt:lpstr>Identifying different writing techniques.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Lennie Castledine</dc:creator>
  <cp:lastModifiedBy>Belinda Clark</cp:lastModifiedBy>
  <cp:revision>9</cp:revision>
  <dcterms:created xsi:type="dcterms:W3CDTF">2017-10-17T10:42:55Z</dcterms:created>
  <dcterms:modified xsi:type="dcterms:W3CDTF">2020-04-23T15:49:34Z</dcterms:modified>
</cp:coreProperties>
</file>