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1" r:id="rId3"/>
    <p:sldId id="262" r:id="rId4"/>
    <p:sldId id="263" r:id="rId5"/>
    <p:sldId id="264" r:id="rId6"/>
    <p:sldId id="284" r:id="rId7"/>
    <p:sldId id="266" r:id="rId8"/>
    <p:sldId id="285" r:id="rId9"/>
    <p:sldId id="291" r:id="rId10"/>
    <p:sldId id="292"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00"/>
    <a:srgbClr val="DE8400"/>
    <a:srgbClr val="FFCF37"/>
    <a:srgbClr val="8BB8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283" autoAdjust="0"/>
    <p:restoredTop sz="94660"/>
  </p:normalViewPr>
  <p:slideViewPr>
    <p:cSldViewPr snapToGrid="0">
      <p:cViewPr varScale="1">
        <p:scale>
          <a:sx n="83" d="100"/>
          <a:sy n="83" d="100"/>
        </p:scale>
        <p:origin x="232" y="3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A52D145C-36AC-49E4-B93C-70E9715C0E0E}" type="datetimeFigureOut">
              <a:rPr lang="en-US" smtClean="0"/>
              <a:t>5/18/20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1081E6-C735-45B7-8CCF-B5438059AA6B}" type="slidenum">
              <a:rPr lang="en-US" smtClean="0"/>
              <a:t>‹#›</a:t>
            </a:fld>
            <a:endParaRPr lang="en-US"/>
          </a:p>
        </p:txBody>
      </p:sp>
    </p:spTree>
    <p:extLst>
      <p:ext uri="{BB962C8B-B14F-4D97-AF65-F5344CB8AC3E}">
        <p14:creationId xmlns:p14="http://schemas.microsoft.com/office/powerpoint/2010/main" val="16325708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52D145C-36AC-49E4-B93C-70E9715C0E0E}" type="datetimeFigureOut">
              <a:rPr lang="en-US" smtClean="0"/>
              <a:t>5/18/20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1081E6-C735-45B7-8CCF-B5438059AA6B}" type="slidenum">
              <a:rPr lang="en-US" smtClean="0"/>
              <a:t>‹#›</a:t>
            </a:fld>
            <a:endParaRPr lang="en-US"/>
          </a:p>
        </p:txBody>
      </p:sp>
    </p:spTree>
    <p:extLst>
      <p:ext uri="{BB962C8B-B14F-4D97-AF65-F5344CB8AC3E}">
        <p14:creationId xmlns:p14="http://schemas.microsoft.com/office/powerpoint/2010/main" val="33204788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52D145C-36AC-49E4-B93C-70E9715C0E0E}" type="datetimeFigureOut">
              <a:rPr lang="en-US" smtClean="0"/>
              <a:t>5/18/20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1081E6-C735-45B7-8CCF-B5438059AA6B}" type="slidenum">
              <a:rPr lang="en-US" smtClean="0"/>
              <a:t>‹#›</a:t>
            </a:fld>
            <a:endParaRPr lang="en-US"/>
          </a:p>
        </p:txBody>
      </p:sp>
    </p:spTree>
    <p:extLst>
      <p:ext uri="{BB962C8B-B14F-4D97-AF65-F5344CB8AC3E}">
        <p14:creationId xmlns:p14="http://schemas.microsoft.com/office/powerpoint/2010/main" val="28659993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52D145C-36AC-49E4-B93C-70E9715C0E0E}" type="datetimeFigureOut">
              <a:rPr lang="en-US" smtClean="0"/>
              <a:t>5/18/20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61081E6-C735-45B7-8CCF-B5438059AA6B}" type="slidenum">
              <a:rPr lang="en-US" smtClean="0"/>
              <a:t>‹#›</a:t>
            </a:fld>
            <a:endParaRPr lang="en-US"/>
          </a:p>
        </p:txBody>
      </p:sp>
    </p:spTree>
    <p:extLst>
      <p:ext uri="{BB962C8B-B14F-4D97-AF65-F5344CB8AC3E}">
        <p14:creationId xmlns:p14="http://schemas.microsoft.com/office/powerpoint/2010/main" val="1340835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A52D145C-36AC-49E4-B93C-70E9715C0E0E}" type="datetimeFigureOut">
              <a:rPr lang="en-US" smtClean="0"/>
              <a:t>5/18/20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61081E6-C735-45B7-8CCF-B5438059AA6B}" type="slidenum">
              <a:rPr lang="en-US" smtClean="0"/>
              <a:t>‹#›</a:t>
            </a:fld>
            <a:endParaRPr lang="en-US"/>
          </a:p>
        </p:txBody>
      </p:sp>
    </p:spTree>
    <p:extLst>
      <p:ext uri="{BB962C8B-B14F-4D97-AF65-F5344CB8AC3E}">
        <p14:creationId xmlns:p14="http://schemas.microsoft.com/office/powerpoint/2010/main" val="6914245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52D145C-36AC-49E4-B93C-70E9715C0E0E}" type="datetimeFigureOut">
              <a:rPr lang="en-US" smtClean="0"/>
              <a:t>5/18/20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61081E6-C735-45B7-8CCF-B5438059AA6B}" type="slidenum">
              <a:rPr lang="en-US" smtClean="0"/>
              <a:t>‹#›</a:t>
            </a:fld>
            <a:endParaRPr lang="en-US"/>
          </a:p>
        </p:txBody>
      </p:sp>
    </p:spTree>
    <p:extLst>
      <p:ext uri="{BB962C8B-B14F-4D97-AF65-F5344CB8AC3E}">
        <p14:creationId xmlns:p14="http://schemas.microsoft.com/office/powerpoint/2010/main" val="25881898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2D145C-36AC-49E4-B93C-70E9715C0E0E}" type="datetimeFigureOut">
              <a:rPr lang="en-US" smtClean="0"/>
              <a:t>5/18/20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61081E6-C735-45B7-8CCF-B5438059AA6B}" type="slidenum">
              <a:rPr lang="en-US" smtClean="0"/>
              <a:t>‹#›</a:t>
            </a:fld>
            <a:endParaRPr lang="en-US"/>
          </a:p>
        </p:txBody>
      </p:sp>
    </p:spTree>
    <p:extLst>
      <p:ext uri="{BB962C8B-B14F-4D97-AF65-F5344CB8AC3E}">
        <p14:creationId xmlns:p14="http://schemas.microsoft.com/office/powerpoint/2010/main" val="31333825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52D145C-36AC-49E4-B93C-70E9715C0E0E}" type="datetimeFigureOut">
              <a:rPr lang="en-US" smtClean="0"/>
              <a:t>5/18/20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61081E6-C735-45B7-8CCF-B5438059AA6B}" type="slidenum">
              <a:rPr lang="en-US" smtClean="0"/>
              <a:t>‹#›</a:t>
            </a:fld>
            <a:endParaRPr lang="en-US"/>
          </a:p>
        </p:txBody>
      </p:sp>
    </p:spTree>
    <p:extLst>
      <p:ext uri="{BB962C8B-B14F-4D97-AF65-F5344CB8AC3E}">
        <p14:creationId xmlns:p14="http://schemas.microsoft.com/office/powerpoint/2010/main" val="28573123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52D145C-36AC-49E4-B93C-70E9715C0E0E}" type="datetimeFigureOut">
              <a:rPr lang="en-US" smtClean="0"/>
              <a:t>5/18/20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61081E6-C735-45B7-8CCF-B5438059AA6B}" type="slidenum">
              <a:rPr lang="en-US" smtClean="0"/>
              <a:t>‹#›</a:t>
            </a:fld>
            <a:endParaRPr lang="en-US"/>
          </a:p>
        </p:txBody>
      </p:sp>
    </p:spTree>
    <p:extLst>
      <p:ext uri="{BB962C8B-B14F-4D97-AF65-F5344CB8AC3E}">
        <p14:creationId xmlns:p14="http://schemas.microsoft.com/office/powerpoint/2010/main" val="8935101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52D145C-36AC-49E4-B93C-70E9715C0E0E}" type="datetimeFigureOut">
              <a:rPr lang="en-US" smtClean="0"/>
              <a:t>5/18/20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1081E6-C735-45B7-8CCF-B5438059AA6B}" type="slidenum">
              <a:rPr lang="en-US" smtClean="0"/>
              <a:t>‹#›</a:t>
            </a:fld>
            <a:endParaRPr lang="en-US"/>
          </a:p>
        </p:txBody>
      </p:sp>
    </p:spTree>
    <p:extLst>
      <p:ext uri="{BB962C8B-B14F-4D97-AF65-F5344CB8AC3E}">
        <p14:creationId xmlns:p14="http://schemas.microsoft.com/office/powerpoint/2010/main" val="41574989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52D145C-36AC-49E4-B93C-70E9715C0E0E}" type="datetimeFigureOut">
              <a:rPr lang="en-US" smtClean="0"/>
              <a:t>5/18/20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1081E6-C735-45B7-8CCF-B5438059AA6B}" type="slidenum">
              <a:rPr lang="en-US" smtClean="0"/>
              <a:t>‹#›</a:t>
            </a:fld>
            <a:endParaRPr lang="en-US"/>
          </a:p>
        </p:txBody>
      </p:sp>
    </p:spTree>
    <p:extLst>
      <p:ext uri="{BB962C8B-B14F-4D97-AF65-F5344CB8AC3E}">
        <p14:creationId xmlns:p14="http://schemas.microsoft.com/office/powerpoint/2010/main" val="38392167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rgbClr val="FFCF37"/>
            </a:gs>
            <a:gs pos="70000">
              <a:srgbClr val="FFC000"/>
            </a:gs>
            <a:gs pos="100000">
              <a:srgbClr val="DE8400"/>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52D145C-36AC-49E4-B93C-70E9715C0E0E}" type="datetimeFigureOut">
              <a:rPr lang="en-US" smtClean="0"/>
              <a:t>5/18/20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1081E6-C735-45B7-8CCF-B5438059AA6B}" type="slidenum">
              <a:rPr lang="en-US" smtClean="0"/>
              <a:t>‹#›</a:t>
            </a:fld>
            <a:endParaRPr lang="en-US"/>
          </a:p>
        </p:txBody>
      </p:sp>
    </p:spTree>
    <p:extLst>
      <p:ext uri="{BB962C8B-B14F-4D97-AF65-F5344CB8AC3E}">
        <p14:creationId xmlns:p14="http://schemas.microsoft.com/office/powerpoint/2010/main" val="3098460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png"/><Relationship Id="rId5" Type="http://schemas.microsoft.com/office/2007/relationships/hdphoto" Target="../media/hdphoto2.wdp"/><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869488" y="1463040"/>
            <a:ext cx="9857232" cy="5394960"/>
          </a:xfrm>
          <a:prstGeom prst="rect">
            <a:avLst/>
          </a:prstGeom>
          <a:noFill/>
        </p:spPr>
        <p:txBody>
          <a:bodyPr vert="horz" lIns="91440" tIns="72000" rIns="91440" bIns="45720" rtlCol="0" anchor="b">
            <a:prstTxWarp prst="textArchUp">
              <a:avLst/>
            </a:prstTxWarp>
            <a:noAutofit/>
            <a:scene3d>
              <a:camera prst="orthographicFront">
                <a:rot lat="0" lon="0" rev="0"/>
              </a:camera>
              <a:lightRig rig="threePt" dir="t"/>
            </a:scene3d>
            <a:sp3d/>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9600" b="1" dirty="0">
                <a:ln w="25400">
                  <a:solidFill>
                    <a:srgbClr val="002060"/>
                  </a:solidFill>
                </a:ln>
                <a:gradFill>
                  <a:gsLst>
                    <a:gs pos="0">
                      <a:schemeClr val="accent1">
                        <a:lumMod val="5000"/>
                        <a:lumOff val="95000"/>
                      </a:schemeClr>
                    </a:gs>
                    <a:gs pos="0">
                      <a:srgbClr val="FF6600"/>
                    </a:gs>
                    <a:gs pos="70000">
                      <a:srgbClr val="FF6600"/>
                    </a:gs>
                    <a:gs pos="100000">
                      <a:srgbClr val="FF0000"/>
                    </a:gs>
                  </a:gsLst>
                  <a:lin ang="5400000" scaled="1"/>
                </a:gradFill>
                <a:effectLst>
                  <a:outerShdw blurRad="38100" dist="38100" dir="2700000" algn="tl">
                    <a:srgbClr val="000000">
                      <a:alpha val="43137"/>
                    </a:srgbClr>
                  </a:outerShdw>
                </a:effectLst>
                <a:latin typeface="Berlin Sans FB Demi" panose="020E0802020502020306" pitchFamily="34" charset="0"/>
              </a:rPr>
              <a:t>FANTASTIC</a:t>
            </a:r>
          </a:p>
        </p:txBody>
      </p:sp>
      <p:sp>
        <p:nvSpPr>
          <p:cNvPr id="2" name="Title 1"/>
          <p:cNvSpPr>
            <a:spLocks noGrp="1"/>
          </p:cNvSpPr>
          <p:nvPr>
            <p:ph type="ctrTitle"/>
          </p:nvPr>
        </p:nvSpPr>
        <p:spPr>
          <a:xfrm>
            <a:off x="508000" y="77167"/>
            <a:ext cx="11176000" cy="764684"/>
          </a:xfrm>
        </p:spPr>
        <p:txBody>
          <a:bodyPr>
            <a:noAutofit/>
          </a:bodyPr>
          <a:lstStyle/>
          <a:p>
            <a:r>
              <a:rPr lang="en-US" sz="4400" b="1" dirty="0">
                <a:ln w="25400">
                  <a:solidFill>
                    <a:srgbClr val="002060"/>
                  </a:solidFill>
                </a:ln>
                <a:solidFill>
                  <a:srgbClr val="00B0F0"/>
                </a:solidFill>
                <a:effectLst>
                  <a:outerShdw blurRad="38100" dist="38100" dir="2700000" algn="tl">
                    <a:srgbClr val="000000">
                      <a:alpha val="43137"/>
                    </a:srgbClr>
                  </a:outerShdw>
                </a:effectLst>
                <a:latin typeface="Kristen ITC" panose="03050502040202030202" pitchFamily="66" charset="0"/>
              </a:rPr>
              <a:t>Roald Dahl’s</a:t>
            </a:r>
          </a:p>
        </p:txBody>
      </p:sp>
      <p:sp>
        <p:nvSpPr>
          <p:cNvPr id="7" name="Title 1"/>
          <p:cNvSpPr txBox="1">
            <a:spLocks/>
          </p:cNvSpPr>
          <p:nvPr/>
        </p:nvSpPr>
        <p:spPr>
          <a:xfrm>
            <a:off x="4390644" y="1766531"/>
            <a:ext cx="3410712" cy="1033937"/>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6400" b="1" dirty="0">
                <a:ln w="25400">
                  <a:solidFill>
                    <a:srgbClr val="002060"/>
                  </a:solidFill>
                </a:ln>
                <a:gradFill>
                  <a:gsLst>
                    <a:gs pos="0">
                      <a:schemeClr val="accent1">
                        <a:lumMod val="5000"/>
                        <a:lumOff val="95000"/>
                      </a:schemeClr>
                    </a:gs>
                    <a:gs pos="0">
                      <a:srgbClr val="FF6600"/>
                    </a:gs>
                    <a:gs pos="70000">
                      <a:srgbClr val="FF6600"/>
                    </a:gs>
                    <a:gs pos="100000">
                      <a:srgbClr val="FF0000"/>
                    </a:gs>
                  </a:gsLst>
                  <a:lin ang="5400000" scaled="1"/>
                </a:gradFill>
                <a:effectLst>
                  <a:outerShdw blurRad="38100" dist="38100" dir="2700000" algn="tl">
                    <a:srgbClr val="000000">
                      <a:alpha val="43137"/>
                    </a:srgbClr>
                  </a:outerShdw>
                </a:effectLst>
                <a:latin typeface="Berlin Sans FB Demi" panose="020E0802020502020306" pitchFamily="34" charset="0"/>
              </a:rPr>
              <a:t>MR FOX</a:t>
            </a:r>
          </a:p>
        </p:txBody>
      </p:sp>
      <p:sp>
        <p:nvSpPr>
          <p:cNvPr id="23" name="Title 1"/>
          <p:cNvSpPr txBox="1">
            <a:spLocks/>
          </p:cNvSpPr>
          <p:nvPr/>
        </p:nvSpPr>
        <p:spPr>
          <a:xfrm>
            <a:off x="243840" y="2766245"/>
            <a:ext cx="11704320" cy="720406"/>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5000" b="1" dirty="0">
                <a:ln w="25400">
                  <a:solidFill>
                    <a:srgbClr val="002060"/>
                  </a:solidFill>
                </a:ln>
                <a:solidFill>
                  <a:srgbClr val="FF0000"/>
                </a:solidFill>
                <a:effectLst>
                  <a:outerShdw blurRad="38100" dist="38100" dir="2700000" algn="tl">
                    <a:srgbClr val="000000">
                      <a:alpha val="43137"/>
                    </a:srgbClr>
                  </a:outerShdw>
                </a:effectLst>
                <a:latin typeface="Berlin Sans FB Demi" panose="020E0802020502020306" pitchFamily="34" charset="0"/>
              </a:rPr>
              <a:t>THE VERY CLEVER MR FOX!</a:t>
            </a:r>
          </a:p>
        </p:txBody>
      </p:sp>
      <p:pic>
        <p:nvPicPr>
          <p:cNvPr id="8194" name="Picture 2" descr="Image result for cartoon fox"/>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7993917" y="3486651"/>
            <a:ext cx="2328314" cy="3196234"/>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Image result for keep out sign cartoon"/>
          <p:cNvPicPr>
            <a:picLocks noChangeAspect="1" noChangeArrowheads="1"/>
          </p:cNvPicPr>
          <p:nvPr/>
        </p:nvPicPr>
        <p:blipFill>
          <a:blip r:embed="rId4" cstate="print">
            <a:extLst>
              <a:ext uri="{BEBA8EAE-BF5A-486C-A8C5-ECC9F3942E4B}">
                <a14:imgProps xmlns:a14="http://schemas.microsoft.com/office/drawing/2010/main">
                  <a14:imgLayer r:embed="rId5">
                    <a14:imgEffect>
                      <a14:backgroundRemoval t="2086" b="90000" l="10000" r="90000"/>
                    </a14:imgEffect>
                  </a14:imgLayer>
                </a14:imgProps>
              </a:ext>
              <a:ext uri="{28A0092B-C50C-407E-A947-70E740481C1C}">
                <a14:useLocalDpi xmlns:a14="http://schemas.microsoft.com/office/drawing/2010/main" val="0"/>
              </a:ext>
            </a:extLst>
          </a:blip>
          <a:srcRect/>
          <a:stretch>
            <a:fillRect/>
          </a:stretch>
        </p:blipFill>
        <p:spPr bwMode="auto">
          <a:xfrm>
            <a:off x="9281622" y="618285"/>
            <a:ext cx="2040890" cy="2182183"/>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2213356" y="3930606"/>
            <a:ext cx="3882644" cy="2308324"/>
          </a:xfrm>
          <a:prstGeom prst="rect">
            <a:avLst/>
          </a:prstGeom>
          <a:gradFill>
            <a:gsLst>
              <a:gs pos="0">
                <a:schemeClr val="accent1">
                  <a:lumMod val="5000"/>
                  <a:lumOff val="95000"/>
                </a:schemeClr>
              </a:gs>
              <a:gs pos="0">
                <a:schemeClr val="accent2">
                  <a:lumMod val="20000"/>
                  <a:lumOff val="80000"/>
                </a:schemeClr>
              </a:gs>
              <a:gs pos="70000">
                <a:schemeClr val="accent2">
                  <a:lumMod val="40000"/>
                  <a:lumOff val="60000"/>
                </a:schemeClr>
              </a:gs>
              <a:gs pos="100000">
                <a:schemeClr val="accent2">
                  <a:lumMod val="60000"/>
                  <a:lumOff val="40000"/>
                </a:schemeClr>
              </a:gs>
            </a:gsLst>
            <a:lin ang="5400000" scaled="1"/>
          </a:gradFill>
          <a:ln>
            <a:solidFill>
              <a:srgbClr val="002060"/>
            </a:solidFill>
          </a:ln>
        </p:spPr>
        <p:txBody>
          <a:bodyPr wrap="square" rtlCol="0">
            <a:spAutoFit/>
          </a:bodyPr>
          <a:lstStyle/>
          <a:p>
            <a:pPr algn="ctr"/>
            <a:r>
              <a:rPr lang="en-US" sz="2400" b="1" u="sng" dirty="0">
                <a:solidFill>
                  <a:srgbClr val="002060"/>
                </a:solidFill>
                <a:effectLst>
                  <a:outerShdw blurRad="38100" dist="38100" dir="2700000" algn="tl">
                    <a:srgbClr val="000000">
                      <a:alpha val="43137"/>
                    </a:srgbClr>
                  </a:outerShdw>
                </a:effectLst>
                <a:latin typeface="Berlin Sans FB Demi" panose="020E0802020502020306" pitchFamily="34" charset="0"/>
              </a:rPr>
              <a:t>LEARNING OBJECTIVE</a:t>
            </a:r>
          </a:p>
          <a:p>
            <a:pPr algn="ctr"/>
            <a:endParaRPr lang="en-US" sz="2400" dirty="0">
              <a:solidFill>
                <a:srgbClr val="002060"/>
              </a:solidFill>
              <a:effectLst>
                <a:outerShdw blurRad="38100" dist="38100" dir="2700000" algn="tl">
                  <a:srgbClr val="000000">
                    <a:alpha val="43137"/>
                  </a:srgbClr>
                </a:outerShdw>
              </a:effectLst>
              <a:latin typeface="Berlin Sans FB Demi" panose="020E0802020502020306" pitchFamily="34" charset="0"/>
            </a:endParaRPr>
          </a:p>
          <a:p>
            <a:pPr algn="ctr"/>
            <a:r>
              <a:rPr lang="en-US" sz="2400" dirty="0">
                <a:solidFill>
                  <a:srgbClr val="002060"/>
                </a:solidFill>
                <a:effectLst>
                  <a:outerShdw blurRad="38100" dist="38100" dir="2700000" algn="tl">
                    <a:srgbClr val="000000">
                      <a:alpha val="43137"/>
                    </a:srgbClr>
                  </a:outerShdw>
                </a:effectLst>
                <a:latin typeface="Berlin Sans FB Demi" panose="020E0802020502020306" pitchFamily="34" charset="0"/>
              </a:rPr>
              <a:t>-Understand and explore characters in a text.</a:t>
            </a:r>
          </a:p>
          <a:p>
            <a:pPr algn="ctr"/>
            <a:r>
              <a:rPr lang="en-US" sz="2400" dirty="0">
                <a:solidFill>
                  <a:srgbClr val="002060"/>
                </a:solidFill>
                <a:effectLst>
                  <a:outerShdw blurRad="38100" dist="38100" dir="2700000" algn="tl">
                    <a:srgbClr val="000000">
                      <a:alpha val="43137"/>
                    </a:srgbClr>
                  </a:outerShdw>
                </a:effectLst>
                <a:latin typeface="Berlin Sans FB Demi" panose="020E0802020502020306" pitchFamily="34" charset="0"/>
              </a:rPr>
              <a:t>-Infer and deduce the hidden meanings in texts.</a:t>
            </a:r>
          </a:p>
        </p:txBody>
      </p:sp>
      <p:pic>
        <p:nvPicPr>
          <p:cNvPr id="9238" name="Picture 22" descr="Image result for forest cartoon"/>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78356" y="302057"/>
            <a:ext cx="2251710" cy="28146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438162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1096263" y="924560"/>
            <a:ext cx="9857232" cy="5394960"/>
          </a:xfrm>
          <a:prstGeom prst="rect">
            <a:avLst/>
          </a:prstGeom>
          <a:noFill/>
        </p:spPr>
        <p:txBody>
          <a:bodyPr vert="horz" lIns="91440" tIns="72000" rIns="91440" bIns="45720" rtlCol="0" anchor="b">
            <a:prstTxWarp prst="textArchUp">
              <a:avLst/>
            </a:prstTxWarp>
            <a:noAutofit/>
            <a:scene3d>
              <a:camera prst="orthographicFront">
                <a:rot lat="0" lon="0" rev="0"/>
              </a:camera>
              <a:lightRig rig="threePt" dir="t"/>
            </a:scene3d>
            <a:sp3d/>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9600" b="1" dirty="0">
                <a:ln w="25400">
                  <a:solidFill>
                    <a:srgbClr val="002060"/>
                  </a:solidFill>
                </a:ln>
                <a:gradFill>
                  <a:gsLst>
                    <a:gs pos="0">
                      <a:schemeClr val="accent1">
                        <a:lumMod val="5000"/>
                        <a:lumOff val="95000"/>
                      </a:schemeClr>
                    </a:gs>
                    <a:gs pos="0">
                      <a:srgbClr val="FF6600"/>
                    </a:gs>
                    <a:gs pos="70000">
                      <a:srgbClr val="FF6600"/>
                    </a:gs>
                    <a:gs pos="100000">
                      <a:srgbClr val="FF0000"/>
                    </a:gs>
                  </a:gsLst>
                  <a:lin ang="5400000" scaled="1"/>
                </a:gradFill>
                <a:effectLst>
                  <a:outerShdw blurRad="38100" dist="38100" dir="2700000" algn="tl">
                    <a:srgbClr val="000000">
                      <a:alpha val="43137"/>
                    </a:srgbClr>
                  </a:outerShdw>
                </a:effectLst>
                <a:latin typeface="Berlin Sans FB Demi" panose="020E0802020502020306" pitchFamily="34" charset="0"/>
              </a:rPr>
              <a:t>INTRODUCTION</a:t>
            </a:r>
          </a:p>
        </p:txBody>
      </p:sp>
      <p:sp>
        <p:nvSpPr>
          <p:cNvPr id="23" name="Title 1"/>
          <p:cNvSpPr txBox="1">
            <a:spLocks/>
          </p:cNvSpPr>
          <p:nvPr/>
        </p:nvSpPr>
        <p:spPr>
          <a:xfrm>
            <a:off x="-36437" y="1572177"/>
            <a:ext cx="11704320" cy="720406"/>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5000" b="1" dirty="0">
                <a:ln w="25400">
                  <a:solidFill>
                    <a:srgbClr val="002060"/>
                  </a:solidFill>
                </a:ln>
                <a:solidFill>
                  <a:srgbClr val="FF0000"/>
                </a:solidFill>
                <a:effectLst>
                  <a:outerShdw blurRad="38100" dist="38100" dir="2700000" algn="tl">
                    <a:srgbClr val="000000">
                      <a:alpha val="43137"/>
                    </a:srgbClr>
                  </a:outerShdw>
                </a:effectLst>
                <a:latin typeface="Berlin Sans FB Demi" panose="020E0802020502020306" pitchFamily="34" charset="0"/>
              </a:rPr>
              <a:t>MR FOX</a:t>
            </a:r>
          </a:p>
        </p:txBody>
      </p:sp>
      <p:sp>
        <p:nvSpPr>
          <p:cNvPr id="7" name="TextBox 6"/>
          <p:cNvSpPr txBox="1"/>
          <p:nvPr/>
        </p:nvSpPr>
        <p:spPr>
          <a:xfrm>
            <a:off x="507491" y="3060490"/>
            <a:ext cx="5591938" cy="3108543"/>
          </a:xfrm>
          <a:prstGeom prst="rect">
            <a:avLst/>
          </a:prstGeom>
          <a:noFill/>
          <a:ln>
            <a:noFill/>
          </a:ln>
        </p:spPr>
        <p:txBody>
          <a:bodyPr wrap="square" rtlCol="0">
            <a:spAutoFit/>
          </a:bodyPr>
          <a:lstStyle/>
          <a:p>
            <a:pPr algn="ctr"/>
            <a:r>
              <a:rPr lang="en-US" sz="2800" b="1" dirty="0">
                <a:solidFill>
                  <a:srgbClr val="002060"/>
                </a:solidFill>
                <a:effectLst>
                  <a:outerShdw blurRad="38100" dist="38100" dir="2700000" algn="tl">
                    <a:srgbClr val="000000">
                      <a:alpha val="43137"/>
                    </a:srgbClr>
                  </a:outerShdw>
                </a:effectLst>
                <a:latin typeface="Berlin Sans FB Demi" panose="020E0802020502020306" pitchFamily="34" charset="0"/>
              </a:rPr>
              <a:t>Read the extracts from ‘Fantastic Mr Fox.’ (See the documents along with this PowerPoint.)These show what a clever fox Mr Fox is! </a:t>
            </a:r>
          </a:p>
          <a:p>
            <a:pPr algn="ctr"/>
            <a:endParaRPr lang="en-US" sz="2800" b="1" dirty="0">
              <a:solidFill>
                <a:srgbClr val="002060"/>
              </a:solidFill>
              <a:effectLst>
                <a:outerShdw blurRad="38100" dist="38100" dir="2700000" algn="tl">
                  <a:srgbClr val="000000">
                    <a:alpha val="43137"/>
                  </a:srgbClr>
                </a:outerShdw>
              </a:effectLst>
              <a:latin typeface="Berlin Sans FB Demi" panose="020E0802020502020306" pitchFamily="34" charset="0"/>
            </a:endParaRPr>
          </a:p>
          <a:p>
            <a:pPr algn="ctr"/>
            <a:r>
              <a:rPr lang="en-US" sz="2800" b="1" dirty="0">
                <a:solidFill>
                  <a:srgbClr val="002060"/>
                </a:solidFill>
                <a:effectLst>
                  <a:outerShdw blurRad="38100" dist="38100" dir="2700000" algn="tl">
                    <a:srgbClr val="000000">
                      <a:alpha val="43137"/>
                    </a:srgbClr>
                  </a:outerShdw>
                </a:effectLst>
                <a:latin typeface="Berlin Sans FB Demi" panose="020E0802020502020306" pitchFamily="34" charset="0"/>
              </a:rPr>
              <a:t>As you read, </a:t>
            </a:r>
            <a:r>
              <a:rPr lang="en-US" sz="2800" b="1" dirty="0">
                <a:solidFill>
                  <a:srgbClr val="002060"/>
                </a:solidFill>
                <a:effectLst>
                  <a:glow rad="127000">
                    <a:srgbClr val="FFFF00"/>
                  </a:glow>
                  <a:outerShdw blurRad="38100" dist="38100" dir="2700000" algn="tl">
                    <a:srgbClr val="000000">
                      <a:alpha val="43137"/>
                    </a:srgbClr>
                  </a:outerShdw>
                </a:effectLst>
                <a:latin typeface="Berlin Sans FB Demi" panose="020E0802020502020306" pitchFamily="34" charset="0"/>
              </a:rPr>
              <a:t>THINK: </a:t>
            </a:r>
            <a:r>
              <a:rPr lang="en-US" sz="2800" b="1" dirty="0">
                <a:solidFill>
                  <a:srgbClr val="002060"/>
                </a:solidFill>
                <a:effectLst>
                  <a:outerShdw blurRad="38100" dist="38100" dir="2700000" algn="tl">
                    <a:srgbClr val="000000">
                      <a:alpha val="43137"/>
                    </a:srgbClr>
                  </a:outerShdw>
                </a:effectLst>
                <a:latin typeface="Berlin Sans FB Demi" panose="020E0802020502020306" pitchFamily="34" charset="0"/>
              </a:rPr>
              <a:t>What are the other characteristics of Mr Fox?</a:t>
            </a:r>
            <a:endParaRPr lang="en-US" sz="2800" dirty="0">
              <a:solidFill>
                <a:srgbClr val="002060"/>
              </a:solidFill>
              <a:effectLst>
                <a:outerShdw blurRad="38100" dist="38100" dir="2700000" algn="tl">
                  <a:srgbClr val="000000">
                    <a:alpha val="43137"/>
                  </a:srgbClr>
                </a:outerShdw>
              </a:effectLst>
              <a:latin typeface="Berlin Sans FB Demi" panose="020E0802020502020306" pitchFamily="34" charset="0"/>
            </a:endParaRPr>
          </a:p>
        </p:txBody>
      </p:sp>
      <p:pic>
        <p:nvPicPr>
          <p:cNvPr id="4" name="Picture 3"/>
          <p:cNvPicPr>
            <a:picLocks noChangeAspect="1"/>
          </p:cNvPicPr>
          <p:nvPr/>
        </p:nvPicPr>
        <p:blipFill>
          <a:blip r:embed="rId2"/>
          <a:stretch>
            <a:fillRect/>
          </a:stretch>
        </p:blipFill>
        <p:spPr>
          <a:xfrm rot="250687">
            <a:off x="8852859" y="2724009"/>
            <a:ext cx="2972395" cy="3904417"/>
          </a:xfrm>
          <a:prstGeom prst="rect">
            <a:avLst/>
          </a:prstGeom>
        </p:spPr>
      </p:pic>
      <p:pic>
        <p:nvPicPr>
          <p:cNvPr id="9" name="Picture 8"/>
          <p:cNvPicPr>
            <a:picLocks noChangeAspect="1"/>
          </p:cNvPicPr>
          <p:nvPr/>
        </p:nvPicPr>
        <p:blipFill>
          <a:blip r:embed="rId2"/>
          <a:stretch>
            <a:fillRect/>
          </a:stretch>
        </p:blipFill>
        <p:spPr>
          <a:xfrm rot="250687">
            <a:off x="8557205" y="2794834"/>
            <a:ext cx="2972395" cy="3904417"/>
          </a:xfrm>
          <a:prstGeom prst="rect">
            <a:avLst/>
          </a:prstGeom>
        </p:spPr>
      </p:pic>
      <p:pic>
        <p:nvPicPr>
          <p:cNvPr id="10" name="Picture 9"/>
          <p:cNvPicPr>
            <a:picLocks noChangeAspect="1"/>
          </p:cNvPicPr>
          <p:nvPr/>
        </p:nvPicPr>
        <p:blipFill>
          <a:blip r:embed="rId2"/>
          <a:stretch>
            <a:fillRect/>
          </a:stretch>
        </p:blipFill>
        <p:spPr>
          <a:xfrm rot="250687">
            <a:off x="8138471" y="2768864"/>
            <a:ext cx="2972395" cy="3904417"/>
          </a:xfrm>
          <a:prstGeom prst="rect">
            <a:avLst/>
          </a:prstGeom>
        </p:spPr>
      </p:pic>
      <p:pic>
        <p:nvPicPr>
          <p:cNvPr id="8" name="Picture 7"/>
          <p:cNvPicPr>
            <a:picLocks noChangeAspect="1"/>
          </p:cNvPicPr>
          <p:nvPr/>
        </p:nvPicPr>
        <p:blipFill>
          <a:blip r:embed="rId3"/>
          <a:stretch>
            <a:fillRect/>
          </a:stretch>
        </p:blipFill>
        <p:spPr>
          <a:xfrm>
            <a:off x="7321799" y="2620916"/>
            <a:ext cx="3017257" cy="3978451"/>
          </a:xfrm>
          <a:prstGeom prst="rect">
            <a:avLst/>
          </a:prstGeom>
          <a:ln>
            <a:solidFill>
              <a:schemeClr val="tx1"/>
            </a:solidFill>
          </a:ln>
        </p:spPr>
      </p:pic>
    </p:spTree>
    <p:extLst>
      <p:ext uri="{BB962C8B-B14F-4D97-AF65-F5344CB8AC3E}">
        <p14:creationId xmlns:p14="http://schemas.microsoft.com/office/powerpoint/2010/main" val="30887468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1338453" y="914400"/>
            <a:ext cx="9857232" cy="5394960"/>
          </a:xfrm>
          <a:prstGeom prst="rect">
            <a:avLst/>
          </a:prstGeom>
          <a:noFill/>
        </p:spPr>
        <p:txBody>
          <a:bodyPr vert="horz" lIns="91440" tIns="72000" rIns="91440" bIns="45720" rtlCol="0" anchor="b">
            <a:prstTxWarp prst="textArchUp">
              <a:avLst/>
            </a:prstTxWarp>
            <a:noAutofit/>
            <a:scene3d>
              <a:camera prst="orthographicFront">
                <a:rot lat="0" lon="0" rev="0"/>
              </a:camera>
              <a:lightRig rig="threePt" dir="t"/>
            </a:scene3d>
            <a:sp3d/>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9600" b="1" dirty="0">
                <a:ln w="25400">
                  <a:solidFill>
                    <a:srgbClr val="002060"/>
                  </a:solidFill>
                </a:ln>
                <a:gradFill>
                  <a:gsLst>
                    <a:gs pos="0">
                      <a:schemeClr val="accent1">
                        <a:lumMod val="5000"/>
                        <a:lumOff val="95000"/>
                      </a:schemeClr>
                    </a:gs>
                    <a:gs pos="0">
                      <a:srgbClr val="FF6600"/>
                    </a:gs>
                    <a:gs pos="70000">
                      <a:srgbClr val="FF6600"/>
                    </a:gs>
                    <a:gs pos="100000">
                      <a:srgbClr val="FF0000"/>
                    </a:gs>
                  </a:gsLst>
                  <a:lin ang="5400000" scaled="1"/>
                </a:gradFill>
                <a:effectLst>
                  <a:outerShdw blurRad="38100" dist="38100" dir="2700000" algn="tl">
                    <a:srgbClr val="000000">
                      <a:alpha val="43137"/>
                    </a:srgbClr>
                  </a:outerShdw>
                </a:effectLst>
                <a:latin typeface="Berlin Sans FB Demi" panose="020E0802020502020306" pitchFamily="34" charset="0"/>
              </a:rPr>
              <a:t>INTRODUCTION</a:t>
            </a:r>
          </a:p>
        </p:txBody>
      </p:sp>
      <p:sp>
        <p:nvSpPr>
          <p:cNvPr id="23" name="Title 1"/>
          <p:cNvSpPr txBox="1">
            <a:spLocks/>
          </p:cNvSpPr>
          <p:nvPr/>
        </p:nvSpPr>
        <p:spPr>
          <a:xfrm>
            <a:off x="2931223" y="1673987"/>
            <a:ext cx="6336411" cy="720406"/>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5000" b="1" dirty="0">
                <a:ln w="25400">
                  <a:solidFill>
                    <a:srgbClr val="002060"/>
                  </a:solidFill>
                </a:ln>
                <a:solidFill>
                  <a:srgbClr val="FF0000"/>
                </a:solidFill>
                <a:effectLst>
                  <a:outerShdw blurRad="38100" dist="38100" dir="2700000" algn="tl">
                    <a:srgbClr val="000000">
                      <a:alpha val="43137"/>
                    </a:srgbClr>
                  </a:outerShdw>
                </a:effectLst>
                <a:latin typeface="Berlin Sans FB Demi" panose="020E0802020502020306" pitchFamily="34" charset="0"/>
              </a:rPr>
              <a:t>COMPREHENSION</a:t>
            </a:r>
          </a:p>
        </p:txBody>
      </p:sp>
      <p:sp>
        <p:nvSpPr>
          <p:cNvPr id="7" name="TextBox 6"/>
          <p:cNvSpPr txBox="1"/>
          <p:nvPr/>
        </p:nvSpPr>
        <p:spPr>
          <a:xfrm>
            <a:off x="843280" y="2957698"/>
            <a:ext cx="10657840" cy="3539430"/>
          </a:xfrm>
          <a:prstGeom prst="rect">
            <a:avLst/>
          </a:prstGeom>
          <a:noFill/>
          <a:ln>
            <a:noFill/>
          </a:ln>
        </p:spPr>
        <p:txBody>
          <a:bodyPr wrap="square" rtlCol="0">
            <a:spAutoFit/>
          </a:bodyPr>
          <a:lstStyle/>
          <a:p>
            <a:pPr marL="514350" indent="-514350">
              <a:buAutoNum type="arabicPeriod"/>
            </a:pPr>
            <a:r>
              <a:rPr lang="en-US" sz="3200" b="1" dirty="0">
                <a:solidFill>
                  <a:srgbClr val="002060"/>
                </a:solidFill>
                <a:effectLst>
                  <a:outerShdw blurRad="38100" dist="38100" dir="2700000" algn="tl">
                    <a:srgbClr val="000000">
                      <a:alpha val="43137"/>
                    </a:srgbClr>
                  </a:outerShdw>
                </a:effectLst>
                <a:latin typeface="Berlin Sans FB Demi" panose="020E0802020502020306" pitchFamily="34" charset="0"/>
              </a:rPr>
              <a:t>How does Mr Fox’s appearance change when he has an idea?</a:t>
            </a:r>
          </a:p>
          <a:p>
            <a:pPr marL="514350" indent="-514350">
              <a:buAutoNum type="arabicPeriod"/>
            </a:pPr>
            <a:r>
              <a:rPr lang="en-US" sz="3200" b="1" dirty="0">
                <a:solidFill>
                  <a:srgbClr val="002060"/>
                </a:solidFill>
                <a:effectLst>
                  <a:outerShdw blurRad="38100" dist="38100" dir="2700000" algn="tl">
                    <a:srgbClr val="000000">
                      <a:alpha val="43137"/>
                    </a:srgbClr>
                  </a:outerShdw>
                </a:effectLst>
                <a:latin typeface="Berlin Sans FB Demi" panose="020E0802020502020306" pitchFamily="34" charset="0"/>
              </a:rPr>
              <a:t>Why is Mr Fox proud of his children?</a:t>
            </a:r>
          </a:p>
          <a:p>
            <a:pPr marL="514350" indent="-514350">
              <a:buAutoNum type="arabicPeriod"/>
            </a:pPr>
            <a:r>
              <a:rPr lang="en-US" sz="3200" b="1" dirty="0">
                <a:solidFill>
                  <a:srgbClr val="002060"/>
                </a:solidFill>
                <a:effectLst>
                  <a:outerShdw blurRad="38100" dist="38100" dir="2700000" algn="tl">
                    <a:srgbClr val="000000">
                      <a:alpha val="43137"/>
                    </a:srgbClr>
                  </a:outerShdw>
                </a:effectLst>
                <a:latin typeface="Berlin Sans FB Demi" panose="020E0802020502020306" pitchFamily="34" charset="0"/>
              </a:rPr>
              <a:t>What is Mr Fox’s plan?</a:t>
            </a:r>
          </a:p>
          <a:p>
            <a:pPr marL="514350" indent="-514350">
              <a:buAutoNum type="arabicPeriod"/>
            </a:pPr>
            <a:r>
              <a:rPr lang="en-US" sz="3200" b="1" dirty="0">
                <a:solidFill>
                  <a:srgbClr val="002060"/>
                </a:solidFill>
                <a:effectLst>
                  <a:outerShdw blurRad="38100" dist="38100" dir="2700000" algn="tl">
                    <a:srgbClr val="000000">
                      <a:alpha val="43137"/>
                    </a:srgbClr>
                  </a:outerShdw>
                </a:effectLst>
                <a:latin typeface="Berlin Sans FB Demi" panose="020E0802020502020306" pitchFamily="34" charset="0"/>
              </a:rPr>
              <a:t>Why does he not tell the small foxes his plan?</a:t>
            </a:r>
          </a:p>
          <a:p>
            <a:pPr marL="514350" indent="-514350">
              <a:buAutoNum type="arabicPeriod"/>
            </a:pPr>
            <a:r>
              <a:rPr lang="en-US" sz="3200" b="1" dirty="0">
                <a:solidFill>
                  <a:srgbClr val="002060"/>
                </a:solidFill>
                <a:effectLst>
                  <a:outerShdw blurRad="38100" dist="38100" dir="2700000" algn="tl">
                    <a:srgbClr val="000000">
                      <a:alpha val="43137"/>
                    </a:srgbClr>
                  </a:outerShdw>
                </a:effectLst>
                <a:latin typeface="Berlin Sans FB Demi" panose="020E0802020502020306" pitchFamily="34" charset="0"/>
              </a:rPr>
              <a:t>Why does Mr Fox take great care when leaving the chicken house?</a:t>
            </a:r>
            <a:endParaRPr lang="en-US" sz="3200" dirty="0">
              <a:solidFill>
                <a:srgbClr val="002060"/>
              </a:solidFill>
              <a:effectLst>
                <a:outerShdw blurRad="38100" dist="38100" dir="2700000" algn="tl">
                  <a:srgbClr val="000000">
                    <a:alpha val="43137"/>
                  </a:srgbClr>
                </a:outerShdw>
              </a:effectLst>
              <a:latin typeface="Berlin Sans FB Demi" panose="020E0802020502020306" pitchFamily="34" charset="0"/>
            </a:endParaRPr>
          </a:p>
        </p:txBody>
      </p:sp>
    </p:spTree>
    <p:extLst>
      <p:ext uri="{BB962C8B-B14F-4D97-AF65-F5344CB8AC3E}">
        <p14:creationId xmlns:p14="http://schemas.microsoft.com/office/powerpoint/2010/main" val="32949312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1338453" y="914400"/>
            <a:ext cx="9857232" cy="5394960"/>
          </a:xfrm>
          <a:prstGeom prst="rect">
            <a:avLst/>
          </a:prstGeom>
          <a:noFill/>
        </p:spPr>
        <p:txBody>
          <a:bodyPr vert="horz" lIns="91440" tIns="72000" rIns="91440" bIns="45720" rtlCol="0" anchor="b">
            <a:prstTxWarp prst="textArchUp">
              <a:avLst/>
            </a:prstTxWarp>
            <a:noAutofit/>
            <a:scene3d>
              <a:camera prst="orthographicFront">
                <a:rot lat="0" lon="0" rev="0"/>
              </a:camera>
              <a:lightRig rig="threePt" dir="t"/>
            </a:scene3d>
            <a:sp3d/>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9600" b="1" dirty="0">
                <a:ln w="25400">
                  <a:solidFill>
                    <a:srgbClr val="002060"/>
                  </a:solidFill>
                </a:ln>
                <a:gradFill>
                  <a:gsLst>
                    <a:gs pos="0">
                      <a:schemeClr val="accent1">
                        <a:lumMod val="5000"/>
                        <a:lumOff val="95000"/>
                      </a:schemeClr>
                    </a:gs>
                    <a:gs pos="0">
                      <a:srgbClr val="FF6600"/>
                    </a:gs>
                    <a:gs pos="70000">
                      <a:srgbClr val="FF6600"/>
                    </a:gs>
                    <a:gs pos="100000">
                      <a:srgbClr val="FF0000"/>
                    </a:gs>
                  </a:gsLst>
                  <a:lin ang="5400000" scaled="1"/>
                </a:gradFill>
                <a:effectLst>
                  <a:outerShdw blurRad="38100" dist="38100" dir="2700000" algn="tl">
                    <a:srgbClr val="000000">
                      <a:alpha val="43137"/>
                    </a:srgbClr>
                  </a:outerShdw>
                </a:effectLst>
                <a:latin typeface="Berlin Sans FB Demi" panose="020E0802020502020306" pitchFamily="34" charset="0"/>
              </a:rPr>
              <a:t>INTRODUCTION</a:t>
            </a:r>
          </a:p>
        </p:txBody>
      </p:sp>
      <p:sp>
        <p:nvSpPr>
          <p:cNvPr id="23" name="Title 1"/>
          <p:cNvSpPr txBox="1">
            <a:spLocks/>
          </p:cNvSpPr>
          <p:nvPr/>
        </p:nvSpPr>
        <p:spPr>
          <a:xfrm>
            <a:off x="3098863" y="2375027"/>
            <a:ext cx="6336411" cy="720406"/>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5000" b="1" dirty="0">
                <a:ln w="25400">
                  <a:solidFill>
                    <a:srgbClr val="002060"/>
                  </a:solidFill>
                </a:ln>
                <a:solidFill>
                  <a:srgbClr val="00B0F0"/>
                </a:solidFill>
                <a:effectLst>
                  <a:outerShdw blurRad="38100" dist="38100" dir="2700000" algn="tl">
                    <a:srgbClr val="000000">
                      <a:alpha val="43137"/>
                    </a:srgbClr>
                  </a:outerShdw>
                </a:effectLst>
                <a:latin typeface="Berlin Sans FB Demi" panose="020E0802020502020306" pitchFamily="34" charset="0"/>
              </a:rPr>
              <a:t>COMPREHENSION –</a:t>
            </a:r>
          </a:p>
          <a:p>
            <a:r>
              <a:rPr lang="en-US" sz="5000" b="1" dirty="0">
                <a:ln w="25400">
                  <a:solidFill>
                    <a:srgbClr val="002060"/>
                  </a:solidFill>
                </a:ln>
                <a:solidFill>
                  <a:srgbClr val="00B0F0"/>
                </a:solidFill>
                <a:effectLst>
                  <a:outerShdw blurRad="38100" dist="38100" dir="2700000" algn="tl">
                    <a:srgbClr val="000000">
                      <a:alpha val="43137"/>
                    </a:srgbClr>
                  </a:outerShdw>
                </a:effectLst>
                <a:latin typeface="Berlin Sans FB Demi" panose="020E0802020502020306" pitchFamily="34" charset="0"/>
              </a:rPr>
              <a:t>ANSWERS</a:t>
            </a:r>
          </a:p>
        </p:txBody>
      </p:sp>
      <p:sp>
        <p:nvSpPr>
          <p:cNvPr id="7" name="TextBox 6"/>
          <p:cNvSpPr txBox="1"/>
          <p:nvPr/>
        </p:nvSpPr>
        <p:spPr>
          <a:xfrm>
            <a:off x="795020" y="3095433"/>
            <a:ext cx="8209957" cy="3539430"/>
          </a:xfrm>
          <a:prstGeom prst="rect">
            <a:avLst/>
          </a:prstGeom>
          <a:noFill/>
          <a:ln>
            <a:noFill/>
          </a:ln>
        </p:spPr>
        <p:txBody>
          <a:bodyPr wrap="square" rtlCol="0">
            <a:spAutoFit/>
          </a:bodyPr>
          <a:lstStyle/>
          <a:p>
            <a:pPr marL="514350" indent="-514350">
              <a:buAutoNum type="arabicPeriod"/>
            </a:pPr>
            <a:r>
              <a:rPr lang="en-US" sz="2800" b="1" dirty="0">
                <a:solidFill>
                  <a:srgbClr val="002060"/>
                </a:solidFill>
                <a:effectLst>
                  <a:outerShdw blurRad="38100" dist="38100" dir="2700000" algn="tl">
                    <a:srgbClr val="000000">
                      <a:alpha val="43137"/>
                    </a:srgbClr>
                  </a:outerShdw>
                </a:effectLst>
                <a:latin typeface="Berlin Sans FB Demi" panose="020E0802020502020306" pitchFamily="34" charset="0"/>
              </a:rPr>
              <a:t>It is clear when Mr Fox has an idea because something in his face changes. He is described as having ‘a little spark of excitement dancing in his eyes.’</a:t>
            </a:r>
          </a:p>
          <a:p>
            <a:pPr marL="514350" indent="-514350">
              <a:buAutoNum type="arabicPeriod"/>
            </a:pPr>
            <a:endParaRPr lang="en-US" sz="2800" b="1" dirty="0">
              <a:solidFill>
                <a:srgbClr val="002060"/>
              </a:solidFill>
              <a:effectLst>
                <a:outerShdw blurRad="38100" dist="38100" dir="2700000" algn="tl">
                  <a:srgbClr val="000000">
                    <a:alpha val="43137"/>
                  </a:srgbClr>
                </a:outerShdw>
              </a:effectLst>
              <a:latin typeface="Berlin Sans FB Demi" panose="020E0802020502020306" pitchFamily="34" charset="0"/>
            </a:endParaRPr>
          </a:p>
          <a:p>
            <a:pPr marL="514350" indent="-514350">
              <a:buAutoNum type="arabicPeriod"/>
            </a:pPr>
            <a:r>
              <a:rPr lang="en-US" sz="2800" b="1" dirty="0">
                <a:solidFill>
                  <a:srgbClr val="002060"/>
                </a:solidFill>
                <a:effectLst>
                  <a:outerShdw blurRad="38100" dist="38100" dir="2700000" algn="tl">
                    <a:srgbClr val="000000">
                      <a:alpha val="43137"/>
                    </a:srgbClr>
                  </a:outerShdw>
                </a:effectLst>
                <a:latin typeface="Berlin Sans FB Demi" panose="020E0802020502020306" pitchFamily="34" charset="0"/>
              </a:rPr>
              <a:t> Mr Fox is proud of his children because of how resilient they are. Although they have not had a drink for three days, they are ‘undefeated.’</a:t>
            </a:r>
            <a:endParaRPr lang="en-US" sz="2400" dirty="0">
              <a:solidFill>
                <a:srgbClr val="002060"/>
              </a:solidFill>
              <a:effectLst>
                <a:outerShdw blurRad="38100" dist="38100" dir="2700000" algn="tl">
                  <a:srgbClr val="000000">
                    <a:alpha val="43137"/>
                  </a:srgbClr>
                </a:outerShdw>
              </a:effectLst>
              <a:latin typeface="Berlin Sans FB Demi" panose="020E0802020502020306" pitchFamily="34" charset="0"/>
            </a:endParaRPr>
          </a:p>
        </p:txBody>
      </p:sp>
      <p:pic>
        <p:nvPicPr>
          <p:cNvPr id="15364" name="Picture 4" descr="Image result for cartoon fantastic mr fox"/>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06047" y="3253266"/>
            <a:ext cx="3233096" cy="32990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76059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1338453" y="914400"/>
            <a:ext cx="9857232" cy="5394960"/>
          </a:xfrm>
          <a:prstGeom prst="rect">
            <a:avLst/>
          </a:prstGeom>
          <a:noFill/>
        </p:spPr>
        <p:txBody>
          <a:bodyPr vert="horz" lIns="91440" tIns="72000" rIns="91440" bIns="45720" rtlCol="0" anchor="b">
            <a:prstTxWarp prst="textArchUp">
              <a:avLst/>
            </a:prstTxWarp>
            <a:noAutofit/>
            <a:scene3d>
              <a:camera prst="orthographicFront">
                <a:rot lat="0" lon="0" rev="0"/>
              </a:camera>
              <a:lightRig rig="threePt" dir="t"/>
            </a:scene3d>
            <a:sp3d/>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9600" b="1" dirty="0">
                <a:ln w="25400">
                  <a:solidFill>
                    <a:srgbClr val="002060"/>
                  </a:solidFill>
                </a:ln>
                <a:gradFill>
                  <a:gsLst>
                    <a:gs pos="0">
                      <a:schemeClr val="accent1">
                        <a:lumMod val="5000"/>
                        <a:lumOff val="95000"/>
                      </a:schemeClr>
                    </a:gs>
                    <a:gs pos="0">
                      <a:srgbClr val="FF6600"/>
                    </a:gs>
                    <a:gs pos="70000">
                      <a:srgbClr val="FF6600"/>
                    </a:gs>
                    <a:gs pos="100000">
                      <a:srgbClr val="FF0000"/>
                    </a:gs>
                  </a:gsLst>
                  <a:lin ang="5400000" scaled="1"/>
                </a:gradFill>
                <a:effectLst>
                  <a:outerShdw blurRad="38100" dist="38100" dir="2700000" algn="tl">
                    <a:srgbClr val="000000">
                      <a:alpha val="43137"/>
                    </a:srgbClr>
                  </a:outerShdw>
                </a:effectLst>
                <a:latin typeface="Berlin Sans FB Demi" panose="020E0802020502020306" pitchFamily="34" charset="0"/>
              </a:rPr>
              <a:t>INTRODUCTION</a:t>
            </a:r>
          </a:p>
        </p:txBody>
      </p:sp>
      <p:sp>
        <p:nvSpPr>
          <p:cNvPr id="23" name="Title 1"/>
          <p:cNvSpPr txBox="1">
            <a:spLocks/>
          </p:cNvSpPr>
          <p:nvPr/>
        </p:nvSpPr>
        <p:spPr>
          <a:xfrm>
            <a:off x="3098863" y="2375027"/>
            <a:ext cx="6336411" cy="720406"/>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5000" b="1" dirty="0">
                <a:ln w="25400">
                  <a:solidFill>
                    <a:srgbClr val="002060"/>
                  </a:solidFill>
                </a:ln>
                <a:solidFill>
                  <a:srgbClr val="00B0F0"/>
                </a:solidFill>
                <a:effectLst>
                  <a:outerShdw blurRad="38100" dist="38100" dir="2700000" algn="tl">
                    <a:srgbClr val="000000">
                      <a:alpha val="43137"/>
                    </a:srgbClr>
                  </a:outerShdw>
                </a:effectLst>
                <a:latin typeface="Berlin Sans FB Demi" panose="020E0802020502020306" pitchFamily="34" charset="0"/>
              </a:rPr>
              <a:t>COMPREHENSION –</a:t>
            </a:r>
          </a:p>
          <a:p>
            <a:r>
              <a:rPr lang="en-US" sz="5000" b="1" dirty="0">
                <a:ln w="25400">
                  <a:solidFill>
                    <a:srgbClr val="002060"/>
                  </a:solidFill>
                </a:ln>
                <a:solidFill>
                  <a:srgbClr val="00B0F0"/>
                </a:solidFill>
                <a:effectLst>
                  <a:outerShdw blurRad="38100" dist="38100" dir="2700000" algn="tl">
                    <a:srgbClr val="000000">
                      <a:alpha val="43137"/>
                    </a:srgbClr>
                  </a:outerShdw>
                </a:effectLst>
                <a:latin typeface="Berlin Sans FB Demi" panose="020E0802020502020306" pitchFamily="34" charset="0"/>
              </a:rPr>
              <a:t>ANSWERS</a:t>
            </a:r>
          </a:p>
        </p:txBody>
      </p:sp>
      <p:sp>
        <p:nvSpPr>
          <p:cNvPr id="7" name="TextBox 6"/>
          <p:cNvSpPr txBox="1"/>
          <p:nvPr/>
        </p:nvSpPr>
        <p:spPr>
          <a:xfrm>
            <a:off x="900148" y="3306132"/>
            <a:ext cx="8244204" cy="3108543"/>
          </a:xfrm>
          <a:prstGeom prst="rect">
            <a:avLst/>
          </a:prstGeom>
          <a:noFill/>
          <a:ln>
            <a:noFill/>
          </a:ln>
        </p:spPr>
        <p:txBody>
          <a:bodyPr wrap="square" rtlCol="0">
            <a:spAutoFit/>
          </a:bodyPr>
          <a:lstStyle/>
          <a:p>
            <a:r>
              <a:rPr lang="en-US" sz="2800" b="1" dirty="0">
                <a:solidFill>
                  <a:srgbClr val="002060"/>
                </a:solidFill>
                <a:effectLst>
                  <a:outerShdw blurRad="38100" dist="38100" dir="2700000" algn="tl">
                    <a:srgbClr val="000000">
                      <a:alpha val="43137"/>
                    </a:srgbClr>
                  </a:outerShdw>
                </a:effectLst>
                <a:latin typeface="Berlin Sans FB Demi" panose="020E0802020502020306" pitchFamily="34" charset="0"/>
              </a:rPr>
              <a:t>3. Mr Fox’s plan is to dig and dig and dig until they are underneath the storehouses of the farmers. Then, they will be able to steal the food!</a:t>
            </a:r>
          </a:p>
          <a:p>
            <a:endParaRPr lang="en-US" sz="2800" b="1" dirty="0">
              <a:solidFill>
                <a:srgbClr val="002060"/>
              </a:solidFill>
              <a:effectLst>
                <a:outerShdw blurRad="38100" dist="38100" dir="2700000" algn="tl">
                  <a:srgbClr val="000000">
                    <a:alpha val="43137"/>
                  </a:srgbClr>
                </a:outerShdw>
              </a:effectLst>
              <a:latin typeface="Berlin Sans FB Demi" panose="020E0802020502020306" pitchFamily="34" charset="0"/>
            </a:endParaRPr>
          </a:p>
          <a:p>
            <a:r>
              <a:rPr lang="en-US" sz="2800" b="1" dirty="0">
                <a:solidFill>
                  <a:srgbClr val="002060"/>
                </a:solidFill>
                <a:effectLst>
                  <a:outerShdw blurRad="38100" dist="38100" dir="2700000" algn="tl">
                    <a:srgbClr val="000000">
                      <a:alpha val="43137"/>
                    </a:srgbClr>
                  </a:outerShdw>
                </a:effectLst>
                <a:latin typeface="Berlin Sans FB Demi" panose="020E0802020502020306" pitchFamily="34" charset="0"/>
              </a:rPr>
              <a:t>4. He doesn’t tell the young foxes where they are going because he fears that they will ‘die with disappointment’ if they don’t make it there.</a:t>
            </a:r>
          </a:p>
        </p:txBody>
      </p:sp>
      <p:pic>
        <p:nvPicPr>
          <p:cNvPr id="10" name="Picture 4" descr="Image result for cartoon fantastic mr fox"/>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06047" y="3253266"/>
            <a:ext cx="3233096" cy="32990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63552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1338453" y="914400"/>
            <a:ext cx="9857232" cy="5394960"/>
          </a:xfrm>
          <a:prstGeom prst="rect">
            <a:avLst/>
          </a:prstGeom>
          <a:noFill/>
        </p:spPr>
        <p:txBody>
          <a:bodyPr vert="horz" lIns="91440" tIns="72000" rIns="91440" bIns="45720" rtlCol="0" anchor="b">
            <a:prstTxWarp prst="textArchUp">
              <a:avLst/>
            </a:prstTxWarp>
            <a:noAutofit/>
            <a:scene3d>
              <a:camera prst="orthographicFront">
                <a:rot lat="0" lon="0" rev="0"/>
              </a:camera>
              <a:lightRig rig="threePt" dir="t"/>
            </a:scene3d>
            <a:sp3d/>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9600" b="1" dirty="0">
                <a:ln w="25400">
                  <a:solidFill>
                    <a:srgbClr val="002060"/>
                  </a:solidFill>
                </a:ln>
                <a:gradFill>
                  <a:gsLst>
                    <a:gs pos="0">
                      <a:schemeClr val="accent1">
                        <a:lumMod val="5000"/>
                        <a:lumOff val="95000"/>
                      </a:schemeClr>
                    </a:gs>
                    <a:gs pos="0">
                      <a:srgbClr val="FF6600"/>
                    </a:gs>
                    <a:gs pos="70000">
                      <a:srgbClr val="FF6600"/>
                    </a:gs>
                    <a:gs pos="100000">
                      <a:srgbClr val="FF0000"/>
                    </a:gs>
                  </a:gsLst>
                  <a:lin ang="5400000" scaled="1"/>
                </a:gradFill>
                <a:effectLst>
                  <a:outerShdw blurRad="38100" dist="38100" dir="2700000" algn="tl">
                    <a:srgbClr val="000000">
                      <a:alpha val="43137"/>
                    </a:srgbClr>
                  </a:outerShdw>
                </a:effectLst>
                <a:latin typeface="Berlin Sans FB Demi" panose="020E0802020502020306" pitchFamily="34" charset="0"/>
              </a:rPr>
              <a:t>INTRODUCTION</a:t>
            </a:r>
          </a:p>
        </p:txBody>
      </p:sp>
      <p:sp>
        <p:nvSpPr>
          <p:cNvPr id="23" name="Title 1"/>
          <p:cNvSpPr txBox="1">
            <a:spLocks/>
          </p:cNvSpPr>
          <p:nvPr/>
        </p:nvSpPr>
        <p:spPr>
          <a:xfrm>
            <a:off x="3098863" y="2375027"/>
            <a:ext cx="6336411" cy="720406"/>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5000" b="1" dirty="0">
                <a:ln w="25400">
                  <a:solidFill>
                    <a:srgbClr val="002060"/>
                  </a:solidFill>
                </a:ln>
                <a:solidFill>
                  <a:srgbClr val="00B0F0"/>
                </a:solidFill>
                <a:effectLst>
                  <a:outerShdw blurRad="38100" dist="38100" dir="2700000" algn="tl">
                    <a:srgbClr val="000000">
                      <a:alpha val="43137"/>
                    </a:srgbClr>
                  </a:outerShdw>
                </a:effectLst>
                <a:latin typeface="Berlin Sans FB Demi" panose="020E0802020502020306" pitchFamily="34" charset="0"/>
              </a:rPr>
              <a:t>COMPREHENSION –</a:t>
            </a:r>
          </a:p>
          <a:p>
            <a:r>
              <a:rPr lang="en-US" sz="5000" b="1" dirty="0">
                <a:ln w="25400">
                  <a:solidFill>
                    <a:srgbClr val="002060"/>
                  </a:solidFill>
                </a:ln>
                <a:solidFill>
                  <a:srgbClr val="00B0F0"/>
                </a:solidFill>
                <a:effectLst>
                  <a:outerShdw blurRad="38100" dist="38100" dir="2700000" algn="tl">
                    <a:srgbClr val="000000">
                      <a:alpha val="43137"/>
                    </a:srgbClr>
                  </a:outerShdw>
                </a:effectLst>
                <a:latin typeface="Berlin Sans FB Demi" panose="020E0802020502020306" pitchFamily="34" charset="0"/>
              </a:rPr>
              <a:t>ANSWERS</a:t>
            </a:r>
          </a:p>
        </p:txBody>
      </p:sp>
      <p:sp>
        <p:nvSpPr>
          <p:cNvPr id="7" name="TextBox 6"/>
          <p:cNvSpPr txBox="1"/>
          <p:nvPr/>
        </p:nvSpPr>
        <p:spPr>
          <a:xfrm>
            <a:off x="1447801" y="3363568"/>
            <a:ext cx="6380480" cy="2677656"/>
          </a:xfrm>
          <a:prstGeom prst="rect">
            <a:avLst/>
          </a:prstGeom>
          <a:noFill/>
          <a:ln>
            <a:noFill/>
          </a:ln>
        </p:spPr>
        <p:txBody>
          <a:bodyPr wrap="square" rtlCol="0">
            <a:spAutoFit/>
          </a:bodyPr>
          <a:lstStyle/>
          <a:p>
            <a:r>
              <a:rPr lang="en-US" sz="2800" dirty="0">
                <a:solidFill>
                  <a:srgbClr val="002060"/>
                </a:solidFill>
                <a:effectLst>
                  <a:outerShdw blurRad="38100" dist="38100" dir="2700000" algn="tl">
                    <a:srgbClr val="000000">
                      <a:alpha val="43137"/>
                    </a:srgbClr>
                  </a:outerShdw>
                </a:effectLst>
                <a:latin typeface="Berlin Sans FB Demi" panose="020E0802020502020306" pitchFamily="34" charset="0"/>
              </a:rPr>
              <a:t>5. Mr Fox takes great care when leaving the chicken house because he doesn’t want the farmers to know that anyone has been there. That way, he can keep returning when he needs to. This shows his ability to forward plan. </a:t>
            </a:r>
          </a:p>
        </p:txBody>
      </p:sp>
      <p:pic>
        <p:nvPicPr>
          <p:cNvPr id="6" name="Picture 4" descr="Image result for cartoon fantastic mr fox"/>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06047" y="3253266"/>
            <a:ext cx="3233096" cy="32990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83068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1338453" y="914400"/>
            <a:ext cx="9857232" cy="5394960"/>
          </a:xfrm>
          <a:prstGeom prst="rect">
            <a:avLst/>
          </a:prstGeom>
          <a:noFill/>
        </p:spPr>
        <p:txBody>
          <a:bodyPr vert="horz" lIns="91440" tIns="72000" rIns="91440" bIns="45720" rtlCol="0" anchor="b">
            <a:prstTxWarp prst="textArchUp">
              <a:avLst/>
            </a:prstTxWarp>
            <a:noAutofit/>
            <a:scene3d>
              <a:camera prst="orthographicFront">
                <a:rot lat="0" lon="0" rev="0"/>
              </a:camera>
              <a:lightRig rig="threePt" dir="t"/>
            </a:scene3d>
            <a:sp3d/>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9600" b="1" dirty="0">
                <a:ln w="25400">
                  <a:solidFill>
                    <a:srgbClr val="002060"/>
                  </a:solidFill>
                </a:ln>
                <a:gradFill>
                  <a:gsLst>
                    <a:gs pos="0">
                      <a:schemeClr val="accent1">
                        <a:lumMod val="5000"/>
                        <a:lumOff val="95000"/>
                      </a:schemeClr>
                    </a:gs>
                    <a:gs pos="0">
                      <a:srgbClr val="FF6600"/>
                    </a:gs>
                    <a:gs pos="70000">
                      <a:srgbClr val="FF6600"/>
                    </a:gs>
                    <a:gs pos="100000">
                      <a:srgbClr val="FF0000"/>
                    </a:gs>
                  </a:gsLst>
                  <a:lin ang="5400000" scaled="1"/>
                </a:gradFill>
                <a:effectLst>
                  <a:outerShdw blurRad="38100" dist="38100" dir="2700000" algn="tl">
                    <a:srgbClr val="000000">
                      <a:alpha val="43137"/>
                    </a:srgbClr>
                  </a:outerShdw>
                </a:effectLst>
                <a:latin typeface="Berlin Sans FB Demi" panose="020E0802020502020306" pitchFamily="34" charset="0"/>
              </a:rPr>
              <a:t>DEVELOPMENT</a:t>
            </a:r>
          </a:p>
        </p:txBody>
      </p:sp>
      <p:sp>
        <p:nvSpPr>
          <p:cNvPr id="23" name="Title 1"/>
          <p:cNvSpPr txBox="1">
            <a:spLocks/>
          </p:cNvSpPr>
          <p:nvPr/>
        </p:nvSpPr>
        <p:spPr>
          <a:xfrm>
            <a:off x="3098863" y="1951674"/>
            <a:ext cx="6336411" cy="720406"/>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5000" b="1" dirty="0">
                <a:ln w="25400">
                  <a:solidFill>
                    <a:srgbClr val="002060"/>
                  </a:solidFill>
                </a:ln>
                <a:solidFill>
                  <a:srgbClr val="FF0000"/>
                </a:solidFill>
                <a:effectLst>
                  <a:outerShdw blurRad="38100" dist="38100" dir="2700000" algn="tl">
                    <a:srgbClr val="000000">
                      <a:alpha val="43137"/>
                    </a:srgbClr>
                  </a:outerShdw>
                </a:effectLst>
                <a:latin typeface="Berlin Sans FB Demi" panose="020E0802020502020306" pitchFamily="34" charset="0"/>
              </a:rPr>
              <a:t>MR FOX’S CHARACTER</a:t>
            </a:r>
          </a:p>
        </p:txBody>
      </p:sp>
      <p:sp>
        <p:nvSpPr>
          <p:cNvPr id="7" name="TextBox 6"/>
          <p:cNvSpPr txBox="1"/>
          <p:nvPr/>
        </p:nvSpPr>
        <p:spPr>
          <a:xfrm>
            <a:off x="743685" y="2949482"/>
            <a:ext cx="7794140" cy="3539430"/>
          </a:xfrm>
          <a:prstGeom prst="rect">
            <a:avLst/>
          </a:prstGeom>
          <a:noFill/>
          <a:ln>
            <a:noFill/>
          </a:ln>
        </p:spPr>
        <p:txBody>
          <a:bodyPr wrap="square" rtlCol="0">
            <a:spAutoFit/>
          </a:bodyPr>
          <a:lstStyle/>
          <a:p>
            <a:r>
              <a:rPr lang="en-US" sz="2800" b="1" dirty="0">
                <a:solidFill>
                  <a:srgbClr val="002060"/>
                </a:solidFill>
                <a:effectLst>
                  <a:outerShdw blurRad="38100" dist="38100" dir="2700000" algn="tl">
                    <a:srgbClr val="000000">
                      <a:alpha val="43137"/>
                    </a:srgbClr>
                  </a:outerShdw>
                </a:effectLst>
                <a:latin typeface="Berlin Sans FB Demi" panose="020E0802020502020306" pitchFamily="34" charset="0"/>
              </a:rPr>
              <a:t>As we have seen from our reading extract today, Mr Fox is a very clever character.</a:t>
            </a:r>
          </a:p>
          <a:p>
            <a:endParaRPr lang="en-US" sz="2800" b="1" dirty="0">
              <a:solidFill>
                <a:srgbClr val="002060"/>
              </a:solidFill>
              <a:effectLst>
                <a:outerShdw blurRad="38100" dist="38100" dir="2700000" algn="tl">
                  <a:srgbClr val="000000">
                    <a:alpha val="43137"/>
                  </a:srgbClr>
                </a:outerShdw>
              </a:effectLst>
              <a:latin typeface="Berlin Sans FB Demi" panose="020E0802020502020306" pitchFamily="34" charset="0"/>
            </a:endParaRPr>
          </a:p>
          <a:p>
            <a:r>
              <a:rPr lang="en-US" sz="2800" b="1" dirty="0">
                <a:solidFill>
                  <a:srgbClr val="002060"/>
                </a:solidFill>
                <a:effectLst>
                  <a:outerShdw blurRad="38100" dist="38100" dir="2700000" algn="tl">
                    <a:srgbClr val="000000">
                      <a:alpha val="43137"/>
                    </a:srgbClr>
                  </a:outerShdw>
                </a:effectLst>
                <a:latin typeface="Berlin Sans FB Demi" panose="020E0802020502020306" pitchFamily="34" charset="0"/>
              </a:rPr>
              <a:t>However, he also has many other strings to his bow!</a:t>
            </a:r>
          </a:p>
          <a:p>
            <a:endParaRPr lang="en-US" sz="2800" b="1" dirty="0">
              <a:solidFill>
                <a:srgbClr val="002060"/>
              </a:solidFill>
              <a:effectLst>
                <a:outerShdw blurRad="38100" dist="38100" dir="2700000" algn="tl">
                  <a:srgbClr val="000000">
                    <a:alpha val="43137"/>
                  </a:srgbClr>
                </a:outerShdw>
              </a:effectLst>
              <a:latin typeface="Berlin Sans FB Demi" panose="020E0802020502020306" pitchFamily="34" charset="0"/>
            </a:endParaRPr>
          </a:p>
          <a:p>
            <a:r>
              <a:rPr lang="en-US" sz="2800" b="1" dirty="0">
                <a:solidFill>
                  <a:srgbClr val="002060"/>
                </a:solidFill>
                <a:effectLst>
                  <a:outerShdw blurRad="38100" dist="38100" dir="2700000" algn="tl">
                    <a:srgbClr val="000000">
                      <a:alpha val="43137"/>
                    </a:srgbClr>
                  </a:outerShdw>
                </a:effectLst>
                <a:latin typeface="Berlin Sans FB Demi" panose="020E0802020502020306" pitchFamily="34" charset="0"/>
              </a:rPr>
              <a:t>In this section of the lesson, we will find out a bit more about the main character of the story.</a:t>
            </a:r>
          </a:p>
        </p:txBody>
      </p:sp>
      <p:pic>
        <p:nvPicPr>
          <p:cNvPr id="8" name="Picture 2" descr="Image result for cartoon fox"/>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8867370" y="2517169"/>
            <a:ext cx="2923083" cy="40127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95619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1319046" y="711200"/>
            <a:ext cx="9857232" cy="5394960"/>
          </a:xfrm>
          <a:prstGeom prst="rect">
            <a:avLst/>
          </a:prstGeom>
          <a:noFill/>
        </p:spPr>
        <p:txBody>
          <a:bodyPr vert="horz" lIns="91440" tIns="72000" rIns="91440" bIns="45720" rtlCol="0" anchor="b">
            <a:prstTxWarp prst="textArchUp">
              <a:avLst/>
            </a:prstTxWarp>
            <a:noAutofit/>
            <a:scene3d>
              <a:camera prst="orthographicFront">
                <a:rot lat="0" lon="0" rev="0"/>
              </a:camera>
              <a:lightRig rig="threePt" dir="t"/>
            </a:scene3d>
            <a:sp3d/>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9600" b="1" dirty="0">
                <a:ln w="25400">
                  <a:solidFill>
                    <a:srgbClr val="002060"/>
                  </a:solidFill>
                </a:ln>
                <a:gradFill>
                  <a:gsLst>
                    <a:gs pos="0">
                      <a:schemeClr val="accent1">
                        <a:lumMod val="5000"/>
                        <a:lumOff val="95000"/>
                      </a:schemeClr>
                    </a:gs>
                    <a:gs pos="0">
                      <a:srgbClr val="FF6600"/>
                    </a:gs>
                    <a:gs pos="70000">
                      <a:srgbClr val="FF6600"/>
                    </a:gs>
                    <a:gs pos="100000">
                      <a:srgbClr val="FF0000"/>
                    </a:gs>
                  </a:gsLst>
                  <a:lin ang="5400000" scaled="1"/>
                </a:gradFill>
                <a:effectLst>
                  <a:outerShdw blurRad="38100" dist="38100" dir="2700000" algn="tl">
                    <a:srgbClr val="000000">
                      <a:alpha val="43137"/>
                    </a:srgbClr>
                  </a:outerShdw>
                </a:effectLst>
                <a:latin typeface="Berlin Sans FB Demi" panose="020E0802020502020306" pitchFamily="34" charset="0"/>
              </a:rPr>
              <a:t>DEVELOPMENT</a:t>
            </a:r>
          </a:p>
        </p:txBody>
      </p:sp>
      <p:sp>
        <p:nvSpPr>
          <p:cNvPr id="7" name="Title 1"/>
          <p:cNvSpPr txBox="1">
            <a:spLocks/>
          </p:cNvSpPr>
          <p:nvPr/>
        </p:nvSpPr>
        <p:spPr>
          <a:xfrm>
            <a:off x="208153" y="1173231"/>
            <a:ext cx="11914632" cy="876618"/>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4800" b="1" dirty="0">
                <a:ln w="25400">
                  <a:solidFill>
                    <a:srgbClr val="002060"/>
                  </a:solidFill>
                </a:ln>
                <a:solidFill>
                  <a:srgbClr val="FF0000"/>
                </a:solidFill>
                <a:effectLst>
                  <a:outerShdw blurRad="38100" dist="38100" dir="2700000" algn="tl">
                    <a:srgbClr val="000000">
                      <a:alpha val="43137"/>
                    </a:srgbClr>
                  </a:outerShdw>
                </a:effectLst>
                <a:latin typeface="Berlin Sans FB Demi" panose="020E0802020502020306" pitchFamily="34" charset="0"/>
              </a:rPr>
              <a:t>TEXT DETECTIVES!</a:t>
            </a:r>
          </a:p>
        </p:txBody>
      </p:sp>
      <p:sp>
        <p:nvSpPr>
          <p:cNvPr id="6" name="TextBox 5"/>
          <p:cNvSpPr txBox="1"/>
          <p:nvPr/>
        </p:nvSpPr>
        <p:spPr>
          <a:xfrm>
            <a:off x="208153" y="2511880"/>
            <a:ext cx="4995672" cy="3416320"/>
          </a:xfrm>
          <a:prstGeom prst="rect">
            <a:avLst/>
          </a:prstGeom>
          <a:noFill/>
        </p:spPr>
        <p:txBody>
          <a:bodyPr wrap="square" rtlCol="0">
            <a:spAutoFit/>
          </a:bodyPr>
          <a:lstStyle/>
          <a:p>
            <a:pPr algn="ctr"/>
            <a:r>
              <a:rPr lang="en-US" sz="2400" dirty="0">
                <a:solidFill>
                  <a:srgbClr val="002060"/>
                </a:solidFill>
                <a:latin typeface="Berlin Sans FB Demi" panose="020E0802020502020306" pitchFamily="34" charset="0"/>
              </a:rPr>
              <a:t>You are now going to need the worksheet on the right, which will enable you to find out a little more information about Mr Fox.</a:t>
            </a:r>
          </a:p>
          <a:p>
            <a:pPr algn="ctr"/>
            <a:endParaRPr lang="en-US" sz="2400" dirty="0">
              <a:solidFill>
                <a:srgbClr val="002060"/>
              </a:solidFill>
              <a:effectLst/>
              <a:latin typeface="Berlin Sans FB Demi" panose="020E0802020502020306" pitchFamily="34" charset="0"/>
            </a:endParaRPr>
          </a:p>
          <a:p>
            <a:pPr algn="ctr"/>
            <a:r>
              <a:rPr lang="en-US" sz="2400" dirty="0">
                <a:solidFill>
                  <a:srgbClr val="002060"/>
                </a:solidFill>
                <a:latin typeface="Berlin Sans FB Demi" panose="020E0802020502020306" pitchFamily="34" charset="0"/>
              </a:rPr>
              <a:t>The next two slides are for you to check what you have discovered so don’t look at them until you’ve filled in your sheet.</a:t>
            </a:r>
            <a:endParaRPr lang="en-US" sz="2400" dirty="0">
              <a:solidFill>
                <a:srgbClr val="002060"/>
              </a:solidFill>
              <a:effectLst/>
              <a:latin typeface="Berlin Sans FB Demi" panose="020E0802020502020306" pitchFamily="34" charset="0"/>
            </a:endParaRPr>
          </a:p>
        </p:txBody>
      </p:sp>
      <p:pic>
        <p:nvPicPr>
          <p:cNvPr id="41986" name="Picture 2" descr="Image result for detective cartoon"/>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3077" b="98308" l="1619" r="96313"/>
                    </a14:imgEffect>
                  </a14:imgLayer>
                </a14:imgProps>
              </a:ext>
              <a:ext uri="{28A0092B-C50C-407E-A947-70E740481C1C}">
                <a14:useLocalDpi xmlns:a14="http://schemas.microsoft.com/office/drawing/2010/main" val="0"/>
              </a:ext>
            </a:extLst>
          </a:blip>
          <a:srcRect/>
          <a:stretch>
            <a:fillRect/>
          </a:stretch>
        </p:blipFill>
        <p:spPr bwMode="auto">
          <a:xfrm>
            <a:off x="8577393" y="2286778"/>
            <a:ext cx="3267040" cy="3819382"/>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4"/>
          <a:stretch>
            <a:fillRect/>
          </a:stretch>
        </p:blipFill>
        <p:spPr>
          <a:xfrm>
            <a:off x="5389973" y="2190263"/>
            <a:ext cx="3332787" cy="4380435"/>
          </a:xfrm>
          <a:prstGeom prst="rect">
            <a:avLst/>
          </a:prstGeom>
          <a:ln>
            <a:solidFill>
              <a:schemeClr val="tx1"/>
            </a:solidFill>
          </a:ln>
        </p:spPr>
      </p:pic>
    </p:spTree>
    <p:extLst>
      <p:ext uri="{BB962C8B-B14F-4D97-AF65-F5344CB8AC3E}">
        <p14:creationId xmlns:p14="http://schemas.microsoft.com/office/powerpoint/2010/main" val="35278232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1319046" y="711200"/>
            <a:ext cx="9857232" cy="5394960"/>
          </a:xfrm>
          <a:prstGeom prst="rect">
            <a:avLst/>
          </a:prstGeom>
          <a:noFill/>
        </p:spPr>
        <p:txBody>
          <a:bodyPr vert="horz" lIns="91440" tIns="72000" rIns="91440" bIns="45720" rtlCol="0" anchor="b">
            <a:prstTxWarp prst="textArchUp">
              <a:avLst/>
            </a:prstTxWarp>
            <a:noAutofit/>
            <a:scene3d>
              <a:camera prst="orthographicFront">
                <a:rot lat="0" lon="0" rev="0"/>
              </a:camera>
              <a:lightRig rig="threePt" dir="t"/>
            </a:scene3d>
            <a:sp3d/>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9600" b="1" dirty="0">
                <a:ln w="25400">
                  <a:solidFill>
                    <a:srgbClr val="002060"/>
                  </a:solidFill>
                </a:ln>
                <a:gradFill>
                  <a:gsLst>
                    <a:gs pos="0">
                      <a:schemeClr val="accent1">
                        <a:lumMod val="5000"/>
                        <a:lumOff val="95000"/>
                      </a:schemeClr>
                    </a:gs>
                    <a:gs pos="0">
                      <a:srgbClr val="FF6600"/>
                    </a:gs>
                    <a:gs pos="70000">
                      <a:srgbClr val="FF6600"/>
                    </a:gs>
                    <a:gs pos="100000">
                      <a:srgbClr val="FF0000"/>
                    </a:gs>
                  </a:gsLst>
                  <a:lin ang="5400000" scaled="1"/>
                </a:gradFill>
                <a:effectLst>
                  <a:outerShdw blurRad="38100" dist="38100" dir="2700000" algn="tl">
                    <a:srgbClr val="000000">
                      <a:alpha val="43137"/>
                    </a:srgbClr>
                  </a:outerShdw>
                </a:effectLst>
                <a:latin typeface="Berlin Sans FB Demi" panose="020E0802020502020306" pitchFamily="34" charset="0"/>
              </a:rPr>
              <a:t>DEVELOPMENT</a:t>
            </a:r>
          </a:p>
        </p:txBody>
      </p:sp>
      <p:sp>
        <p:nvSpPr>
          <p:cNvPr id="7" name="Title 1"/>
          <p:cNvSpPr txBox="1">
            <a:spLocks/>
          </p:cNvSpPr>
          <p:nvPr/>
        </p:nvSpPr>
        <p:spPr>
          <a:xfrm>
            <a:off x="208153" y="1173231"/>
            <a:ext cx="11914632" cy="876618"/>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4800" b="1" dirty="0">
                <a:ln w="25400">
                  <a:solidFill>
                    <a:srgbClr val="002060"/>
                  </a:solidFill>
                </a:ln>
                <a:solidFill>
                  <a:srgbClr val="FF0000"/>
                </a:solidFill>
                <a:effectLst>
                  <a:outerShdw blurRad="38100" dist="38100" dir="2700000" algn="tl">
                    <a:srgbClr val="000000">
                      <a:alpha val="43137"/>
                    </a:srgbClr>
                  </a:outerShdw>
                </a:effectLst>
                <a:latin typeface="Berlin Sans FB Demi" panose="020E0802020502020306" pitchFamily="34" charset="0"/>
              </a:rPr>
              <a:t>ANSWERS</a:t>
            </a:r>
          </a:p>
        </p:txBody>
      </p:sp>
      <p:pic>
        <p:nvPicPr>
          <p:cNvPr id="3" name="Picture 2"/>
          <p:cNvPicPr>
            <a:picLocks noChangeAspect="1"/>
          </p:cNvPicPr>
          <p:nvPr/>
        </p:nvPicPr>
        <p:blipFill>
          <a:blip r:embed="rId2"/>
          <a:stretch>
            <a:fillRect/>
          </a:stretch>
        </p:blipFill>
        <p:spPr>
          <a:xfrm>
            <a:off x="2422197" y="2144924"/>
            <a:ext cx="7486543" cy="4518349"/>
          </a:xfrm>
          <a:prstGeom prst="rect">
            <a:avLst/>
          </a:prstGeom>
          <a:ln>
            <a:solidFill>
              <a:schemeClr val="tx1"/>
            </a:solidFill>
          </a:ln>
        </p:spPr>
      </p:pic>
    </p:spTree>
    <p:extLst>
      <p:ext uri="{BB962C8B-B14F-4D97-AF65-F5344CB8AC3E}">
        <p14:creationId xmlns:p14="http://schemas.microsoft.com/office/powerpoint/2010/main" val="25867278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1319046" y="711200"/>
            <a:ext cx="9857232" cy="5394960"/>
          </a:xfrm>
          <a:prstGeom prst="rect">
            <a:avLst/>
          </a:prstGeom>
          <a:noFill/>
        </p:spPr>
        <p:txBody>
          <a:bodyPr vert="horz" lIns="91440" tIns="72000" rIns="91440" bIns="45720" rtlCol="0" anchor="b">
            <a:prstTxWarp prst="textArchUp">
              <a:avLst/>
            </a:prstTxWarp>
            <a:noAutofit/>
            <a:scene3d>
              <a:camera prst="orthographicFront">
                <a:rot lat="0" lon="0" rev="0"/>
              </a:camera>
              <a:lightRig rig="threePt" dir="t"/>
            </a:scene3d>
            <a:sp3d/>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9600" b="1" dirty="0">
                <a:ln w="25400">
                  <a:solidFill>
                    <a:srgbClr val="002060"/>
                  </a:solidFill>
                </a:ln>
                <a:gradFill>
                  <a:gsLst>
                    <a:gs pos="0">
                      <a:schemeClr val="accent1">
                        <a:lumMod val="5000"/>
                        <a:lumOff val="95000"/>
                      </a:schemeClr>
                    </a:gs>
                    <a:gs pos="0">
                      <a:srgbClr val="FF6600"/>
                    </a:gs>
                    <a:gs pos="70000">
                      <a:srgbClr val="FF6600"/>
                    </a:gs>
                    <a:gs pos="100000">
                      <a:srgbClr val="FF0000"/>
                    </a:gs>
                  </a:gsLst>
                  <a:lin ang="5400000" scaled="1"/>
                </a:gradFill>
                <a:effectLst>
                  <a:outerShdw blurRad="38100" dist="38100" dir="2700000" algn="tl">
                    <a:srgbClr val="000000">
                      <a:alpha val="43137"/>
                    </a:srgbClr>
                  </a:outerShdw>
                </a:effectLst>
                <a:latin typeface="Berlin Sans FB Demi" panose="020E0802020502020306" pitchFamily="34" charset="0"/>
              </a:rPr>
              <a:t>DEVELOPMENT</a:t>
            </a:r>
          </a:p>
        </p:txBody>
      </p:sp>
      <p:sp>
        <p:nvSpPr>
          <p:cNvPr id="7" name="Title 1"/>
          <p:cNvSpPr txBox="1">
            <a:spLocks/>
          </p:cNvSpPr>
          <p:nvPr/>
        </p:nvSpPr>
        <p:spPr>
          <a:xfrm>
            <a:off x="208153" y="1173231"/>
            <a:ext cx="11914632" cy="876618"/>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4800" b="1" dirty="0">
                <a:ln w="25400">
                  <a:solidFill>
                    <a:srgbClr val="002060"/>
                  </a:solidFill>
                </a:ln>
                <a:solidFill>
                  <a:srgbClr val="FF0000"/>
                </a:solidFill>
                <a:effectLst>
                  <a:outerShdw blurRad="38100" dist="38100" dir="2700000" algn="tl">
                    <a:srgbClr val="000000">
                      <a:alpha val="43137"/>
                    </a:srgbClr>
                  </a:outerShdw>
                </a:effectLst>
                <a:latin typeface="Berlin Sans FB Demi" panose="020E0802020502020306" pitchFamily="34" charset="0"/>
              </a:rPr>
              <a:t>ANSWERS</a:t>
            </a:r>
          </a:p>
        </p:txBody>
      </p:sp>
      <p:pic>
        <p:nvPicPr>
          <p:cNvPr id="2" name="Picture 1"/>
          <p:cNvPicPr>
            <a:picLocks noChangeAspect="1"/>
          </p:cNvPicPr>
          <p:nvPr/>
        </p:nvPicPr>
        <p:blipFill>
          <a:blip r:embed="rId2"/>
          <a:stretch>
            <a:fillRect/>
          </a:stretch>
        </p:blipFill>
        <p:spPr>
          <a:xfrm>
            <a:off x="1847153" y="2198776"/>
            <a:ext cx="8086725" cy="4248150"/>
          </a:xfrm>
          <a:prstGeom prst="rect">
            <a:avLst/>
          </a:prstGeom>
          <a:ln>
            <a:solidFill>
              <a:schemeClr val="tx1"/>
            </a:solidFill>
          </a:ln>
        </p:spPr>
      </p:pic>
    </p:spTree>
    <p:extLst>
      <p:ext uri="{BB962C8B-B14F-4D97-AF65-F5344CB8AC3E}">
        <p14:creationId xmlns:p14="http://schemas.microsoft.com/office/powerpoint/2010/main" val="190454407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10942</TotalTime>
  <Words>431</Words>
  <Application>Microsoft Macintosh PowerPoint</Application>
  <PresentationFormat>Widescreen</PresentationFormat>
  <Paragraphs>52</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Berlin Sans FB Demi</vt:lpstr>
      <vt:lpstr>Calibri</vt:lpstr>
      <vt:lpstr>Calibri Light</vt:lpstr>
      <vt:lpstr>Kristen ITC</vt:lpstr>
      <vt:lpstr>Office Theme</vt:lpstr>
      <vt:lpstr>Roald Dahl’s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Written COMMUNICATION</dc:title>
  <dc:creator>Matt Hawley</dc:creator>
  <cp:lastModifiedBy>Belinda Clark</cp:lastModifiedBy>
  <cp:revision>149</cp:revision>
  <dcterms:created xsi:type="dcterms:W3CDTF">2017-09-14T13:51:50Z</dcterms:created>
  <dcterms:modified xsi:type="dcterms:W3CDTF">2020-05-18T21:20:53Z</dcterms:modified>
</cp:coreProperties>
</file>