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7" r:id="rId2"/>
    <p:sldId id="316" r:id="rId3"/>
    <p:sldId id="290" r:id="rId4"/>
    <p:sldId id="317" r:id="rId5"/>
    <p:sldId id="299" r:id="rId6"/>
    <p:sldId id="276" r:id="rId7"/>
    <p:sldId id="312" r:id="rId8"/>
    <p:sldId id="313" r:id="rId9"/>
    <p:sldId id="318" r:id="rId10"/>
    <p:sldId id="309" r:id="rId11"/>
    <p:sldId id="319" r:id="rId12"/>
    <p:sldId id="302" r:id="rId13"/>
    <p:sldId id="323" r:id="rId14"/>
    <p:sldId id="320" r:id="rId15"/>
    <p:sldId id="310" r:id="rId16"/>
    <p:sldId id="321" r:id="rId17"/>
    <p:sldId id="315" r:id="rId18"/>
    <p:sldId id="322" r:id="rId19"/>
    <p:sldId id="314" r:id="rId20"/>
    <p:sldId id="311" r:id="rId21"/>
    <p:sldId id="281" r:id="rId22"/>
    <p:sldId id="324"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1450" y="67"/>
      </p:cViewPr>
      <p:guideLst>
        <p:guide orient="horz" pos="2160"/>
        <p:guide pos="288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E9BA08DC-74E4-47E9-8EFE-E3B7343F8847}" type="datetimeFigureOut">
              <a:rPr lang="en-GB" smtClean="0"/>
              <a:t>03/05/2020</a:t>
            </a:fld>
            <a:endParaRPr lang="en-GB"/>
          </a:p>
        </p:txBody>
      </p:sp>
      <p:sp>
        <p:nvSpPr>
          <p:cNvPr id="2" name="Footer Placeholder 1"/>
          <p:cNvSpPr>
            <a:spLocks noGrp="1"/>
          </p:cNvSpPr>
          <p:nvPr>
            <p:ph type="ftr" sz="quarter" idx="11"/>
          </p:nvPr>
        </p:nvSpPr>
        <p:spPr/>
        <p:txBody>
          <a:bodyPr/>
          <a:lstStyle/>
          <a:p>
            <a:endParaRPr lang="en-GB"/>
          </a:p>
        </p:txBody>
      </p:sp>
      <p:sp>
        <p:nvSpPr>
          <p:cNvPr id="15" name="Slide Number Placeholder 14"/>
          <p:cNvSpPr>
            <a:spLocks noGrp="1"/>
          </p:cNvSpPr>
          <p:nvPr>
            <p:ph type="sldNum" sz="quarter" idx="12"/>
          </p:nvPr>
        </p:nvSpPr>
        <p:spPr>
          <a:xfrm>
            <a:off x="8229600" y="6473952"/>
            <a:ext cx="758952" cy="246888"/>
          </a:xfrm>
        </p:spPr>
        <p:txBody>
          <a:bodyPr/>
          <a:lstStyle/>
          <a:p>
            <a:fld id="{69961F84-EED7-4567-8734-7717AE06E54B}"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E9BA08DC-74E4-47E9-8EFE-E3B7343F8847}" type="datetimeFigureOut">
              <a:rPr lang="en-GB" smtClean="0"/>
              <a:t>03/05/2020</a:t>
            </a:fld>
            <a:endParaRPr lang="en-GB"/>
          </a:p>
        </p:txBody>
      </p:sp>
      <p:sp>
        <p:nvSpPr>
          <p:cNvPr id="19" name="Footer Placeholder 18"/>
          <p:cNvSpPr>
            <a:spLocks noGrp="1"/>
          </p:cNvSpPr>
          <p:nvPr>
            <p:ph type="ftr" sz="quarter" idx="11"/>
          </p:nvPr>
        </p:nvSpPr>
        <p:spPr>
          <a:xfrm>
            <a:off x="3581400" y="76200"/>
            <a:ext cx="2895600" cy="288925"/>
          </a:xfrm>
        </p:spPr>
        <p:txBody>
          <a:bodyPr/>
          <a:lstStyle/>
          <a:p>
            <a:endParaRPr lang="en-GB"/>
          </a:p>
        </p:txBody>
      </p:sp>
      <p:sp>
        <p:nvSpPr>
          <p:cNvPr id="16" name="Slide Number Placeholder 15"/>
          <p:cNvSpPr>
            <a:spLocks noGrp="1"/>
          </p:cNvSpPr>
          <p:nvPr>
            <p:ph type="sldNum" sz="quarter" idx="12"/>
          </p:nvPr>
        </p:nvSpPr>
        <p:spPr>
          <a:xfrm>
            <a:off x="8229600" y="6473952"/>
            <a:ext cx="758952" cy="246888"/>
          </a:xfrm>
        </p:spPr>
        <p:txBody>
          <a:bodyPr/>
          <a:lstStyle/>
          <a:p>
            <a:fld id="{69961F84-EED7-4567-8734-7717AE06E54B}"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E9BA08DC-74E4-47E9-8EFE-E3B7343F8847}" type="datetimeFigureOut">
              <a:rPr lang="en-GB" smtClean="0"/>
              <a:t>03/05/2020</a:t>
            </a:fld>
            <a:endParaRPr lang="en-GB"/>
          </a:p>
        </p:txBody>
      </p:sp>
      <p:sp>
        <p:nvSpPr>
          <p:cNvPr id="11" name="Footer Placeholder 10"/>
          <p:cNvSpPr>
            <a:spLocks noGrp="1"/>
          </p:cNvSpPr>
          <p:nvPr>
            <p:ph type="ftr" sz="quarter" idx="11"/>
          </p:nvPr>
        </p:nvSpPr>
        <p:spPr/>
        <p:txBody>
          <a:bodyPr/>
          <a:lstStyle/>
          <a:p>
            <a:endParaRPr lang="en-GB"/>
          </a:p>
        </p:txBody>
      </p:sp>
      <p:sp>
        <p:nvSpPr>
          <p:cNvPr id="16" name="Slide Number Placeholder 15"/>
          <p:cNvSpPr>
            <a:spLocks noGrp="1"/>
          </p:cNvSpPr>
          <p:nvPr>
            <p:ph type="sldNum" sz="quarter" idx="12"/>
          </p:nvPr>
        </p:nvSpPr>
        <p:spPr/>
        <p:txBody>
          <a:bodyPr/>
          <a:lstStyle/>
          <a:p>
            <a:fld id="{69961F84-EED7-4567-8734-7717AE06E54B}" type="slidenum">
              <a:rPr lang="en-GB" smtClean="0"/>
              <a:t>‹#›</a:t>
            </a:fld>
            <a:endParaRPr lang="en-GB"/>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E9BA08DC-74E4-47E9-8EFE-E3B7343F8847}" type="datetimeFigureOut">
              <a:rPr lang="en-GB" smtClean="0"/>
              <a:t>03/05/2020</a:t>
            </a:fld>
            <a:endParaRPr lang="en-GB"/>
          </a:p>
        </p:txBody>
      </p:sp>
      <p:sp>
        <p:nvSpPr>
          <p:cNvPr id="10" name="Footer Placeholder 9"/>
          <p:cNvSpPr>
            <a:spLocks noGrp="1"/>
          </p:cNvSpPr>
          <p:nvPr>
            <p:ph type="ftr" sz="quarter" idx="11"/>
          </p:nvPr>
        </p:nvSpPr>
        <p:spPr/>
        <p:txBody>
          <a:bodyPr/>
          <a:lstStyle/>
          <a:p>
            <a:endParaRPr lang="en-GB"/>
          </a:p>
        </p:txBody>
      </p:sp>
      <p:sp>
        <p:nvSpPr>
          <p:cNvPr id="31" name="Slide Number Placeholder 30"/>
          <p:cNvSpPr>
            <a:spLocks noGrp="1"/>
          </p:cNvSpPr>
          <p:nvPr>
            <p:ph type="sldNum" sz="quarter" idx="12"/>
          </p:nvPr>
        </p:nvSpPr>
        <p:spPr/>
        <p:txBody>
          <a:bodyPr/>
          <a:lstStyle/>
          <a:p>
            <a:fld id="{69961F84-EED7-4567-8734-7717AE06E54B}"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E9BA08DC-74E4-47E9-8EFE-E3B7343F8847}" type="datetimeFigureOut">
              <a:rPr lang="en-GB" smtClean="0"/>
              <a:t>03/05/2020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229600" y="6477000"/>
            <a:ext cx="762000" cy="246888"/>
          </a:xfrm>
        </p:spPr>
        <p:txBody>
          <a:bodyPr/>
          <a:lstStyle/>
          <a:p>
            <a:fld id="{69961F84-EED7-4567-8734-7717AE06E54B}" type="slidenum">
              <a:rPr lang="en-GB" smtClean="0"/>
              <a:t>‹#›</a:t>
            </a:fld>
            <a:endParaRPr lang="en-GB"/>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E9BA08DC-74E4-47E9-8EFE-E3B7343F8847}" type="datetimeFigureOut">
              <a:rPr lang="en-GB" smtClean="0"/>
              <a:t>03/05/2020</a:t>
            </a:fld>
            <a:endParaRPr lang="en-GB"/>
          </a:p>
        </p:txBody>
      </p:sp>
      <p:sp>
        <p:nvSpPr>
          <p:cNvPr id="21" name="Footer Placeholder 20"/>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961F84-EED7-4567-8734-7717AE06E54B}"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E9BA08DC-74E4-47E9-8EFE-E3B7343F8847}" type="datetimeFigureOut">
              <a:rPr lang="en-GB" smtClean="0"/>
              <a:t>03/05/2020</a:t>
            </a:fld>
            <a:endParaRPr lang="en-GB"/>
          </a:p>
        </p:txBody>
      </p:sp>
      <p:sp>
        <p:nvSpPr>
          <p:cNvPr id="24" name="Footer Placeholder 23"/>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961F84-EED7-4567-8734-7717AE06E54B}"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E9BA08DC-74E4-47E9-8EFE-E3B7343F8847}" type="datetimeFigureOut">
              <a:rPr lang="en-GB" smtClean="0"/>
              <a:t>03/05/2020</a:t>
            </a:fld>
            <a:endParaRPr lang="en-GB"/>
          </a:p>
        </p:txBody>
      </p:sp>
      <p:sp>
        <p:nvSpPr>
          <p:cNvPr id="29" name="Footer Placeholder 28"/>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961F84-EED7-4567-8734-7717AE06E54B}"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E9BA08DC-74E4-47E9-8EFE-E3B7343F8847}"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31" name="Slide Number Placeholder 30"/>
          <p:cNvSpPr>
            <a:spLocks noGrp="1"/>
          </p:cNvSpPr>
          <p:nvPr>
            <p:ph type="sldNum" sz="quarter" idx="12"/>
          </p:nvPr>
        </p:nvSpPr>
        <p:spPr/>
        <p:txBody>
          <a:bodyPr/>
          <a:lstStyle/>
          <a:p>
            <a:fld id="{69961F84-EED7-4567-8734-7717AE06E54B}" type="slidenum">
              <a:rPr lang="en-GB" smtClean="0"/>
              <a:t>‹#›</a:t>
            </a:fld>
            <a:endParaRPr lang="en-GB"/>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9BA08DC-74E4-47E9-8EFE-E3B7343F8847}"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961F84-EED7-4567-8734-7717AE06E54B}"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9BA08DC-74E4-47E9-8EFE-E3B7343F8847}"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961F84-EED7-4567-8734-7717AE06E54B}"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E9BA08DC-74E4-47E9-8EFE-E3B7343F8847}" type="datetimeFigureOut">
              <a:rPr lang="en-GB" smtClean="0"/>
              <a:t>03/05/2020</a:t>
            </a:fld>
            <a:endParaRPr lang="en-GB"/>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GB"/>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69961F84-EED7-4567-8734-7717AE06E54B}" type="slidenum">
              <a:rPr lang="en-GB" smtClean="0"/>
              <a:t>‹#›</a:t>
            </a:fld>
            <a:endParaRPr lang="en-GB"/>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mailto:michael.johnsons@hotmail.com"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548680"/>
            <a:ext cx="8496944" cy="2880038"/>
          </a:xfrm>
        </p:spPr>
        <p:txBody>
          <a:bodyPr>
            <a:noAutofit/>
          </a:bodyPr>
          <a:lstStyle/>
          <a:p>
            <a:pPr algn="ctr"/>
            <a:r>
              <a:rPr lang="en-GB" sz="4800" dirty="0" smtClean="0">
                <a:latin typeface="Comic Sans MS" panose="030F0702030302020204" pitchFamily="66" charset="0"/>
              </a:rPr>
              <a:t>The story of </a:t>
            </a:r>
            <a:r>
              <a:rPr lang="en-GB" sz="4800" dirty="0" err="1" smtClean="0">
                <a:latin typeface="Comic Sans MS" panose="030F0702030302020204" pitchFamily="66" charset="0"/>
              </a:rPr>
              <a:t>jesus</a:t>
            </a:r>
            <a:r>
              <a:rPr lang="en-GB" sz="4800" dirty="0" smtClean="0">
                <a:latin typeface="Comic Sans MS" panose="030F0702030302020204" pitchFamily="66" charset="0"/>
              </a:rPr>
              <a:t>.</a:t>
            </a:r>
            <a:r>
              <a:rPr lang="en-GB" sz="4800" dirty="0">
                <a:latin typeface="Comic Sans MS" panose="030F0702030302020204" pitchFamily="66" charset="0"/>
              </a:rPr>
              <a:t/>
            </a:r>
            <a:br>
              <a:rPr lang="en-GB" sz="4800" dirty="0">
                <a:latin typeface="Comic Sans MS" panose="030F0702030302020204" pitchFamily="66" charset="0"/>
              </a:rPr>
            </a:br>
            <a:r>
              <a:rPr lang="en-GB" sz="4800" dirty="0" err="1" smtClean="0">
                <a:latin typeface="Comic Sans MS" panose="030F0702030302020204" pitchFamily="66" charset="0"/>
              </a:rPr>
              <a:t>ThE</a:t>
            </a:r>
            <a:r>
              <a:rPr lang="en-GB" sz="4800" dirty="0" smtClean="0">
                <a:latin typeface="Comic Sans MS" panose="030F0702030302020204" pitchFamily="66" charset="0"/>
              </a:rPr>
              <a:t> PARABLE OF THE GOOD SAMARITAN.</a:t>
            </a:r>
            <a:r>
              <a:rPr lang="en-GB" sz="5400" dirty="0" smtClean="0">
                <a:latin typeface="Comic Sans MS" panose="030F0702030302020204" pitchFamily="66" charset="0"/>
              </a:rPr>
              <a:t/>
            </a:r>
            <a:br>
              <a:rPr lang="en-GB" sz="5400" dirty="0" smtClean="0">
                <a:latin typeface="Comic Sans MS" panose="030F0702030302020204" pitchFamily="66" charset="0"/>
              </a:rPr>
            </a:br>
            <a:r>
              <a:rPr lang="en-GB" sz="2000" dirty="0" smtClean="0">
                <a:latin typeface="Comic Sans MS" panose="030F0702030302020204" pitchFamily="66" charset="0"/>
              </a:rPr>
              <a:t>(read it in LUKE’S GOSPEL, CHAPTER 10)</a:t>
            </a:r>
            <a:endParaRPr lang="en-GB" sz="5400" dirty="0">
              <a:latin typeface="Comic Sans MS" panose="030F0702030302020204" pitchFamily="66" charset="0"/>
            </a:endParaRPr>
          </a:p>
        </p:txBody>
      </p:sp>
      <p:sp>
        <p:nvSpPr>
          <p:cNvPr id="3" name="Subtitle 2"/>
          <p:cNvSpPr>
            <a:spLocks noGrp="1"/>
          </p:cNvSpPr>
          <p:nvPr>
            <p:ph type="subTitle" idx="1"/>
          </p:nvPr>
        </p:nvSpPr>
        <p:spPr>
          <a:xfrm>
            <a:off x="381000" y="3140686"/>
            <a:ext cx="3974976" cy="3024618"/>
          </a:xfrm>
        </p:spPr>
        <p:txBody>
          <a:bodyPr>
            <a:normAutofit/>
          </a:bodyPr>
          <a:lstStyle/>
          <a:p>
            <a:endParaRPr lang="en-GB" dirty="0"/>
          </a:p>
          <a:p>
            <a:endParaRPr lang="en-GB" dirty="0"/>
          </a:p>
        </p:txBody>
      </p:sp>
      <p:pic>
        <p:nvPicPr>
          <p:cNvPr id="4" name="Picture 3"/>
          <p:cNvPicPr>
            <a:picLocks noChangeAspect="1"/>
          </p:cNvPicPr>
          <p:nvPr/>
        </p:nvPicPr>
        <p:blipFill>
          <a:blip r:embed="rId2"/>
          <a:stretch>
            <a:fillRect/>
          </a:stretch>
        </p:blipFill>
        <p:spPr>
          <a:xfrm>
            <a:off x="3419872" y="3501008"/>
            <a:ext cx="2438400" cy="1876425"/>
          </a:xfrm>
          <a:prstGeom prst="rect">
            <a:avLst/>
          </a:prstGeom>
        </p:spPr>
      </p:pic>
    </p:spTree>
    <p:extLst>
      <p:ext uri="{BB962C8B-B14F-4D97-AF65-F5344CB8AC3E}">
        <p14:creationId xmlns:p14="http://schemas.microsoft.com/office/powerpoint/2010/main" val="4413399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Monday assembly for 6</a:t>
            </a:r>
            <a:r>
              <a:rPr lang="en-GB" baseline="30000" dirty="0" smtClean="0"/>
              <a:t>th</a:t>
            </a:r>
            <a:r>
              <a:rPr lang="en-GB" dirty="0" smtClean="0"/>
              <a:t> may 2020</a:t>
            </a:r>
            <a:endParaRPr lang="en-GB" dirty="0"/>
          </a:p>
        </p:txBody>
      </p:sp>
      <p:sp>
        <p:nvSpPr>
          <p:cNvPr id="3" name="Content Placeholder 2"/>
          <p:cNvSpPr>
            <a:spLocks noGrp="1"/>
          </p:cNvSpPr>
          <p:nvPr>
            <p:ph idx="1"/>
          </p:nvPr>
        </p:nvSpPr>
        <p:spPr/>
        <p:txBody>
          <a:bodyPr>
            <a:normAutofit/>
          </a:bodyPr>
          <a:lstStyle/>
          <a:p>
            <a:pPr marL="0" indent="0" algn="ctr">
              <a:buNone/>
            </a:pPr>
            <a:r>
              <a:rPr lang="en-GB" sz="6600" dirty="0" smtClean="0"/>
              <a:t>Welcome and good morning everyone!</a:t>
            </a:r>
            <a:endParaRPr lang="en-GB" sz="6600" dirty="0"/>
          </a:p>
        </p:txBody>
      </p:sp>
      <p:pic>
        <p:nvPicPr>
          <p:cNvPr id="4" name="Picture 3"/>
          <p:cNvPicPr>
            <a:picLocks noChangeAspect="1"/>
          </p:cNvPicPr>
          <p:nvPr/>
        </p:nvPicPr>
        <p:blipFill>
          <a:blip r:embed="rId2"/>
          <a:stretch>
            <a:fillRect/>
          </a:stretch>
        </p:blipFill>
        <p:spPr>
          <a:xfrm>
            <a:off x="3457575" y="4077072"/>
            <a:ext cx="2381250" cy="1924050"/>
          </a:xfrm>
          <a:prstGeom prst="rect">
            <a:avLst/>
          </a:prstGeom>
        </p:spPr>
      </p:pic>
    </p:spTree>
    <p:extLst>
      <p:ext uri="{BB962C8B-B14F-4D97-AF65-F5344CB8AC3E}">
        <p14:creationId xmlns:p14="http://schemas.microsoft.com/office/powerpoint/2010/main" val="389842528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Monday notices</a:t>
            </a:r>
            <a:endParaRPr lang="en-GB" dirty="0"/>
          </a:p>
        </p:txBody>
      </p:sp>
      <p:sp>
        <p:nvSpPr>
          <p:cNvPr id="3" name="Content Placeholder 2"/>
          <p:cNvSpPr>
            <a:spLocks noGrp="1"/>
          </p:cNvSpPr>
          <p:nvPr>
            <p:ph idx="1"/>
          </p:nvPr>
        </p:nvSpPr>
        <p:spPr/>
        <p:txBody>
          <a:bodyPr>
            <a:normAutofit lnSpcReduction="10000"/>
          </a:bodyPr>
          <a:lstStyle/>
          <a:p>
            <a:pPr marL="0" indent="0" algn="ctr">
              <a:buNone/>
            </a:pPr>
            <a:r>
              <a:rPr lang="en-GB" sz="4800" dirty="0" smtClean="0"/>
              <a:t>Thank you for your amazing home learning!</a:t>
            </a:r>
          </a:p>
          <a:p>
            <a:pPr marL="0" indent="0" algn="ctr">
              <a:buNone/>
            </a:pPr>
            <a:r>
              <a:rPr lang="en-GB" sz="4800" dirty="0" smtClean="0"/>
              <a:t>Thank you for your lovely letters and photos!</a:t>
            </a:r>
          </a:p>
          <a:p>
            <a:pPr marL="0" indent="0" algn="ctr">
              <a:buNone/>
            </a:pPr>
            <a:r>
              <a:rPr lang="en-GB" sz="4800" dirty="0" smtClean="0"/>
              <a:t>Well done to everyone for keeping going and smiling.</a:t>
            </a:r>
            <a:endParaRPr lang="en-GB" sz="4800" dirty="0"/>
          </a:p>
        </p:txBody>
      </p:sp>
    </p:spTree>
    <p:extLst>
      <p:ext uri="{BB962C8B-B14F-4D97-AF65-F5344CB8AC3E}">
        <p14:creationId xmlns:p14="http://schemas.microsoft.com/office/powerpoint/2010/main" val="424652564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Don’t forget…</a:t>
            </a:r>
            <a:endParaRPr lang="en-GB" dirty="0"/>
          </a:p>
        </p:txBody>
      </p:sp>
      <p:sp>
        <p:nvSpPr>
          <p:cNvPr id="3" name="Content Placeholder 2"/>
          <p:cNvSpPr>
            <a:spLocks noGrp="1"/>
          </p:cNvSpPr>
          <p:nvPr>
            <p:ph idx="1"/>
          </p:nvPr>
        </p:nvSpPr>
        <p:spPr/>
        <p:txBody>
          <a:bodyPr>
            <a:normAutofit fontScale="85000" lnSpcReduction="20000"/>
          </a:bodyPr>
          <a:lstStyle/>
          <a:p>
            <a:pPr>
              <a:lnSpc>
                <a:spcPct val="115000"/>
              </a:lnSpc>
              <a:spcAft>
                <a:spcPts val="0"/>
              </a:spcAft>
            </a:pPr>
            <a:r>
              <a:rPr lang="en-GB" dirty="0">
                <a:solidFill>
                  <a:srgbClr val="000000"/>
                </a:solidFill>
                <a:latin typeface="Calibri" panose="020F0502020204030204" pitchFamily="34" charset="0"/>
                <a:ea typeface="Calibri" panose="020F0502020204030204" pitchFamily="34" charset="0"/>
                <a:cs typeface="Times New Roman" panose="02020603050405020304" pitchFamily="18" charset="0"/>
              </a:rPr>
              <a:t>As you know Friday 8</a:t>
            </a:r>
            <a:r>
              <a:rPr lang="en-GB" baseline="30000" dirty="0">
                <a:solidFill>
                  <a:srgbClr val="000000"/>
                </a:solidFill>
                <a:latin typeface="Calibri" panose="020F0502020204030204" pitchFamily="34" charset="0"/>
                <a:ea typeface="Calibri" panose="020F0502020204030204" pitchFamily="34" charset="0"/>
                <a:cs typeface="Times New Roman" panose="02020603050405020304" pitchFamily="18" charset="0"/>
              </a:rPr>
              <a:t>th</a:t>
            </a:r>
            <a:r>
              <a:rPr lang="en-GB" dirty="0">
                <a:solidFill>
                  <a:srgbClr val="000000"/>
                </a:solidFill>
                <a:latin typeface="Calibri" panose="020F0502020204030204" pitchFamily="34" charset="0"/>
                <a:ea typeface="Calibri" panose="020F0502020204030204" pitchFamily="34" charset="0"/>
                <a:cs typeface="Times New Roman" panose="02020603050405020304" pitchFamily="18" charset="0"/>
              </a:rPr>
              <a:t> May is VE day, I will  putting a special service on line that day.</a:t>
            </a:r>
            <a:endParaRPr lang="en-GB" sz="4000"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dirty="0">
                <a:solidFill>
                  <a:srgbClr val="000000"/>
                </a:solidFill>
                <a:latin typeface="Calibri" panose="020F0502020204030204" pitchFamily="34" charset="0"/>
                <a:ea typeface="Calibri" panose="020F0502020204030204" pitchFamily="34" charset="0"/>
                <a:cs typeface="Times New Roman" panose="02020603050405020304" pitchFamily="18" charset="0"/>
              </a:rPr>
              <a:t>Sunday 10</a:t>
            </a:r>
            <a:r>
              <a:rPr lang="en-GB" baseline="30000" dirty="0">
                <a:solidFill>
                  <a:srgbClr val="000000"/>
                </a:solidFill>
                <a:latin typeface="Calibri" panose="020F0502020204030204" pitchFamily="34" charset="0"/>
                <a:ea typeface="Calibri" panose="020F0502020204030204" pitchFamily="34" charset="0"/>
                <a:cs typeface="Times New Roman" panose="02020603050405020304" pitchFamily="18" charset="0"/>
              </a:rPr>
              <a:t>th</a:t>
            </a:r>
            <a:r>
              <a:rPr lang="en-GB" dirty="0">
                <a:solidFill>
                  <a:srgbClr val="000000"/>
                </a:solidFill>
                <a:latin typeface="Calibri" panose="020F0502020204030204" pitchFamily="34" charset="0"/>
                <a:ea typeface="Calibri" panose="020F0502020204030204" pitchFamily="34" charset="0"/>
                <a:cs typeface="Times New Roman" panose="02020603050405020304" pitchFamily="18" charset="0"/>
              </a:rPr>
              <a:t> May the theme is Helpers and Heroes. Which will tie in with VE day and the present situation.</a:t>
            </a:r>
            <a:endParaRPr lang="en-GB" sz="4000"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dirty="0" smtClean="0">
                <a:solidFill>
                  <a:srgbClr val="000000"/>
                </a:solidFill>
                <a:latin typeface="Calibri" panose="020F0502020204030204" pitchFamily="34" charset="0"/>
                <a:ea typeface="Calibri" panose="020F0502020204030204" pitchFamily="34" charset="0"/>
                <a:cs typeface="Times New Roman" panose="02020603050405020304" pitchFamily="18" charset="0"/>
              </a:rPr>
              <a:t>Rev Mic says, ‘If </a:t>
            </a:r>
            <a:r>
              <a:rPr lang="en-GB" dirty="0">
                <a:solidFill>
                  <a:srgbClr val="000000"/>
                </a:solidFill>
                <a:latin typeface="Calibri" panose="020F0502020204030204" pitchFamily="34" charset="0"/>
                <a:ea typeface="Calibri" panose="020F0502020204030204" pitchFamily="34" charset="0"/>
                <a:cs typeface="Times New Roman" panose="02020603050405020304" pitchFamily="18" charset="0"/>
              </a:rPr>
              <a:t>you have time could get the children to do pictures of people who are </a:t>
            </a:r>
            <a:r>
              <a:rPr lang="en-GB" dirty="0" smtClean="0">
                <a:solidFill>
                  <a:srgbClr val="000000"/>
                </a:solidFill>
                <a:latin typeface="Calibri" panose="020F0502020204030204" pitchFamily="34" charset="0"/>
                <a:ea typeface="Calibri" panose="020F0502020204030204" pitchFamily="34" charset="0"/>
                <a:cs typeface="Times New Roman" panose="02020603050405020304" pitchFamily="18" charset="0"/>
              </a:rPr>
              <a:t>their </a:t>
            </a:r>
            <a:r>
              <a:rPr lang="en-GB" dirty="0">
                <a:solidFill>
                  <a:srgbClr val="000000"/>
                </a:solidFill>
                <a:latin typeface="Calibri" panose="020F0502020204030204" pitchFamily="34" charset="0"/>
                <a:ea typeface="Calibri" panose="020F0502020204030204" pitchFamily="34" charset="0"/>
                <a:cs typeface="Times New Roman" panose="02020603050405020304" pitchFamily="18" charset="0"/>
              </a:rPr>
              <a:t>heroes and helpers. I’m going to </a:t>
            </a:r>
            <a:r>
              <a:rPr lang="en-GB" dirty="0" smtClean="0">
                <a:solidFill>
                  <a:srgbClr val="000000"/>
                </a:solidFill>
                <a:latin typeface="Calibri" panose="020F0502020204030204" pitchFamily="34" charset="0"/>
                <a:ea typeface="Calibri" panose="020F0502020204030204" pitchFamily="34" charset="0"/>
                <a:cs typeface="Times New Roman" panose="02020603050405020304" pitchFamily="18" charset="0"/>
              </a:rPr>
              <a:t>include </a:t>
            </a:r>
            <a:r>
              <a:rPr lang="en-GB" dirty="0">
                <a:solidFill>
                  <a:srgbClr val="000000"/>
                </a:solidFill>
                <a:latin typeface="Calibri" panose="020F0502020204030204" pitchFamily="34" charset="0"/>
                <a:ea typeface="Calibri" panose="020F0502020204030204" pitchFamily="34" charset="0"/>
                <a:cs typeface="Times New Roman" panose="02020603050405020304" pitchFamily="18" charset="0"/>
              </a:rPr>
              <a:t>them in a song video for the service. Thank you and keep safe God bless. </a:t>
            </a:r>
            <a:r>
              <a:rPr lang="en-GB" dirty="0" smtClean="0">
                <a:solidFill>
                  <a:srgbClr val="000000"/>
                </a:solidFill>
                <a:latin typeface="Calibri" panose="020F0502020204030204" pitchFamily="34" charset="0"/>
                <a:ea typeface="Calibri" panose="020F0502020204030204" pitchFamily="34" charset="0"/>
                <a:cs typeface="Times New Roman" panose="02020603050405020304" pitchFamily="18" charset="0"/>
              </a:rPr>
              <a:t>Mic.’</a:t>
            </a:r>
            <a:endParaRPr lang="en-GB" sz="4000" dirty="0">
              <a:latin typeface="Calibri" panose="020F0502020204030204" pitchFamily="34" charset="0"/>
              <a:ea typeface="Calibri" panose="020F0502020204030204" pitchFamily="34" charset="0"/>
              <a:cs typeface="Times New Roman" panose="02020603050405020304" pitchFamily="18" charset="0"/>
            </a:endParaRPr>
          </a:p>
          <a:p>
            <a:r>
              <a:rPr lang="en-GB" dirty="0">
                <a:solidFill>
                  <a:srgbClr val="000000"/>
                </a:solidFill>
                <a:latin typeface="Calibri" panose="020F0502020204030204" pitchFamily="34" charset="0"/>
                <a:ea typeface="Calibri" panose="020F0502020204030204" pitchFamily="34" charset="0"/>
                <a:cs typeface="Times New Roman" panose="02020603050405020304" pitchFamily="18" charset="0"/>
              </a:rPr>
              <a:t>You can send me copies/photos to Mic </a:t>
            </a:r>
            <a:r>
              <a:rPr lang="en-GB" dirty="0" smtClean="0">
                <a:solidFill>
                  <a:srgbClr val="000000"/>
                </a:solidFill>
                <a:latin typeface="Calibri" panose="020F0502020204030204" pitchFamily="34" charset="0"/>
                <a:ea typeface="Calibri" panose="020F0502020204030204" pitchFamily="34" charset="0"/>
                <a:cs typeface="Times New Roman" panose="02020603050405020304" pitchFamily="18" charset="0"/>
              </a:rPr>
              <a:t>at </a:t>
            </a:r>
            <a:r>
              <a:rPr lang="en-GB" u="sng" dirty="0">
                <a:solidFill>
                  <a:srgbClr val="0000FF"/>
                </a:solidFill>
                <a:latin typeface="Calibri" panose="020F0502020204030204" pitchFamily="34" charset="0"/>
                <a:ea typeface="Calibri" panose="020F0502020204030204" pitchFamily="34" charset="0"/>
                <a:cs typeface="Times New Roman" panose="02020603050405020304" pitchFamily="18" charset="0"/>
                <a:hlinkClick r:id="rId2"/>
              </a:rPr>
              <a:t>michael.johnsons@hotmail.com</a:t>
            </a:r>
            <a:endParaRPr lang="en-GB" dirty="0"/>
          </a:p>
        </p:txBody>
      </p:sp>
    </p:spTree>
    <p:extLst>
      <p:ext uri="{BB962C8B-B14F-4D97-AF65-F5344CB8AC3E}">
        <p14:creationId xmlns:p14="http://schemas.microsoft.com/office/powerpoint/2010/main" val="307294002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179512" y="2492896"/>
            <a:ext cx="8686800" cy="4525963"/>
          </a:xfrm>
        </p:spPr>
        <p:txBody>
          <a:bodyPr>
            <a:normAutofit/>
          </a:bodyPr>
          <a:lstStyle/>
          <a:p>
            <a:pPr marL="0" indent="0" algn="ctr">
              <a:buNone/>
            </a:pPr>
            <a:r>
              <a:rPr lang="en-GB" sz="4800" dirty="0" smtClean="0"/>
              <a:t>Name some people who help us</a:t>
            </a:r>
            <a:r>
              <a:rPr lang="en-GB" sz="4800" dirty="0" smtClean="0"/>
              <a:t>? At the moment there are loads of people…!</a:t>
            </a:r>
            <a:endParaRPr lang="en-GB" sz="4800" dirty="0"/>
          </a:p>
        </p:txBody>
      </p:sp>
    </p:spTree>
    <p:extLst>
      <p:ext uri="{BB962C8B-B14F-4D97-AF65-F5344CB8AC3E}">
        <p14:creationId xmlns:p14="http://schemas.microsoft.com/office/powerpoint/2010/main" val="17748883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Here are some…</a:t>
            </a:r>
            <a:endParaRPr lang="en-GB" dirty="0"/>
          </a:p>
        </p:txBody>
      </p:sp>
      <p:pic>
        <p:nvPicPr>
          <p:cNvPr id="5" name="Content Placeholder 4"/>
          <p:cNvPicPr>
            <a:picLocks noGrp="1" noChangeAspect="1"/>
          </p:cNvPicPr>
          <p:nvPr>
            <p:ph idx="1"/>
          </p:nvPr>
        </p:nvPicPr>
        <p:blipFill>
          <a:blip r:embed="rId2"/>
          <a:stretch>
            <a:fillRect/>
          </a:stretch>
        </p:blipFill>
        <p:spPr>
          <a:xfrm>
            <a:off x="1475656" y="1545602"/>
            <a:ext cx="6264696" cy="4485522"/>
          </a:xfrm>
          <a:prstGeom prst="rect">
            <a:avLst/>
          </a:prstGeom>
        </p:spPr>
      </p:pic>
    </p:spTree>
    <p:extLst>
      <p:ext uri="{BB962C8B-B14F-4D97-AF65-F5344CB8AC3E}">
        <p14:creationId xmlns:p14="http://schemas.microsoft.com/office/powerpoint/2010/main" val="2215604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971600" y="1916832"/>
            <a:ext cx="7189986" cy="3594993"/>
          </a:xfrm>
          <a:prstGeom prst="rect">
            <a:avLst/>
          </a:prstGeom>
        </p:spPr>
      </p:pic>
    </p:spTree>
    <p:extLst>
      <p:ext uri="{BB962C8B-B14F-4D97-AF65-F5344CB8AC3E}">
        <p14:creationId xmlns:p14="http://schemas.microsoft.com/office/powerpoint/2010/main" val="3713420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1151880" y="1988840"/>
            <a:ext cx="6992640" cy="3496320"/>
          </a:xfrm>
          <a:prstGeom prst="rect">
            <a:avLst/>
          </a:prstGeom>
        </p:spPr>
      </p:pic>
    </p:spTree>
    <p:extLst>
      <p:ext uri="{BB962C8B-B14F-4D97-AF65-F5344CB8AC3E}">
        <p14:creationId xmlns:p14="http://schemas.microsoft.com/office/powerpoint/2010/main" val="396385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899592" y="1567978"/>
            <a:ext cx="7128792" cy="4277275"/>
          </a:xfrm>
          <a:prstGeom prst="rect">
            <a:avLst/>
          </a:prstGeom>
        </p:spPr>
      </p:pic>
    </p:spTree>
    <p:extLst>
      <p:ext uri="{BB962C8B-B14F-4D97-AF65-F5344CB8AC3E}">
        <p14:creationId xmlns:p14="http://schemas.microsoft.com/office/powerpoint/2010/main" val="3111425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normAutofit/>
          </a:bodyPr>
          <a:lstStyle/>
          <a:p>
            <a:pPr marL="0" indent="0">
              <a:buNone/>
            </a:pPr>
            <a:r>
              <a:rPr lang="en-GB" sz="4800" dirty="0" smtClean="0"/>
              <a:t>Jesus tells us :</a:t>
            </a:r>
          </a:p>
          <a:p>
            <a:pPr marL="0" indent="0">
              <a:buNone/>
            </a:pPr>
            <a:r>
              <a:rPr lang="en-GB" sz="4800" dirty="0" smtClean="0"/>
              <a:t>‘Love God with all of your heart; and love other people as yourself.’</a:t>
            </a:r>
            <a:endParaRPr lang="en-GB" sz="4800" dirty="0"/>
          </a:p>
        </p:txBody>
      </p:sp>
    </p:spTree>
    <p:extLst>
      <p:ext uri="{BB962C8B-B14F-4D97-AF65-F5344CB8AC3E}">
        <p14:creationId xmlns:p14="http://schemas.microsoft.com/office/powerpoint/2010/main" val="667712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pPr marL="0" indent="0">
              <a:buNone/>
            </a:pPr>
            <a:r>
              <a:rPr lang="en-GB" sz="6000" dirty="0" smtClean="0"/>
              <a:t>More than ever it is important that we look after each other!</a:t>
            </a:r>
            <a:endParaRPr lang="en-GB" sz="6000" dirty="0"/>
          </a:p>
        </p:txBody>
      </p:sp>
      <p:pic>
        <p:nvPicPr>
          <p:cNvPr id="4" name="Picture 3"/>
          <p:cNvPicPr>
            <a:picLocks noChangeAspect="1"/>
          </p:cNvPicPr>
          <p:nvPr/>
        </p:nvPicPr>
        <p:blipFill>
          <a:blip r:embed="rId2"/>
          <a:stretch>
            <a:fillRect/>
          </a:stretch>
        </p:blipFill>
        <p:spPr>
          <a:xfrm>
            <a:off x="6444208" y="3717032"/>
            <a:ext cx="1981200" cy="2314575"/>
          </a:xfrm>
          <a:prstGeom prst="rect">
            <a:avLst/>
          </a:prstGeom>
        </p:spPr>
      </p:pic>
    </p:spTree>
    <p:extLst>
      <p:ext uri="{BB962C8B-B14F-4D97-AF65-F5344CB8AC3E}">
        <p14:creationId xmlns:p14="http://schemas.microsoft.com/office/powerpoint/2010/main" val="38146077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good </a:t>
            </a:r>
            <a:r>
              <a:rPr lang="en-GB" dirty="0" err="1" smtClean="0"/>
              <a:t>samaritan</a:t>
            </a:r>
            <a:endParaRPr lang="en-GB" dirty="0"/>
          </a:p>
        </p:txBody>
      </p:sp>
      <p:sp>
        <p:nvSpPr>
          <p:cNvPr id="3" name="Content Placeholder 2"/>
          <p:cNvSpPr>
            <a:spLocks noGrp="1"/>
          </p:cNvSpPr>
          <p:nvPr>
            <p:ph idx="1"/>
          </p:nvPr>
        </p:nvSpPr>
        <p:spPr>
          <a:xfrm>
            <a:off x="1552873" y="4886199"/>
            <a:ext cx="7205601" cy="4015409"/>
          </a:xfrm>
        </p:spPr>
        <p:txBody>
          <a:bodyPr/>
          <a:lstStyle/>
          <a:p>
            <a:pPr marL="0" indent="0">
              <a:buNone/>
            </a:pPr>
            <a:endParaRPr lang="en-GB" dirty="0" smtClean="0"/>
          </a:p>
          <a:p>
            <a:pPr marL="0" indent="0">
              <a:buNone/>
            </a:pPr>
            <a:endParaRPr lang="en-GB" dirty="0"/>
          </a:p>
        </p:txBody>
      </p:sp>
      <p:pic>
        <p:nvPicPr>
          <p:cNvPr id="4" name="Picture 3"/>
          <p:cNvPicPr>
            <a:picLocks noChangeAspect="1"/>
          </p:cNvPicPr>
          <p:nvPr/>
        </p:nvPicPr>
        <p:blipFill>
          <a:blip r:embed="rId2"/>
          <a:stretch>
            <a:fillRect/>
          </a:stretch>
        </p:blipFill>
        <p:spPr>
          <a:xfrm>
            <a:off x="2267744" y="1556792"/>
            <a:ext cx="4896544" cy="4896544"/>
          </a:xfrm>
          <a:prstGeom prst="rect">
            <a:avLst/>
          </a:prstGeom>
        </p:spPr>
      </p:pic>
    </p:spTree>
    <p:extLst>
      <p:ext uri="{BB962C8B-B14F-4D97-AF65-F5344CB8AC3E}">
        <p14:creationId xmlns:p14="http://schemas.microsoft.com/office/powerpoint/2010/main" val="196712592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pPr marL="0" indent="0" algn="ctr">
              <a:buNone/>
            </a:pPr>
            <a:r>
              <a:rPr lang="en-GB" sz="4800" dirty="0" smtClean="0"/>
              <a:t>I know that you know the next story, but it is more important than ever now.</a:t>
            </a:r>
            <a:endParaRPr lang="en-GB" sz="4800" dirty="0"/>
          </a:p>
        </p:txBody>
      </p:sp>
    </p:spTree>
    <p:extLst>
      <p:ext uri="{BB962C8B-B14F-4D97-AF65-F5344CB8AC3E}">
        <p14:creationId xmlns:p14="http://schemas.microsoft.com/office/powerpoint/2010/main" val="4800750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85000" lnSpcReduction="10000"/>
          </a:bodyPr>
          <a:lstStyle/>
          <a:p>
            <a:pPr marL="0" indent="0">
              <a:buNone/>
            </a:pPr>
            <a:r>
              <a:rPr lang="en-GB" dirty="0"/>
              <a:t>There once was a Jewish man walking along a road.  He was coming from Jerusalem and was heading to Jericho, which was a full day or two of walking.</a:t>
            </a:r>
          </a:p>
          <a:p>
            <a:pPr marL="0" indent="0">
              <a:buNone/>
            </a:pPr>
            <a:endParaRPr lang="en-GB" dirty="0"/>
          </a:p>
          <a:p>
            <a:pPr marL="0" indent="0">
              <a:buNone/>
            </a:pPr>
            <a:r>
              <a:rPr lang="en-GB" dirty="0"/>
              <a:t>The road was rocky and there were small hills all around.  The man was just humming to himself and enjoying the nice day when suddenly a group of men jumped out from behind a hill.  They took all his belongings and tore off most of his clothes.  They didn't want him to follow them so they beat him up very badly, and left him lying and bleeding on the side of the road.</a:t>
            </a:r>
          </a:p>
        </p:txBody>
      </p:sp>
    </p:spTree>
    <p:extLst>
      <p:ext uri="{BB962C8B-B14F-4D97-AF65-F5344CB8AC3E}">
        <p14:creationId xmlns:p14="http://schemas.microsoft.com/office/powerpoint/2010/main" val="8774513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1403648" y="451977"/>
            <a:ext cx="6168776" cy="6168776"/>
          </a:xfrm>
          <a:prstGeom prst="rect">
            <a:avLst/>
          </a:prstGeom>
        </p:spPr>
      </p:pic>
    </p:spTree>
    <p:extLst>
      <p:ext uri="{BB962C8B-B14F-4D97-AF65-F5344CB8AC3E}">
        <p14:creationId xmlns:p14="http://schemas.microsoft.com/office/powerpoint/2010/main" val="34783922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62500" lnSpcReduction="20000"/>
          </a:bodyPr>
          <a:lstStyle/>
          <a:p>
            <a:pPr marL="0" indent="0">
              <a:buNone/>
            </a:pPr>
            <a:r>
              <a:rPr lang="en-GB" dirty="0"/>
              <a:t>A few minutes later, a priest was walking down the same path and noticed the man lying on the side of the road.  Do you know what he did?  You'd think he would run over and help the man.  Instead he crossed the road and walked on the other side and acted like he didn't see the man.</a:t>
            </a:r>
          </a:p>
          <a:p>
            <a:pPr marL="0" indent="0">
              <a:buNone/>
            </a:pPr>
            <a:endParaRPr lang="en-GB" dirty="0"/>
          </a:p>
          <a:p>
            <a:pPr marL="0" indent="0">
              <a:buNone/>
            </a:pPr>
            <a:r>
              <a:rPr lang="en-GB" dirty="0"/>
              <a:t>About an hour or so later, another man, called a Levite, was walking down the road.  Levites were people who assisted priests with their work.  He would probably help the man.  But you know what he did?  He slowed down and walked a little closer to the man, but then kept walking without helping him at all.</a:t>
            </a:r>
          </a:p>
          <a:p>
            <a:pPr marL="0" indent="0">
              <a:buNone/>
            </a:pPr>
            <a:endParaRPr lang="en-GB" dirty="0"/>
          </a:p>
          <a:p>
            <a:pPr marL="0" indent="0">
              <a:buNone/>
            </a:pPr>
            <a:r>
              <a:rPr lang="en-GB" dirty="0"/>
              <a:t>You might be thinking that maybe the man lying by the side of the road looked like he was resting or something and that is why the priest and the Levite didn't stop to help.  The trouble is, it was easy to tell he was badly hurt.  The man was bleeding, had most of his clothes ripped off him, and he was bruised and hardly breathing.</a:t>
            </a:r>
          </a:p>
        </p:txBody>
      </p:sp>
    </p:spTree>
    <p:extLst>
      <p:ext uri="{BB962C8B-B14F-4D97-AF65-F5344CB8AC3E}">
        <p14:creationId xmlns:p14="http://schemas.microsoft.com/office/powerpoint/2010/main" val="36367032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1403648" y="871433"/>
            <a:ext cx="5832648" cy="5295430"/>
          </a:xfrm>
          <a:prstGeom prst="rect">
            <a:avLst/>
          </a:prstGeom>
        </p:spPr>
      </p:pic>
    </p:spTree>
    <p:extLst>
      <p:ext uri="{BB962C8B-B14F-4D97-AF65-F5344CB8AC3E}">
        <p14:creationId xmlns:p14="http://schemas.microsoft.com/office/powerpoint/2010/main" val="24517891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62500" lnSpcReduction="20000"/>
          </a:bodyPr>
          <a:lstStyle/>
          <a:p>
            <a:pPr marL="0" indent="0">
              <a:buNone/>
            </a:pPr>
            <a:r>
              <a:rPr lang="en-GB" dirty="0"/>
              <a:t>Just a few minutes later, another man came walking.  He was a Samaritan.  One thing you should know about Samaritans is that Jews didn't like them.  Jews usually didn't treat Samaritans very well, so they never got along.  The man who was dying on the road was a Jew.  So what do you think the Samaritan did?  You would think he would walk by and maybe even laugh at the man.</a:t>
            </a:r>
          </a:p>
          <a:p>
            <a:pPr marL="0" indent="0">
              <a:buNone/>
            </a:pPr>
            <a:endParaRPr lang="en-GB" dirty="0"/>
          </a:p>
          <a:p>
            <a:pPr marL="0" indent="0">
              <a:buNone/>
            </a:pPr>
            <a:r>
              <a:rPr lang="en-GB" dirty="0" smtClean="0"/>
              <a:t>But as </a:t>
            </a:r>
            <a:r>
              <a:rPr lang="en-GB" dirty="0"/>
              <a:t>soon as he saw the man, he went over to him and felt compassion for him.  He put bandages on his sores and poured oil and wine (which were quite expensive) on the sores to prevent them from getting worse.  Then he lifted the man on his own donkey and took him to a hotel to take care of him.</a:t>
            </a:r>
          </a:p>
          <a:p>
            <a:pPr marL="0" indent="0">
              <a:buNone/>
            </a:pPr>
            <a:endParaRPr lang="en-GB" dirty="0"/>
          </a:p>
          <a:p>
            <a:pPr marL="0" indent="0">
              <a:buNone/>
            </a:pPr>
            <a:r>
              <a:rPr lang="en-GB" dirty="0"/>
              <a:t>The next day the Samaritan took out enough money so the man could stay at the hotel until he was well enough to leave. He paid the man at the front desk and asked him to take care of the man.  If he wasn't better after about  two months the Samaritan would come back and pay for any extra cost."</a:t>
            </a:r>
          </a:p>
        </p:txBody>
      </p:sp>
    </p:spTree>
    <p:extLst>
      <p:ext uri="{BB962C8B-B14F-4D97-AF65-F5344CB8AC3E}">
        <p14:creationId xmlns:p14="http://schemas.microsoft.com/office/powerpoint/2010/main" val="36157559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304800" y="548680"/>
            <a:ext cx="8686800" cy="5531445"/>
          </a:xfrm>
        </p:spPr>
        <p:txBody>
          <a:bodyPr/>
          <a:lstStyle/>
          <a:p>
            <a:pPr marL="0" indent="0">
              <a:buNone/>
            </a:pPr>
            <a:r>
              <a:rPr lang="en-GB" dirty="0" smtClean="0"/>
              <a:t>It is more important than ever that we help each other, and do not walk by on the other side.</a:t>
            </a:r>
            <a:endParaRPr lang="en-GB" dirty="0"/>
          </a:p>
        </p:txBody>
      </p:sp>
      <p:pic>
        <p:nvPicPr>
          <p:cNvPr id="3074" name="Picture 2" descr="Image result for do not walk by on the other side samarita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1700808"/>
            <a:ext cx="7607895" cy="49451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83238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304800" y="1484784"/>
            <a:ext cx="8686800" cy="4525963"/>
          </a:xfrm>
        </p:spPr>
        <p:txBody>
          <a:bodyPr/>
          <a:lstStyle/>
          <a:p>
            <a:pPr marL="0" indent="0">
              <a:buNone/>
            </a:pPr>
            <a:r>
              <a:rPr lang="en-GB" dirty="0" smtClean="0"/>
              <a:t>Dear Lord,</a:t>
            </a:r>
          </a:p>
          <a:p>
            <a:pPr marL="0" indent="0">
              <a:buNone/>
            </a:pPr>
            <a:r>
              <a:rPr lang="en-GB" dirty="0" smtClean="0"/>
              <a:t>Thank you for the story of the Good Samaritan.</a:t>
            </a:r>
          </a:p>
          <a:p>
            <a:pPr marL="0" indent="0">
              <a:buNone/>
            </a:pPr>
            <a:r>
              <a:rPr lang="en-GB" dirty="0" smtClean="0"/>
              <a:t>Help us to be kind and helpful, and not to walk by on the other side</a:t>
            </a:r>
            <a:r>
              <a:rPr lang="en-GB" dirty="0" smtClean="0"/>
              <a:t>. </a:t>
            </a:r>
            <a:endParaRPr lang="en-GB" dirty="0"/>
          </a:p>
          <a:p>
            <a:pPr marL="0" indent="0">
              <a:buNone/>
            </a:pPr>
            <a:r>
              <a:rPr lang="en-GB" dirty="0" smtClean="0"/>
              <a:t>We thank you for all of the key workers who are looking after us. They are our Good Samaritans.</a:t>
            </a:r>
            <a:endParaRPr lang="en-GB" dirty="0" smtClean="0"/>
          </a:p>
          <a:p>
            <a:pPr marL="0" indent="0">
              <a:buNone/>
            </a:pPr>
            <a:r>
              <a:rPr lang="en-GB" dirty="0" smtClean="0"/>
              <a:t>Amen</a:t>
            </a:r>
          </a:p>
        </p:txBody>
      </p:sp>
    </p:spTree>
    <p:extLst>
      <p:ext uri="{BB962C8B-B14F-4D97-AF65-F5344CB8AC3E}">
        <p14:creationId xmlns:p14="http://schemas.microsoft.com/office/powerpoint/2010/main" val="32316513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Reflection time.</a:t>
            </a:r>
            <a:endParaRPr lang="en-GB" dirty="0"/>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971600" y="1318941"/>
            <a:ext cx="7416824" cy="50396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0156560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lgn="ctr">
              <a:buNone/>
            </a:pPr>
            <a:r>
              <a:rPr lang="en-GB" dirty="0" smtClean="0"/>
              <a:t>HAVE A GREAT DAY EVERYONE!</a:t>
            </a:r>
            <a:endParaRPr lang="en-GB" dirty="0"/>
          </a:p>
        </p:txBody>
      </p:sp>
      <p:pic>
        <p:nvPicPr>
          <p:cNvPr id="4" name="Picture 3"/>
          <p:cNvPicPr>
            <a:picLocks noChangeAspect="1"/>
          </p:cNvPicPr>
          <p:nvPr/>
        </p:nvPicPr>
        <p:blipFill>
          <a:blip r:embed="rId2"/>
          <a:stretch>
            <a:fillRect/>
          </a:stretch>
        </p:blipFill>
        <p:spPr>
          <a:xfrm>
            <a:off x="3347864" y="2348880"/>
            <a:ext cx="2887113" cy="3889375"/>
          </a:xfrm>
          <a:prstGeom prst="rect">
            <a:avLst/>
          </a:prstGeom>
        </p:spPr>
      </p:pic>
    </p:spTree>
    <p:extLst>
      <p:ext uri="{BB962C8B-B14F-4D97-AF65-F5344CB8AC3E}">
        <p14:creationId xmlns:p14="http://schemas.microsoft.com/office/powerpoint/2010/main" val="330574925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1731</TotalTime>
  <Words>734</Words>
  <Application>Microsoft Office PowerPoint</Application>
  <PresentationFormat>On-screen Show (4:3)</PresentationFormat>
  <Paragraphs>40</Paragraphs>
  <Slides>22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Calibri</vt:lpstr>
      <vt:lpstr>Comic Sans MS</vt:lpstr>
      <vt:lpstr>Franklin Gothic Book</vt:lpstr>
      <vt:lpstr>Franklin Gothic Medium</vt:lpstr>
      <vt:lpstr>Times New Roman</vt:lpstr>
      <vt:lpstr>Wingdings 2</vt:lpstr>
      <vt:lpstr>Trek</vt:lpstr>
      <vt:lpstr>The story of jesus. ThE PARABLE OF THE GOOD SAMARITAN. (read it in LUKE’S GOSPEL, CHAPTER 10)</vt:lpstr>
      <vt:lpstr>Monday assembly for 6th may 2020</vt:lpstr>
      <vt:lpstr>Monday notices</vt:lpstr>
      <vt:lpstr>Don’t forget…</vt:lpstr>
      <vt:lpstr>PowerPoint Presentation</vt:lpstr>
      <vt:lpstr>Here are some…</vt:lpstr>
      <vt:lpstr>PowerPoint Presentation</vt:lpstr>
      <vt:lpstr>PowerPoint Presentation</vt:lpstr>
      <vt:lpstr>PowerPoint Presentation</vt:lpstr>
      <vt:lpstr>PowerPoint Presentation</vt:lpstr>
      <vt:lpstr>PowerPoint Presentation</vt:lpstr>
      <vt:lpstr>The good samaritan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Reflection time.</vt:lpstr>
      <vt:lpstr>PowerPoint Presentation</vt:lpstr>
    </vt:vector>
  </TitlesOfParts>
  <Company>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story of Jesus – Meeting John.</dc:title>
  <dc:creator>Head Teacher</dc:creator>
  <cp:lastModifiedBy>Head Teacher</cp:lastModifiedBy>
  <cp:revision>91</cp:revision>
  <dcterms:created xsi:type="dcterms:W3CDTF">2016-10-02T06:59:53Z</dcterms:created>
  <dcterms:modified xsi:type="dcterms:W3CDTF">2020-05-03T17:13:06Z</dcterms:modified>
</cp:coreProperties>
</file>