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6"/>
  </p:notesMasterIdLst>
  <p:sldIdLst>
    <p:sldId id="256" r:id="rId2"/>
    <p:sldId id="260" r:id="rId3"/>
    <p:sldId id="257" r:id="rId4"/>
    <p:sldId id="262" r:id="rId5"/>
    <p:sldId id="258" r:id="rId6"/>
    <p:sldId id="263" r:id="rId7"/>
    <p:sldId id="298" r:id="rId8"/>
    <p:sldId id="295" r:id="rId9"/>
    <p:sldId id="264" r:id="rId10"/>
    <p:sldId id="280" r:id="rId11"/>
    <p:sldId id="282" r:id="rId12"/>
    <p:sldId id="268" r:id="rId13"/>
    <p:sldId id="265" r:id="rId14"/>
    <p:sldId id="266" r:id="rId15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62"/>
    <p:restoredTop sz="93726" autoAdjust="0"/>
  </p:normalViewPr>
  <p:slideViewPr>
    <p:cSldViewPr>
      <p:cViewPr varScale="1">
        <p:scale>
          <a:sx n="83" d="100"/>
          <a:sy n="83" d="100"/>
        </p:scale>
        <p:origin x="2232" y="20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8AF9AC3-2191-418E-9344-C2A1C0E11066}" type="datetimeFigureOut">
              <a:rPr lang="en-US" smtClean="0"/>
              <a:t>6/20/20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C224EBD-46B7-4E91-9232-859CADBEFAA0}" type="slidenum">
              <a:rPr lang="en-GB" smtClean="0"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C224EBD-46B7-4E91-9232-859CADBEFAA0}" type="slidenum">
              <a:rPr lang="en-GB" smtClean="0"/>
              <a:t>1</a:t>
            </a:fld>
            <a:endParaRPr lang="en-GB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C224EBD-46B7-4E91-9232-859CADBEFAA0}" type="slidenum">
              <a:rPr lang="en-GB" smtClean="0"/>
              <a:t>2</a:t>
            </a:fld>
            <a:endParaRPr lang="en-GB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C224EBD-46B7-4E91-9232-859CADBEFAA0}" type="slidenum">
              <a:rPr lang="en-GB" smtClean="0"/>
              <a:t>3</a:t>
            </a:fld>
            <a:endParaRPr lang="en-GB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C224EBD-46B7-4E91-9232-859CADBEFAA0}" type="slidenum">
              <a:rPr lang="en-GB" smtClean="0"/>
              <a:t>4</a:t>
            </a:fld>
            <a:endParaRPr lang="en-GB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C224EBD-46B7-4E91-9232-859CADBEFAA0}" type="slidenum">
              <a:rPr lang="en-GB" smtClean="0"/>
              <a:t>5</a:t>
            </a:fld>
            <a:endParaRPr lang="en-GB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C224EBD-46B7-4E91-9232-859CADBEFAA0}" type="slidenum">
              <a:rPr lang="en-GB" smtClean="0"/>
              <a:t>6</a:t>
            </a:fld>
            <a:endParaRPr lang="en-GB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C224EBD-46B7-4E91-9232-859CADBEFAA0}" type="slidenum">
              <a:rPr lang="en-GB" smtClean="0"/>
              <a:t>9</a:t>
            </a:fld>
            <a:endParaRPr lang="en-GB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C224EBD-46B7-4E91-9232-859CADBEFAA0}" type="slidenum">
              <a:rPr lang="en-GB" smtClean="0"/>
              <a:t>13</a:t>
            </a:fld>
            <a:endParaRPr lang="en-GB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5696ADE-F5C6-4BC0-84F5-1A3264C4D7FB}" type="slidenum">
              <a:rPr lang="en-GB" smtClean="0"/>
              <a:pPr/>
              <a:t>14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9197526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08C272-BE10-4E86-887F-BF1A9DBB1F8B}" type="datetimeFigureOut">
              <a:rPr lang="en-US" smtClean="0"/>
              <a:t>6/20/20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EF884F-1BEF-4C92-B00D-CF5D04073E56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08C272-BE10-4E86-887F-BF1A9DBB1F8B}" type="datetimeFigureOut">
              <a:rPr lang="en-US" smtClean="0"/>
              <a:t>6/20/20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EF884F-1BEF-4C92-B00D-CF5D04073E56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08C272-BE10-4E86-887F-BF1A9DBB1F8B}" type="datetimeFigureOut">
              <a:rPr lang="en-US" smtClean="0"/>
              <a:t>6/20/20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EF884F-1BEF-4C92-B00D-CF5D04073E56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08C272-BE10-4E86-887F-BF1A9DBB1F8B}" type="datetimeFigureOut">
              <a:rPr lang="en-US" smtClean="0"/>
              <a:t>6/20/20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EF884F-1BEF-4C92-B00D-CF5D04073E56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08C272-BE10-4E86-887F-BF1A9DBB1F8B}" type="datetimeFigureOut">
              <a:rPr lang="en-US" smtClean="0"/>
              <a:t>6/20/20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EF884F-1BEF-4C92-B00D-CF5D04073E56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08C272-BE10-4E86-887F-BF1A9DBB1F8B}" type="datetimeFigureOut">
              <a:rPr lang="en-US" smtClean="0"/>
              <a:t>6/20/20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EF884F-1BEF-4C92-B00D-CF5D04073E56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08C272-BE10-4E86-887F-BF1A9DBB1F8B}" type="datetimeFigureOut">
              <a:rPr lang="en-US" smtClean="0"/>
              <a:t>6/20/20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EF884F-1BEF-4C92-B00D-CF5D04073E56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08C272-BE10-4E86-887F-BF1A9DBB1F8B}" type="datetimeFigureOut">
              <a:rPr lang="en-US" smtClean="0"/>
              <a:t>6/20/20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EF884F-1BEF-4C92-B00D-CF5D04073E56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08C272-BE10-4E86-887F-BF1A9DBB1F8B}" type="datetimeFigureOut">
              <a:rPr lang="en-US" smtClean="0"/>
              <a:t>6/20/20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EF884F-1BEF-4C92-B00D-CF5D04073E56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08C272-BE10-4E86-887F-BF1A9DBB1F8B}" type="datetimeFigureOut">
              <a:rPr lang="en-US" smtClean="0"/>
              <a:t>6/20/20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EF884F-1BEF-4C92-B00D-CF5D04073E56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08C272-BE10-4E86-887F-BF1A9DBB1F8B}" type="datetimeFigureOut">
              <a:rPr lang="en-US" smtClean="0"/>
              <a:t>6/20/20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EF884F-1BEF-4C92-B00D-CF5D04073E56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008C272-BE10-4E86-887F-BF1A9DBB1F8B}" type="datetimeFigureOut">
              <a:rPr lang="en-US" smtClean="0"/>
              <a:t>6/20/20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CEF884F-1BEF-4C92-B00D-CF5D04073E56}" type="slidenum">
              <a:rPr lang="en-GB" smtClean="0"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jpeg"/><Relationship Id="rId5" Type="http://schemas.openxmlformats.org/officeDocument/2006/relationships/image" Target="../media/image7.jpeg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4.png"/><Relationship Id="rId4" Type="http://schemas.openxmlformats.org/officeDocument/2006/relationships/image" Target="../media/image23.jpe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jpeg"/><Relationship Id="rId3" Type="http://schemas.openxmlformats.org/officeDocument/2006/relationships/image" Target="../media/image26.jpeg"/><Relationship Id="rId7" Type="http://schemas.openxmlformats.org/officeDocument/2006/relationships/image" Target="../media/image30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9.jpeg"/><Relationship Id="rId5" Type="http://schemas.openxmlformats.org/officeDocument/2006/relationships/image" Target="../media/image28.jpeg"/><Relationship Id="rId4" Type="http://schemas.openxmlformats.org/officeDocument/2006/relationships/image" Target="../media/image27.jpe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3316" name="Rectangle 70">
            <a:extLst>
              <a:ext uri="{FF2B5EF4-FFF2-40B4-BE49-F238E27FC236}">
                <a16:creationId xmlns:a16="http://schemas.microsoft.com/office/drawing/2014/main" id="{0671A8AE-40A1-4631-A6B8-581AFF06548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314" name="Picture 2" descr="http://www.artinfo.com/media/image/18425/islamicart.jpg"/>
          <p:cNvPicPr>
            <a:picLocks noChangeAspect="1" noChangeArrowheads="1"/>
          </p:cNvPicPr>
          <p:nvPr/>
        </p:nvPicPr>
        <p:blipFill rotWithShape="1">
          <a:blip r:embed="rId3" cstate="print"/>
          <a:srcRect r="8451"/>
          <a:stretch/>
        </p:blipFill>
        <p:spPr bwMode="auto">
          <a:xfrm>
            <a:off x="1249608" y="10"/>
            <a:ext cx="7894392" cy="6857990"/>
          </a:xfrm>
          <a:prstGeom prst="rect">
            <a:avLst/>
          </a:prstGeom>
          <a:noFill/>
        </p:spPr>
      </p:pic>
      <p:sp>
        <p:nvSpPr>
          <p:cNvPr id="73" name="Rectangle 72">
            <a:extLst>
              <a:ext uri="{FF2B5EF4-FFF2-40B4-BE49-F238E27FC236}">
                <a16:creationId xmlns:a16="http://schemas.microsoft.com/office/drawing/2014/main" id="{AB58EF07-17C2-48CF-ABB0-EEF1F17CB8F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" y="0"/>
            <a:ext cx="7004404" cy="6858000"/>
          </a:xfrm>
          <a:prstGeom prst="rect">
            <a:avLst/>
          </a:prstGeom>
          <a:gradFill>
            <a:gsLst>
              <a:gs pos="58000">
                <a:schemeClr val="bg1"/>
              </a:gs>
              <a:gs pos="33000">
                <a:schemeClr val="bg1">
                  <a:alpha val="64000"/>
                </a:schemeClr>
              </a:gs>
              <a:gs pos="0">
                <a:schemeClr val="bg1">
                  <a:alpha val="0"/>
                </a:schemeClr>
              </a:gs>
              <a:gs pos="100000">
                <a:schemeClr val="bg1"/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72769" y="1233401"/>
            <a:ext cx="3017520" cy="1503354"/>
          </a:xfrm>
        </p:spPr>
        <p:txBody>
          <a:bodyPr anchor="b">
            <a:normAutofit/>
          </a:bodyPr>
          <a:lstStyle/>
          <a:p>
            <a:pPr algn="l"/>
            <a:r>
              <a:rPr lang="en-GB" sz="4200" dirty="0">
                <a:latin typeface="French Script MT" pitchFamily="66" charset="0"/>
              </a:rPr>
              <a:t>Islamic Art</a:t>
            </a:r>
          </a:p>
        </p:txBody>
      </p:sp>
      <p:sp>
        <p:nvSpPr>
          <p:cNvPr id="5" name="Subtitle 4"/>
          <p:cNvSpPr>
            <a:spLocks noGrp="1"/>
          </p:cNvSpPr>
          <p:nvPr>
            <p:ph type="subTitle" idx="1"/>
          </p:nvPr>
        </p:nvSpPr>
        <p:spPr>
          <a:xfrm>
            <a:off x="372770" y="2913105"/>
            <a:ext cx="3332000" cy="1703455"/>
          </a:xfrm>
        </p:spPr>
        <p:txBody>
          <a:bodyPr>
            <a:normAutofit fontScale="77500" lnSpcReduction="20000"/>
          </a:bodyPr>
          <a:lstStyle/>
          <a:p>
            <a:pPr algn="l">
              <a:lnSpc>
                <a:spcPct val="90000"/>
              </a:lnSpc>
              <a:buFont typeface="Arial" pitchFamily="34" charset="0"/>
              <a:buChar char="•"/>
            </a:pPr>
            <a:r>
              <a:rPr lang="en-GB" sz="2900" dirty="0"/>
              <a:t> </a:t>
            </a:r>
            <a:r>
              <a:rPr lang="en-GB" sz="2900" b="1" dirty="0"/>
              <a:t>To understand some features of Islamic art</a:t>
            </a:r>
          </a:p>
          <a:p>
            <a:pPr algn="l">
              <a:lnSpc>
                <a:spcPct val="90000"/>
              </a:lnSpc>
              <a:buFont typeface="Arial" pitchFamily="34" charset="0"/>
              <a:buChar char="•"/>
            </a:pPr>
            <a:r>
              <a:rPr lang="en-GB" sz="2900" b="1" dirty="0"/>
              <a:t> To have considered the differences between this and other forms of art</a:t>
            </a:r>
          </a:p>
          <a:p>
            <a:pPr algn="l">
              <a:lnSpc>
                <a:spcPct val="90000"/>
              </a:lnSpc>
              <a:buFont typeface="Arial" pitchFamily="34" charset="0"/>
              <a:buChar char="•"/>
            </a:pPr>
            <a:endParaRPr lang="en-GB" sz="1400" dirty="0"/>
          </a:p>
        </p:txBody>
      </p:sp>
      <p:sp>
        <p:nvSpPr>
          <p:cNvPr id="75" name="Rectangle 74">
            <a:extLst>
              <a:ext uri="{FF2B5EF4-FFF2-40B4-BE49-F238E27FC236}">
                <a16:creationId xmlns:a16="http://schemas.microsoft.com/office/drawing/2014/main" id="{AF2F604E-43BE-4DC3-B983-E071523364F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551653" y="434802"/>
            <a:ext cx="146304" cy="528066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77" name="Rectangle 76">
            <a:extLst>
              <a:ext uri="{FF2B5EF4-FFF2-40B4-BE49-F238E27FC236}">
                <a16:creationId xmlns:a16="http://schemas.microsoft.com/office/drawing/2014/main" id="{08C9B587-E65E-4B52-B37C-ABEBB6E8792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60771" y="4546920"/>
            <a:ext cx="2983230" cy="18288"/>
          </a:xfrm>
          <a:prstGeom prst="rect">
            <a:avLst/>
          </a:prstGeom>
          <a:solidFill>
            <a:schemeClr val="tx1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71" name="Rectangle 70">
            <a:extLst>
              <a:ext uri="{FF2B5EF4-FFF2-40B4-BE49-F238E27FC236}">
                <a16:creationId xmlns:a16="http://schemas.microsoft.com/office/drawing/2014/main" id="{F94AA2BD-2E3F-4B1D-8127-5744B811531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8610" y="987552"/>
            <a:ext cx="3364395" cy="1088136"/>
          </a:xfrm>
        </p:spPr>
        <p:txBody>
          <a:bodyPr anchor="b">
            <a:normAutofit/>
          </a:bodyPr>
          <a:lstStyle/>
          <a:p>
            <a:r>
              <a:rPr lang="en-GB" sz="3000" dirty="0">
                <a:latin typeface="French Script MT" pitchFamily="66" charset="0"/>
              </a:rPr>
              <a:t>Islamic Art</a:t>
            </a:r>
          </a:p>
        </p:txBody>
      </p:sp>
      <p:sp>
        <p:nvSpPr>
          <p:cNvPr id="73" name="Rectangle 72">
            <a:extLst>
              <a:ext uri="{FF2B5EF4-FFF2-40B4-BE49-F238E27FC236}">
                <a16:creationId xmlns:a16="http://schemas.microsoft.com/office/drawing/2014/main" id="{4BD02261-2DC8-4AA8-9E16-7751AE89244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477773" y="456519"/>
            <a:ext cx="73152" cy="41148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75" name="Rectangle 74">
            <a:extLst>
              <a:ext uri="{FF2B5EF4-FFF2-40B4-BE49-F238E27FC236}">
                <a16:creationId xmlns:a16="http://schemas.microsoft.com/office/drawing/2014/main" id="{3D752CF2-2291-40B5-B462-C17B174C10B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8610" y="2286000"/>
            <a:ext cx="3291840" cy="18288"/>
          </a:xfrm>
          <a:prstGeom prst="rect">
            <a:avLst/>
          </a:prstGeom>
          <a:solidFill>
            <a:srgbClr val="D5D5D5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5" name="Subtitle 4"/>
          <p:cNvSpPr>
            <a:spLocks noGrp="1"/>
          </p:cNvSpPr>
          <p:nvPr>
            <p:ph idx="1"/>
          </p:nvPr>
        </p:nvSpPr>
        <p:spPr>
          <a:xfrm>
            <a:off x="308609" y="2688336"/>
            <a:ext cx="3374136" cy="3584448"/>
          </a:xfrm>
        </p:spPr>
        <p:txBody>
          <a:bodyPr anchor="t">
            <a:normAutofit/>
          </a:bodyPr>
          <a:lstStyle/>
          <a:p>
            <a:pPr>
              <a:buFont typeface="Arial" pitchFamily="34" charset="0"/>
              <a:buChar char="•"/>
            </a:pPr>
            <a:r>
              <a:rPr lang="en-GB" sz="1600" b="1" dirty="0"/>
              <a:t>Muslims think it is wrong to try to represent Allah’s work.</a:t>
            </a:r>
          </a:p>
          <a:p>
            <a:pPr>
              <a:buFont typeface="Arial" pitchFamily="34" charset="0"/>
              <a:buChar char="•"/>
            </a:pPr>
            <a:r>
              <a:rPr lang="en-GB" sz="1600" b="1" dirty="0"/>
              <a:t> For this reason, Muslims do not believe in making pictures of humans or animals.</a:t>
            </a:r>
          </a:p>
          <a:p>
            <a:pPr>
              <a:buFont typeface="Arial" pitchFamily="34" charset="0"/>
              <a:buChar char="•"/>
            </a:pPr>
            <a:r>
              <a:rPr lang="en-GB" sz="1600" b="1" dirty="0"/>
              <a:t>It is a very serious crime in Islam to try to draw Allah or his messenger Muhammad.</a:t>
            </a:r>
          </a:p>
          <a:p>
            <a:pPr>
              <a:buFont typeface="Wingdings" pitchFamily="2" charset="2"/>
              <a:buChar char="Ø"/>
            </a:pPr>
            <a:r>
              <a:rPr lang="en-GB" sz="1600" b="1" dirty="0"/>
              <a:t>What else could Islamic art contain?</a:t>
            </a:r>
          </a:p>
        </p:txBody>
      </p:sp>
      <p:pic>
        <p:nvPicPr>
          <p:cNvPr id="19458" name="Picture 2" descr="File:Istanbul Suleymaniye Mosque.png"/>
          <p:cNvPicPr>
            <a:picLocks noChangeAspect="1" noChangeArrowheads="1"/>
          </p:cNvPicPr>
          <p:nvPr/>
        </p:nvPicPr>
        <p:blipFill rotWithShape="1">
          <a:blip r:embed="rId3" cstate="print"/>
          <a:srcRect l="25294" r="24830" b="-1"/>
          <a:stretch/>
        </p:blipFill>
        <p:spPr bwMode="auto">
          <a:xfrm>
            <a:off x="3981039" y="10"/>
            <a:ext cx="5162961" cy="6857990"/>
          </a:xfrm>
          <a:custGeom>
            <a:avLst/>
            <a:gdLst/>
            <a:ahLst/>
            <a:cxnLst/>
            <a:rect l="l" t="t" r="r" b="b"/>
            <a:pathLst>
              <a:path w="6883948" h="6858000">
                <a:moveTo>
                  <a:pt x="365648" y="0"/>
                </a:moveTo>
                <a:lnTo>
                  <a:pt x="6883948" y="0"/>
                </a:lnTo>
                <a:lnTo>
                  <a:pt x="6883948" y="6858000"/>
                </a:lnTo>
                <a:lnTo>
                  <a:pt x="365648" y="6858000"/>
                </a:lnTo>
                <a:lnTo>
                  <a:pt x="360213" y="6835050"/>
                </a:lnTo>
                <a:cubicBezTo>
                  <a:pt x="128263" y="5788167"/>
                  <a:pt x="0" y="4637179"/>
                  <a:pt x="0" y="3429001"/>
                </a:cubicBezTo>
                <a:cubicBezTo>
                  <a:pt x="0" y="2220824"/>
                  <a:pt x="128263" y="1069835"/>
                  <a:pt x="360213" y="22952"/>
                </a:cubicBezTo>
                <a:close/>
              </a:path>
            </a:pathLst>
          </a:custGeom>
          <a:noFill/>
          <a:effectLst>
            <a:outerShdw blurRad="50800" dist="38100" dir="10800000" algn="r" rotWithShape="0">
              <a:schemeClr val="bg1">
                <a:lumMod val="85000"/>
                <a:alpha val="30000"/>
              </a:scheme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uiExpand="1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tint val="95000"/>
            <a:satMod val="1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http://upload.wikimedia.org/wikipedia/commons/thumb/9/9d/Dcp7323-Edirne-Eski_Camii_Allah.jpg/200px-Dcp7323-Edirne-Eski_Camii_Allah.jpg"/>
          <p:cNvPicPr>
            <a:picLocks noChangeAspect="1" noChangeArrowheads="1"/>
          </p:cNvPicPr>
          <p:nvPr/>
        </p:nvPicPr>
        <p:blipFill rotWithShape="1">
          <a:blip r:embed="rId3" cstate="print"/>
          <a:srcRect l="630" r="2" b="2"/>
          <a:stretch/>
        </p:blipFill>
        <p:spPr bwMode="auto">
          <a:xfrm>
            <a:off x="4638788" y="10"/>
            <a:ext cx="4498224" cy="6857990"/>
          </a:xfrm>
          <a:custGeom>
            <a:avLst/>
            <a:gdLst/>
            <a:ahLst/>
            <a:cxnLst/>
            <a:rect l="l" t="t" r="r" b="b"/>
            <a:pathLst>
              <a:path w="5997632" h="6858000">
                <a:moveTo>
                  <a:pt x="0" y="0"/>
                </a:moveTo>
                <a:lnTo>
                  <a:pt x="5997632" y="0"/>
                </a:lnTo>
                <a:lnTo>
                  <a:pt x="5997632" y="6858000"/>
                </a:lnTo>
                <a:lnTo>
                  <a:pt x="3178693" y="6858000"/>
                </a:lnTo>
                <a:close/>
              </a:path>
            </a:pathLst>
          </a:custGeom>
          <a:noFill/>
        </p:spPr>
      </p:pic>
      <p:pic>
        <p:nvPicPr>
          <p:cNvPr id="17412" name="Picture 4" descr="File:Learning Arabic calligraphy.jpg"/>
          <p:cNvPicPr>
            <a:picLocks noChangeAspect="1" noChangeArrowheads="1"/>
          </p:cNvPicPr>
          <p:nvPr/>
        </p:nvPicPr>
        <p:blipFill rotWithShape="1">
          <a:blip r:embed="rId4" cstate="print"/>
          <a:srcRect l="8061" r="16958"/>
          <a:stretch/>
        </p:blipFill>
        <p:spPr bwMode="auto">
          <a:xfrm>
            <a:off x="20" y="10"/>
            <a:ext cx="6856287" cy="6857990"/>
          </a:xfrm>
          <a:custGeom>
            <a:avLst/>
            <a:gdLst/>
            <a:ahLst/>
            <a:cxnLst/>
            <a:rect l="l" t="t" r="r" b="b"/>
            <a:pathLst>
              <a:path w="9141744" h="6863485">
                <a:moveTo>
                  <a:pt x="0" y="0"/>
                </a:moveTo>
                <a:lnTo>
                  <a:pt x="5963051" y="0"/>
                </a:lnTo>
                <a:lnTo>
                  <a:pt x="9141744" y="6863485"/>
                </a:lnTo>
                <a:lnTo>
                  <a:pt x="0" y="6863485"/>
                </a:lnTo>
                <a:lnTo>
                  <a:pt x="0" y="0"/>
                </a:lnTo>
                <a:close/>
              </a:path>
            </a:pathLst>
          </a:custGeom>
          <a:noFill/>
        </p:spPr>
      </p:pic>
      <p:sp>
        <p:nvSpPr>
          <p:cNvPr id="73" name="Freeform: Shape 72">
            <a:extLst>
              <a:ext uri="{FF2B5EF4-FFF2-40B4-BE49-F238E27FC236}">
                <a16:creationId xmlns:a16="http://schemas.microsoft.com/office/drawing/2014/main" id="{37FEB674-D811-4FFE-A878-29D0C0ED18D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773847"/>
            <a:ext cx="4826087" cy="3310306"/>
          </a:xfrm>
          <a:custGeom>
            <a:avLst/>
            <a:gdLst>
              <a:gd name="connsiteX0" fmla="*/ 0 w 6434783"/>
              <a:gd name="connsiteY0" fmla="*/ 0 h 3310306"/>
              <a:gd name="connsiteX1" fmla="*/ 3829872 w 6434783"/>
              <a:gd name="connsiteY1" fmla="*/ 0 h 3310306"/>
              <a:gd name="connsiteX2" fmla="*/ 4896100 w 6434783"/>
              <a:gd name="connsiteY2" fmla="*/ 0 h 3310306"/>
              <a:gd name="connsiteX3" fmla="*/ 4901677 w 6434783"/>
              <a:gd name="connsiteY3" fmla="*/ 0 h 3310306"/>
              <a:gd name="connsiteX4" fmla="*/ 6434783 w 6434783"/>
              <a:gd name="connsiteY4" fmla="*/ 3310306 h 3310306"/>
              <a:gd name="connsiteX5" fmla="*/ 0 w 6434783"/>
              <a:gd name="connsiteY5" fmla="*/ 3310306 h 33103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6434783" h="3310306">
                <a:moveTo>
                  <a:pt x="0" y="0"/>
                </a:moveTo>
                <a:lnTo>
                  <a:pt x="3829872" y="0"/>
                </a:lnTo>
                <a:lnTo>
                  <a:pt x="4896100" y="0"/>
                </a:lnTo>
                <a:lnTo>
                  <a:pt x="4901677" y="0"/>
                </a:lnTo>
                <a:lnTo>
                  <a:pt x="6434783" y="3310306"/>
                </a:lnTo>
                <a:lnTo>
                  <a:pt x="0" y="3310306"/>
                </a:lnTo>
                <a:close/>
              </a:path>
            </a:pathLst>
          </a:custGeom>
          <a:solidFill>
            <a:schemeClr val="bg1">
              <a:lumMod val="85000"/>
              <a:lumOff val="15000"/>
              <a:alpha val="8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3548" y="2166721"/>
            <a:ext cx="2914649" cy="915035"/>
          </a:xfrm>
        </p:spPr>
        <p:txBody>
          <a:bodyPr>
            <a:normAutofit/>
          </a:bodyPr>
          <a:lstStyle/>
          <a:p>
            <a:r>
              <a:rPr lang="en-GB" sz="3100">
                <a:latin typeface="French Script MT" pitchFamily="66" charset="0"/>
              </a:rPr>
              <a:t>Calligraphy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3548" y="3081756"/>
            <a:ext cx="3465408" cy="1775994"/>
          </a:xfrm>
        </p:spPr>
        <p:txBody>
          <a:bodyPr>
            <a:normAutofit/>
          </a:bodyPr>
          <a:lstStyle/>
          <a:p>
            <a:r>
              <a:rPr lang="en-GB" sz="1600"/>
              <a:t>Islamic art often contains quotes from the Qur'an or important Muslim words in Arabic</a:t>
            </a:r>
          </a:p>
          <a:p>
            <a:r>
              <a:rPr lang="en-GB" sz="1600"/>
              <a:t>They are written in calligraphy and take a long time for the artist to complete 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4638788" y="6172201"/>
            <a:ext cx="4498224" cy="685799"/>
          </a:xfrm>
          <a:prstGeom prst="rect">
            <a:avLst/>
          </a:prstGeom>
          <a:solidFill>
            <a:srgbClr val="000000">
              <a:alpha val="50000"/>
            </a:srgbClr>
          </a:solidFill>
          <a:ln>
            <a:noFill/>
          </a:ln>
        </p:spPr>
        <p:txBody>
          <a:bodyPr wrap="square" rtlCol="0">
            <a:normAutofit/>
          </a:bodyPr>
          <a:lstStyle/>
          <a:p>
            <a:pPr algn="ctr">
              <a:spcAft>
                <a:spcPts val="600"/>
              </a:spcAft>
            </a:pPr>
            <a:r>
              <a:rPr lang="en-GB" sz="1400">
                <a:solidFill>
                  <a:srgbClr val="FFFFFF"/>
                </a:solidFill>
              </a:rPr>
              <a:t>‘Allah’</a:t>
            </a:r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9" descr="art5"/>
          <p:cNvPicPr>
            <a:picLocks noChangeAspect="1" noChangeArrowheads="1"/>
          </p:cNvPicPr>
          <p:nvPr/>
        </p:nvPicPr>
        <p:blipFill rotWithShape="1">
          <a:blip r:embed="rId3" cstate="print">
            <a:alphaModFix amt="35000"/>
          </a:blip>
          <a:srcRect r="-1" b="9386"/>
          <a:stretch/>
        </p:blipFill>
        <p:spPr bwMode="auto">
          <a:xfrm>
            <a:off x="20" y="10"/>
            <a:ext cx="9143980" cy="6857990"/>
          </a:xfrm>
          <a:prstGeom prst="rect">
            <a:avLst/>
          </a:prstGeom>
          <a:noFill/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9577" y="2622262"/>
            <a:ext cx="4177188" cy="2304288"/>
          </a:xfrm>
        </p:spPr>
        <p:txBody>
          <a:bodyPr anchor="t">
            <a:noAutofit/>
          </a:bodyPr>
          <a:lstStyle/>
          <a:p>
            <a:pPr>
              <a:buNone/>
            </a:pPr>
            <a:r>
              <a:rPr lang="en-GB" sz="2800" dirty="0"/>
              <a:t>    Arabic words are often written in the shape of something to do with their meaning or just to make things look nice</a:t>
            </a:r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id="{C99A8FB7-A79B-4BC9-9D56-B79587F6AA3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656765" y="2498818"/>
            <a:ext cx="2304288" cy="2304288"/>
          </a:xfrm>
          <a:prstGeom prst="ellipse">
            <a:avLst/>
          </a:prstGeom>
          <a:solidFill>
            <a:srgbClr val="FFFFFF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>
              <a:defRPr/>
            </a:pPr>
            <a:endParaRPr lang="en-US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4" name="Freeform: Shape 13">
            <a:extLst>
              <a:ext uri="{FF2B5EF4-FFF2-40B4-BE49-F238E27FC236}">
                <a16:creationId xmlns:a16="http://schemas.microsoft.com/office/drawing/2014/main" id="{B23893E2-3349-46D7-A7AA-B9E447957FB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008647" y="0"/>
            <a:ext cx="3148545" cy="2737650"/>
          </a:xfrm>
          <a:custGeom>
            <a:avLst/>
            <a:gdLst>
              <a:gd name="connsiteX0" fmla="*/ 262846 w 4198060"/>
              <a:gd name="connsiteY0" fmla="*/ 0 h 3650200"/>
              <a:gd name="connsiteX1" fmla="*/ 4198060 w 4198060"/>
              <a:gd name="connsiteY1" fmla="*/ 0 h 3650200"/>
              <a:gd name="connsiteX2" fmla="*/ 4198060 w 4198060"/>
              <a:gd name="connsiteY2" fmla="*/ 3021648 h 3650200"/>
              <a:gd name="connsiteX3" fmla="*/ 4142653 w 4198060"/>
              <a:gd name="connsiteY3" fmla="*/ 3072005 h 3650200"/>
              <a:gd name="connsiteX4" fmla="*/ 2532040 w 4198060"/>
              <a:gd name="connsiteY4" fmla="*/ 3650200 h 3650200"/>
              <a:gd name="connsiteX5" fmla="*/ 0 w 4198060"/>
              <a:gd name="connsiteY5" fmla="*/ 1118160 h 3650200"/>
              <a:gd name="connsiteX6" fmla="*/ 198981 w 4198060"/>
              <a:gd name="connsiteY6" fmla="*/ 132576 h 3650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198060" h="3650200">
                <a:moveTo>
                  <a:pt x="262846" y="0"/>
                </a:moveTo>
                <a:lnTo>
                  <a:pt x="4198060" y="0"/>
                </a:lnTo>
                <a:lnTo>
                  <a:pt x="4198060" y="3021648"/>
                </a:lnTo>
                <a:lnTo>
                  <a:pt x="4142653" y="3072005"/>
                </a:lnTo>
                <a:cubicBezTo>
                  <a:pt x="3704967" y="3433216"/>
                  <a:pt x="3143843" y="3650200"/>
                  <a:pt x="2532040" y="3650200"/>
                </a:cubicBezTo>
                <a:cubicBezTo>
                  <a:pt x="1133633" y="3650200"/>
                  <a:pt x="0" y="2516567"/>
                  <a:pt x="0" y="1118160"/>
                </a:cubicBezTo>
                <a:cubicBezTo>
                  <a:pt x="0" y="768558"/>
                  <a:pt x="70852" y="435505"/>
                  <a:pt x="198981" y="132576"/>
                </a:cubicBezTo>
                <a:close/>
              </a:path>
            </a:pathLst>
          </a:custGeom>
          <a:solidFill>
            <a:srgbClr val="FFFFFF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 defTabSz="685800">
              <a:defRPr/>
            </a:pPr>
            <a:endParaRPr lang="en-US" sz="1350">
              <a:solidFill>
                <a:prstClr val="white"/>
              </a:solidFill>
              <a:latin typeface="Calibri" panose="020F0502020204030204"/>
            </a:endParaRPr>
          </a:p>
        </p:txBody>
      </p:sp>
      <p:pic>
        <p:nvPicPr>
          <p:cNvPr id="4" name="Picture 5" descr="calligraphyplate"/>
          <p:cNvPicPr>
            <a:picLocks noChangeAspect="1" noChangeArrowheads="1"/>
          </p:cNvPicPr>
          <p:nvPr/>
        </p:nvPicPr>
        <p:blipFill rotWithShape="1">
          <a:blip r:embed="rId4" cstate="print"/>
          <a:srcRect t="921" r="-6" b="2535"/>
          <a:stretch/>
        </p:blipFill>
        <p:spPr bwMode="auto">
          <a:xfrm>
            <a:off x="6131455" y="2"/>
            <a:ext cx="3025737" cy="2614841"/>
          </a:xfrm>
          <a:custGeom>
            <a:avLst/>
            <a:gdLst/>
            <a:ahLst/>
            <a:cxnLst/>
            <a:rect l="l" t="t" r="r" b="b"/>
            <a:pathLst>
              <a:path w="4034316" h="3486455">
                <a:moveTo>
                  <a:pt x="280681" y="0"/>
                </a:moveTo>
                <a:lnTo>
                  <a:pt x="4034316" y="0"/>
                </a:lnTo>
                <a:lnTo>
                  <a:pt x="4034316" y="2800630"/>
                </a:lnTo>
                <a:lnTo>
                  <a:pt x="3874752" y="2945652"/>
                </a:lnTo>
                <a:cubicBezTo>
                  <a:pt x="3465371" y="3283503"/>
                  <a:pt x="2940535" y="3486455"/>
                  <a:pt x="2368296" y="3486455"/>
                </a:cubicBezTo>
                <a:cubicBezTo>
                  <a:pt x="1060322" y="3486455"/>
                  <a:pt x="0" y="2426133"/>
                  <a:pt x="0" y="1118159"/>
                </a:cubicBezTo>
                <a:cubicBezTo>
                  <a:pt x="0" y="791166"/>
                  <a:pt x="66270" y="479650"/>
                  <a:pt x="186113" y="196311"/>
                </a:cubicBezTo>
                <a:close/>
              </a:path>
            </a:pathLst>
          </a:custGeom>
          <a:noFill/>
        </p:spPr>
      </p:pic>
      <p:pic>
        <p:nvPicPr>
          <p:cNvPr id="5" name="Picture 12" descr="islam 1"/>
          <p:cNvPicPr>
            <a:picLocks noChangeAspect="1" noChangeArrowheads="1"/>
          </p:cNvPicPr>
          <p:nvPr/>
        </p:nvPicPr>
        <p:blipFill rotWithShape="1">
          <a:blip r:embed="rId5" cstate="print"/>
          <a:srcRect r="1" b="1"/>
          <a:stretch/>
        </p:blipFill>
        <p:spPr bwMode="auto">
          <a:xfrm>
            <a:off x="4780209" y="2622262"/>
            <a:ext cx="2057400" cy="2057400"/>
          </a:xfrm>
          <a:custGeom>
            <a:avLst/>
            <a:gdLst/>
            <a:ahLst/>
            <a:cxnLst/>
            <a:rect l="l" t="t" r="r" b="b"/>
            <a:pathLst>
              <a:path w="2880360" h="2880360">
                <a:moveTo>
                  <a:pt x="1440180" y="0"/>
                </a:moveTo>
                <a:cubicBezTo>
                  <a:pt x="2235569" y="0"/>
                  <a:pt x="2880360" y="644791"/>
                  <a:pt x="2880360" y="1440180"/>
                </a:cubicBezTo>
                <a:cubicBezTo>
                  <a:pt x="2880360" y="2235569"/>
                  <a:pt x="2235569" y="2880360"/>
                  <a:pt x="1440180" y="2880360"/>
                </a:cubicBezTo>
                <a:cubicBezTo>
                  <a:pt x="644791" y="2880360"/>
                  <a:pt x="0" y="2235569"/>
                  <a:pt x="0" y="1440180"/>
                </a:cubicBezTo>
                <a:cubicBezTo>
                  <a:pt x="0" y="644791"/>
                  <a:pt x="644791" y="0"/>
                  <a:pt x="1440180" y="0"/>
                </a:cubicBezTo>
                <a:close/>
              </a:path>
            </a:pathLst>
          </a:custGeom>
          <a:noFill/>
        </p:spPr>
      </p:pic>
      <p:sp>
        <p:nvSpPr>
          <p:cNvPr id="16" name="Freeform: Shape 15">
            <a:extLst>
              <a:ext uri="{FF2B5EF4-FFF2-40B4-BE49-F238E27FC236}">
                <a16:creationId xmlns:a16="http://schemas.microsoft.com/office/drawing/2014/main" id="{4BFC77B5-F38E-4A7D-80BD-C3A10B71776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212695" y="4291698"/>
            <a:ext cx="2931305" cy="2566293"/>
          </a:xfrm>
          <a:custGeom>
            <a:avLst/>
            <a:gdLst>
              <a:gd name="connsiteX0" fmla="*/ 1888600 w 3227666"/>
              <a:gd name="connsiteY0" fmla="*/ 0 h 2825750"/>
              <a:gd name="connsiteX1" fmla="*/ 3224042 w 3227666"/>
              <a:gd name="connsiteY1" fmla="*/ 553158 h 2825750"/>
              <a:gd name="connsiteX2" fmla="*/ 3227666 w 3227666"/>
              <a:gd name="connsiteY2" fmla="*/ 557146 h 2825750"/>
              <a:gd name="connsiteX3" fmla="*/ 3227666 w 3227666"/>
              <a:gd name="connsiteY3" fmla="*/ 2825750 h 2825750"/>
              <a:gd name="connsiteX4" fmla="*/ 250380 w 3227666"/>
              <a:gd name="connsiteY4" fmla="*/ 2825750 h 2825750"/>
              <a:gd name="connsiteX5" fmla="*/ 227944 w 3227666"/>
              <a:gd name="connsiteY5" fmla="*/ 2788819 h 2825750"/>
              <a:gd name="connsiteX6" fmla="*/ 0 w 3227666"/>
              <a:gd name="connsiteY6" fmla="*/ 1888600 h 2825750"/>
              <a:gd name="connsiteX7" fmla="*/ 1888600 w 3227666"/>
              <a:gd name="connsiteY7" fmla="*/ 0 h 28257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3227666" h="2825750">
                <a:moveTo>
                  <a:pt x="1888600" y="0"/>
                </a:moveTo>
                <a:cubicBezTo>
                  <a:pt x="2410123" y="0"/>
                  <a:pt x="2882273" y="211389"/>
                  <a:pt x="3224042" y="553158"/>
                </a:cubicBezTo>
                <a:lnTo>
                  <a:pt x="3227666" y="557146"/>
                </a:lnTo>
                <a:lnTo>
                  <a:pt x="3227666" y="2825750"/>
                </a:lnTo>
                <a:lnTo>
                  <a:pt x="250380" y="2825750"/>
                </a:lnTo>
                <a:lnTo>
                  <a:pt x="227944" y="2788819"/>
                </a:lnTo>
                <a:cubicBezTo>
                  <a:pt x="82574" y="2521217"/>
                  <a:pt x="0" y="2214552"/>
                  <a:pt x="0" y="1888600"/>
                </a:cubicBezTo>
                <a:cubicBezTo>
                  <a:pt x="0" y="845555"/>
                  <a:pt x="845555" y="0"/>
                  <a:pt x="1888600" y="0"/>
                </a:cubicBezTo>
                <a:close/>
              </a:path>
            </a:pathLst>
          </a:custGeom>
          <a:solidFill>
            <a:srgbClr val="FFFFFF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 defTabSz="685800">
              <a:defRPr/>
            </a:pPr>
            <a:endParaRPr lang="en-US" sz="1350">
              <a:solidFill>
                <a:prstClr val="white"/>
              </a:solidFill>
              <a:latin typeface="Calibri" panose="020F0502020204030204"/>
            </a:endParaRPr>
          </a:p>
        </p:txBody>
      </p:sp>
      <p:pic>
        <p:nvPicPr>
          <p:cNvPr id="6" name="Picture 13" descr="at12"/>
          <p:cNvPicPr>
            <a:picLocks noChangeAspect="1" noChangeArrowheads="1"/>
          </p:cNvPicPr>
          <p:nvPr/>
        </p:nvPicPr>
        <p:blipFill rotWithShape="1">
          <a:blip r:embed="rId6" cstate="print"/>
          <a:srcRect l="4272" r="13178" b="-4"/>
          <a:stretch/>
        </p:blipFill>
        <p:spPr bwMode="auto">
          <a:xfrm>
            <a:off x="6362505" y="4441517"/>
            <a:ext cx="2781495" cy="2416483"/>
          </a:xfrm>
          <a:custGeom>
            <a:avLst/>
            <a:gdLst/>
            <a:ahLst/>
            <a:cxnLst/>
            <a:rect l="l" t="t" r="r" b="b"/>
            <a:pathLst>
              <a:path w="3062710" h="2660795">
                <a:moveTo>
                  <a:pt x="1723644" y="0"/>
                </a:moveTo>
                <a:cubicBezTo>
                  <a:pt x="2259111" y="0"/>
                  <a:pt x="2737550" y="244172"/>
                  <a:pt x="3053691" y="627247"/>
                </a:cubicBezTo>
                <a:lnTo>
                  <a:pt x="3062710" y="639308"/>
                </a:lnTo>
                <a:lnTo>
                  <a:pt x="3062710" y="2660795"/>
                </a:lnTo>
                <a:lnTo>
                  <a:pt x="278239" y="2660795"/>
                </a:lnTo>
                <a:lnTo>
                  <a:pt x="208035" y="2545235"/>
                </a:lnTo>
                <a:cubicBezTo>
                  <a:pt x="75362" y="2301006"/>
                  <a:pt x="0" y="2021126"/>
                  <a:pt x="0" y="1723644"/>
                </a:cubicBezTo>
                <a:cubicBezTo>
                  <a:pt x="0" y="771702"/>
                  <a:pt x="771702" y="0"/>
                  <a:pt x="1723644" y="0"/>
                </a:cubicBezTo>
                <a:close/>
              </a:path>
            </a:pathLst>
          </a:custGeom>
          <a:noFill/>
        </p:spPr>
      </p:pic>
    </p:spTree>
  </p:cSld>
  <p:clrMapOvr>
    <a:overrideClrMapping bg1="dk1" tx1="lt1" bg2="dk2" tx2="lt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4" name="Rectangle 13">
            <a:extLst>
              <a:ext uri="{FF2B5EF4-FFF2-40B4-BE49-F238E27FC236}">
                <a16:creationId xmlns:a16="http://schemas.microsoft.com/office/drawing/2014/main" id="{9AA72BD9-2C5A-4EDC-931F-5AA08EACA0F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B7D0418E-C784-4950-8F71-A6ACBDAA44F6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r="43113"/>
          <a:stretch/>
        </p:blipFill>
        <p:spPr>
          <a:xfrm>
            <a:off x="2587446" y="10"/>
            <a:ext cx="6502149" cy="6857990"/>
          </a:xfrm>
          <a:prstGeom prst="rect">
            <a:avLst/>
          </a:prstGeom>
        </p:spPr>
      </p:pic>
      <p:sp>
        <p:nvSpPr>
          <p:cNvPr id="16" name="Rectangle 15">
            <a:extLst>
              <a:ext uri="{FF2B5EF4-FFF2-40B4-BE49-F238E27FC236}">
                <a16:creationId xmlns:a16="http://schemas.microsoft.com/office/drawing/2014/main" id="{DD3981AC-7B61-4947-BCF3-F7AA7FA385B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7317451" cy="6858000"/>
          </a:xfrm>
          <a:prstGeom prst="rect">
            <a:avLst/>
          </a:prstGeom>
          <a:gradFill>
            <a:gsLst>
              <a:gs pos="58000">
                <a:schemeClr val="bg1"/>
              </a:gs>
              <a:gs pos="35000">
                <a:schemeClr val="bg1">
                  <a:alpha val="78000"/>
                </a:schemeClr>
              </a:gs>
              <a:gs pos="19000">
                <a:schemeClr val="bg1">
                  <a:alpha val="38000"/>
                </a:schemeClr>
              </a:gs>
              <a:gs pos="0">
                <a:schemeClr val="bg1">
                  <a:alpha val="0"/>
                </a:schemeClr>
              </a:gs>
              <a:gs pos="100000">
                <a:schemeClr val="bg1"/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78320" y="1760220"/>
            <a:ext cx="2578608" cy="525779"/>
          </a:xfrm>
        </p:spPr>
        <p:txBody>
          <a:bodyPr anchor="b">
            <a:normAutofit/>
          </a:bodyPr>
          <a:lstStyle/>
          <a:p>
            <a:r>
              <a:rPr lang="en-GB" sz="2400"/>
              <a:t>Think of a word...</a:t>
            </a: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55D4142C-5077-457F-A6AD-3FECFDB396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487775" y="674370"/>
            <a:ext cx="73152" cy="41148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7A5F0580-5EE9-419F-96EE-B6529EF6E7D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21183" y="2443480"/>
            <a:ext cx="2475738" cy="18288"/>
          </a:xfrm>
          <a:prstGeom prst="rect">
            <a:avLst/>
          </a:prstGeom>
          <a:solidFill>
            <a:schemeClr val="tx1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78320" y="2718054"/>
            <a:ext cx="2579180" cy="3207258"/>
          </a:xfrm>
        </p:spPr>
        <p:txBody>
          <a:bodyPr anchor="t">
            <a:normAutofit/>
          </a:bodyPr>
          <a:lstStyle/>
          <a:p>
            <a:r>
              <a:rPr lang="en-GB" sz="2000" dirty="0"/>
              <a:t>Think of a word/s that means a lot to you and write it in your best handwriting.</a:t>
            </a:r>
          </a:p>
          <a:p>
            <a:r>
              <a:rPr lang="en-GB" sz="2000" dirty="0"/>
              <a:t>Take your time and decorate it to make it look nice and special.</a:t>
            </a:r>
          </a:p>
        </p:txBody>
      </p:sp>
      <p:sp>
        <p:nvSpPr>
          <p:cNvPr id="5" name="TextBox 4"/>
          <p:cNvSpPr txBox="1"/>
          <p:nvPr/>
        </p:nvSpPr>
        <p:spPr>
          <a:xfrm rot="19926924">
            <a:off x="3218109" y="2445277"/>
            <a:ext cx="389589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600"/>
              </a:spcAft>
            </a:pPr>
            <a:r>
              <a:rPr lang="en-GB" sz="2800" dirty="0">
                <a:solidFill>
                  <a:schemeClr val="accent6">
                    <a:lumMod val="75000"/>
                  </a:schemeClr>
                </a:solidFill>
                <a:latin typeface="Algerian" pitchFamily="82" charset="0"/>
              </a:rPr>
              <a:t>Religious education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3135247" y="637952"/>
            <a:ext cx="264320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Aft>
                <a:spcPts val="600"/>
              </a:spcAft>
            </a:pPr>
            <a:r>
              <a:rPr lang="en-GB" sz="4000" b="1" dirty="0" err="1">
                <a:solidFill>
                  <a:schemeClr val="accent2">
                    <a:lumMod val="75000"/>
                  </a:schemeClr>
                </a:solidFill>
                <a:latin typeface="Blackadder ITC" pitchFamily="82" charset="0"/>
              </a:rPr>
              <a:t>Frendship</a:t>
            </a:r>
            <a:endParaRPr lang="en-GB" sz="4000" b="1" dirty="0">
              <a:solidFill>
                <a:schemeClr val="accent2">
                  <a:lumMod val="75000"/>
                </a:schemeClr>
              </a:solidFill>
              <a:latin typeface="Blackadder ITC" pitchFamily="82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3526601" y="4735107"/>
            <a:ext cx="500066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Aft>
                <a:spcPts val="600"/>
              </a:spcAft>
            </a:pPr>
            <a:r>
              <a:rPr lang="en-GB" sz="4800" b="1" dirty="0">
                <a:solidFill>
                  <a:srgbClr val="C00000"/>
                </a:solidFill>
                <a:latin typeface="Edwardian Script ITC" pitchFamily="66" charset="0"/>
              </a:rPr>
              <a:t>All Hallows Primary School</a:t>
            </a:r>
          </a:p>
        </p:txBody>
      </p:sp>
      <p:sp>
        <p:nvSpPr>
          <p:cNvPr id="8" name="TextBox 7"/>
          <p:cNvSpPr txBox="1"/>
          <p:nvPr/>
        </p:nvSpPr>
        <p:spPr>
          <a:xfrm rot="3058477">
            <a:off x="6951388" y="1281964"/>
            <a:ext cx="160041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600"/>
              </a:spcAft>
            </a:pPr>
            <a:r>
              <a:rPr lang="en-GB" sz="3600" dirty="0">
                <a:solidFill>
                  <a:srgbClr val="00B050"/>
                </a:solidFill>
                <a:latin typeface="Harrington" pitchFamily="82" charset="0"/>
              </a:rPr>
              <a:t>Family</a:t>
            </a:r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71" name="Rectangle 70">
            <a:extLst>
              <a:ext uri="{FF2B5EF4-FFF2-40B4-BE49-F238E27FC236}">
                <a16:creationId xmlns:a16="http://schemas.microsoft.com/office/drawing/2014/main" id="{F94AA2BD-2E3F-4B1D-8127-5744B811531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8610" y="987552"/>
            <a:ext cx="3364395" cy="1088136"/>
          </a:xfrm>
        </p:spPr>
        <p:txBody>
          <a:bodyPr anchor="b">
            <a:normAutofit/>
          </a:bodyPr>
          <a:lstStyle/>
          <a:p>
            <a:r>
              <a:rPr lang="en-GB" sz="3000" b="1" dirty="0">
                <a:latin typeface="OCR A Extended" pitchFamily="50" charset="0"/>
              </a:rPr>
              <a:t>Geometric Shapes</a:t>
            </a:r>
          </a:p>
        </p:txBody>
      </p:sp>
      <p:sp>
        <p:nvSpPr>
          <p:cNvPr id="73" name="Rectangle 72">
            <a:extLst>
              <a:ext uri="{FF2B5EF4-FFF2-40B4-BE49-F238E27FC236}">
                <a16:creationId xmlns:a16="http://schemas.microsoft.com/office/drawing/2014/main" id="{4BD02261-2DC8-4AA8-9E16-7751AE89244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477773" y="456519"/>
            <a:ext cx="73152" cy="41148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75" name="Rectangle 74">
            <a:extLst>
              <a:ext uri="{FF2B5EF4-FFF2-40B4-BE49-F238E27FC236}">
                <a16:creationId xmlns:a16="http://schemas.microsoft.com/office/drawing/2014/main" id="{3D752CF2-2291-40B5-B462-C17B174C10B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8610" y="2286000"/>
            <a:ext cx="3291840" cy="18288"/>
          </a:xfrm>
          <a:prstGeom prst="rect">
            <a:avLst/>
          </a:prstGeom>
          <a:solidFill>
            <a:srgbClr val="D5D5D5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8609" y="2688336"/>
            <a:ext cx="3374136" cy="2864328"/>
          </a:xfrm>
        </p:spPr>
        <p:txBody>
          <a:bodyPr anchor="t">
            <a:normAutofit lnSpcReduction="10000"/>
          </a:bodyPr>
          <a:lstStyle/>
          <a:p>
            <a:r>
              <a:rPr lang="en-GB" sz="2400" b="1" dirty="0"/>
              <a:t>Another form of Islamic art is Geometric Art</a:t>
            </a:r>
          </a:p>
          <a:p>
            <a:r>
              <a:rPr lang="en-GB" sz="2400" b="1" dirty="0"/>
              <a:t>This is when basic shapes  are put together and repeated to make patterns.</a:t>
            </a:r>
          </a:p>
          <a:p>
            <a:pPr marL="0" indent="0">
              <a:buNone/>
            </a:pPr>
            <a:endParaRPr lang="en-GB" sz="1600" b="1" dirty="0"/>
          </a:p>
        </p:txBody>
      </p:sp>
      <p:pic>
        <p:nvPicPr>
          <p:cNvPr id="25602" name="Picture 2" descr="http://upload.wikimedia.org/wikipedia/commons/thumb/6/65/Mekhnes_Place_El-Hedine_Mosaique3.jpg/220px-Mekhnes_Place_El-Hedine_Mosaique3.jpg"/>
          <p:cNvPicPr>
            <a:picLocks noChangeAspect="1" noChangeArrowheads="1"/>
          </p:cNvPicPr>
          <p:nvPr/>
        </p:nvPicPr>
        <p:blipFill rotWithShape="1">
          <a:blip r:embed="rId3" cstate="print"/>
          <a:srcRect l="11697" r="10282"/>
          <a:stretch/>
        </p:blipFill>
        <p:spPr bwMode="auto">
          <a:xfrm>
            <a:off x="3981039" y="10"/>
            <a:ext cx="5162961" cy="6857990"/>
          </a:xfrm>
          <a:custGeom>
            <a:avLst/>
            <a:gdLst/>
            <a:ahLst/>
            <a:cxnLst/>
            <a:rect l="l" t="t" r="r" b="b"/>
            <a:pathLst>
              <a:path w="6883948" h="6858000">
                <a:moveTo>
                  <a:pt x="365648" y="0"/>
                </a:moveTo>
                <a:lnTo>
                  <a:pt x="6883948" y="0"/>
                </a:lnTo>
                <a:lnTo>
                  <a:pt x="6883948" y="6858000"/>
                </a:lnTo>
                <a:lnTo>
                  <a:pt x="365648" y="6858000"/>
                </a:lnTo>
                <a:lnTo>
                  <a:pt x="360213" y="6835050"/>
                </a:lnTo>
                <a:cubicBezTo>
                  <a:pt x="128263" y="5788167"/>
                  <a:pt x="0" y="4637179"/>
                  <a:pt x="0" y="3429001"/>
                </a:cubicBezTo>
                <a:cubicBezTo>
                  <a:pt x="0" y="2220824"/>
                  <a:pt x="128263" y="1069835"/>
                  <a:pt x="360213" y="22952"/>
                </a:cubicBezTo>
                <a:close/>
              </a:path>
            </a:pathLst>
          </a:custGeom>
          <a:noFill/>
          <a:effectLst>
            <a:outerShdw blurRad="50800" dist="38100" dir="10800000" algn="r" rotWithShape="0">
              <a:schemeClr val="bg1">
                <a:lumMod val="85000"/>
                <a:alpha val="30000"/>
              </a:schemeClr>
            </a:outerShdw>
          </a:effectLst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29" name="Picture 1">
            <a:extLst>
              <a:ext uri="{FF2B5EF4-FFF2-40B4-BE49-F238E27FC236}">
                <a16:creationId xmlns:a16="http://schemas.microsoft.com/office/drawing/2014/main" id="{D9B306D2-6669-4B4E-AF92-4156CC0453E5}"/>
              </a:ext>
            </a:extLst>
          </p:cNvPr>
          <p:cNvPicPr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30399"/>
            <a:ext cx="3571875" cy="26789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30" name="Picture 2">
            <a:extLst>
              <a:ext uri="{FF2B5EF4-FFF2-40B4-BE49-F238E27FC236}">
                <a16:creationId xmlns:a16="http://schemas.microsoft.com/office/drawing/2014/main" id="{3784DFFE-7FE3-7746-9C07-4DA669550C81}"/>
              </a:ext>
            </a:extLst>
          </p:cNvPr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411140"/>
            <a:ext cx="4751710" cy="29825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31" name="Picture 3">
            <a:extLst>
              <a:ext uri="{FF2B5EF4-FFF2-40B4-BE49-F238E27FC236}">
                <a16:creationId xmlns:a16="http://schemas.microsoft.com/office/drawing/2014/main" id="{CBAE5CD6-3F80-1E48-BB8C-87F69D29E07D}"/>
              </a:ext>
            </a:extLst>
          </p:cNvPr>
          <p:cNvPicPr>
            <a:picLocks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66941" y="349375"/>
            <a:ext cx="4015010" cy="26789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32" name="Picture 4">
            <a:extLst>
              <a:ext uri="{FF2B5EF4-FFF2-40B4-BE49-F238E27FC236}">
                <a16:creationId xmlns:a16="http://schemas.microsoft.com/office/drawing/2014/main" id="{8C326796-336D-BF4A-9997-24E91A502695}"/>
              </a:ext>
            </a:extLst>
          </p:cNvPr>
          <p:cNvPicPr>
            <a:picLocks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23805" y="3429000"/>
            <a:ext cx="4420195" cy="29467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33" name="Picture 5">
            <a:extLst>
              <a:ext uri="{FF2B5EF4-FFF2-40B4-BE49-F238E27FC236}">
                <a16:creationId xmlns:a16="http://schemas.microsoft.com/office/drawing/2014/main" id="{EB1F8911-8D9C-234D-B537-903234EAC540}"/>
              </a:ext>
            </a:extLst>
          </p:cNvPr>
          <p:cNvPicPr>
            <a:picLocks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18297" y="348258"/>
            <a:ext cx="2678906" cy="26789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61061661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70" name="Rectangle 69">
            <a:extLst>
              <a:ext uri="{FF2B5EF4-FFF2-40B4-BE49-F238E27FC236}">
                <a16:creationId xmlns:a16="http://schemas.microsoft.com/office/drawing/2014/main" id="{6C2997EE-0889-44C3-AC0D-18F26AC9AAA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4577" name="Picture 2" descr="http://delicacies.files.wordpress.com/2009/04/mandala-1.jpg">
            <a:extLst>
              <a:ext uri="{FF2B5EF4-FFF2-40B4-BE49-F238E27FC236}">
                <a16:creationId xmlns:a16="http://schemas.microsoft.com/office/drawing/2014/main" id="{3F6DF024-1E5C-7741-8009-0706936701E2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167" b="13713"/>
          <a:stretch/>
        </p:blipFill>
        <p:spPr bwMode="auto">
          <a:xfrm>
            <a:off x="4216674" y="10"/>
            <a:ext cx="4927327" cy="3750724"/>
          </a:xfrm>
          <a:custGeom>
            <a:avLst/>
            <a:gdLst/>
            <a:ahLst/>
            <a:cxnLst/>
            <a:rect l="l" t="t" r="r" b="b"/>
            <a:pathLst>
              <a:path w="6569769" h="3750734">
                <a:moveTo>
                  <a:pt x="1738471" y="0"/>
                </a:moveTo>
                <a:lnTo>
                  <a:pt x="6569769" y="0"/>
                </a:lnTo>
                <a:lnTo>
                  <a:pt x="6569769" y="3750734"/>
                </a:lnTo>
                <a:lnTo>
                  <a:pt x="0" y="3750734"/>
                </a:ln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2" descr="http://www.godwriting.org/images/blog_mandala.jpg">
            <a:extLst>
              <a:ext uri="{FF2B5EF4-FFF2-40B4-BE49-F238E27FC236}">
                <a16:creationId xmlns:a16="http://schemas.microsoft.com/office/drawing/2014/main" id="{1E124AF5-6629-3740-ACF8-A90DC73781E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5890" r="-1" b="28072"/>
          <a:stretch/>
        </p:blipFill>
        <p:spPr bwMode="auto">
          <a:xfrm>
            <a:off x="3136508" y="3887894"/>
            <a:ext cx="6007493" cy="2970106"/>
          </a:xfrm>
          <a:custGeom>
            <a:avLst/>
            <a:gdLst/>
            <a:ahLst/>
            <a:cxnLst/>
            <a:rect l="l" t="t" r="r" b="b"/>
            <a:pathLst>
              <a:path w="8009991" h="2970106">
                <a:moveTo>
                  <a:pt x="1376648" y="0"/>
                </a:moveTo>
                <a:lnTo>
                  <a:pt x="8009991" y="0"/>
                </a:lnTo>
                <a:lnTo>
                  <a:pt x="8009991" y="2970106"/>
                </a:lnTo>
                <a:lnTo>
                  <a:pt x="0" y="2970106"/>
                </a:ln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2" descr="http://www.spiritandflesh.com/JannahBrown-mandala-religious-art-pinklotus.jpg">
            <a:extLst>
              <a:ext uri="{FF2B5EF4-FFF2-40B4-BE49-F238E27FC236}">
                <a16:creationId xmlns:a16="http://schemas.microsoft.com/office/drawing/2014/main" id="{10C377D5-E437-0849-BC7E-69936764363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117" r="7156"/>
          <a:stretch/>
        </p:blipFill>
        <p:spPr bwMode="auto">
          <a:xfrm>
            <a:off x="20" y="10"/>
            <a:ext cx="5627313" cy="6857990"/>
          </a:xfrm>
          <a:custGeom>
            <a:avLst/>
            <a:gdLst/>
            <a:ahLst/>
            <a:cxnLst/>
            <a:rect l="l" t="t" r="r" b="b"/>
            <a:pathLst>
              <a:path w="7503111" h="6858000">
                <a:moveTo>
                  <a:pt x="0" y="0"/>
                </a:moveTo>
                <a:lnTo>
                  <a:pt x="677334" y="0"/>
                </a:lnTo>
                <a:lnTo>
                  <a:pt x="1168036" y="0"/>
                </a:lnTo>
                <a:lnTo>
                  <a:pt x="1205499" y="0"/>
                </a:lnTo>
                <a:lnTo>
                  <a:pt x="1647632" y="0"/>
                </a:lnTo>
                <a:lnTo>
                  <a:pt x="7215401" y="0"/>
                </a:lnTo>
                <a:lnTo>
                  <a:pt x="4041567" y="6852993"/>
                </a:lnTo>
                <a:lnTo>
                  <a:pt x="7503111" y="6852993"/>
                </a:lnTo>
                <a:lnTo>
                  <a:pt x="7503111" y="6852994"/>
                </a:lnTo>
                <a:lnTo>
                  <a:pt x="1647632" y="6852994"/>
                </a:lnTo>
                <a:lnTo>
                  <a:pt x="1647632" y="6858000"/>
                </a:lnTo>
                <a:lnTo>
                  <a:pt x="0" y="6858000"/>
                </a:ln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91723200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6600" dirty="0">
                <a:latin typeface="French Script MT" pitchFamily="66" charset="0"/>
              </a:rPr>
              <a:t>Islamic Buildings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1868" y="1600200"/>
            <a:ext cx="5114932" cy="3124944"/>
          </a:xfrm>
        </p:spPr>
        <p:txBody>
          <a:bodyPr>
            <a:normAutofit/>
          </a:bodyPr>
          <a:lstStyle/>
          <a:p>
            <a:r>
              <a:rPr lang="en-GB" sz="3600" dirty="0"/>
              <a:t>Islamic buildings often contain a mixture of both </a:t>
            </a:r>
            <a:r>
              <a:rPr lang="en-GB" sz="4800" dirty="0">
                <a:latin typeface="French Script MT" pitchFamily="66" charset="0"/>
              </a:rPr>
              <a:t>calligraphy</a:t>
            </a:r>
            <a:r>
              <a:rPr lang="en-GB" sz="3600" dirty="0"/>
              <a:t> art and </a:t>
            </a:r>
            <a:r>
              <a:rPr lang="en-GB" sz="3600" b="1" dirty="0">
                <a:latin typeface="OCR A Extended" pitchFamily="50" charset="0"/>
              </a:rPr>
              <a:t>geometric</a:t>
            </a:r>
            <a:r>
              <a:rPr lang="en-GB" sz="3600" dirty="0"/>
              <a:t> art</a:t>
            </a:r>
          </a:p>
          <a:p>
            <a:pPr>
              <a:buNone/>
            </a:pPr>
            <a:endParaRPr lang="en-GB" sz="3600" dirty="0"/>
          </a:p>
        </p:txBody>
      </p:sp>
      <p:pic>
        <p:nvPicPr>
          <p:cNvPr id="23554" name="Picture 2" descr="http://www.funci.org/en/wp-content/uploads/2006/10/PalestinaAX010588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85720" y="1428736"/>
            <a:ext cx="3048000" cy="4572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5" name="Picture 2" descr="Related image">
            <a:extLst>
              <a:ext uri="{FF2B5EF4-FFF2-40B4-BE49-F238E27FC236}">
                <a16:creationId xmlns:a16="http://schemas.microsoft.com/office/drawing/2014/main" id="{075B7914-ABE7-5841-9966-95DDDF387F5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177800"/>
            <a:ext cx="8713787" cy="6680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05022958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358C158B-D765-344C-A6F0-F4729EC6E9DA}"/>
              </a:ext>
            </a:extLst>
          </p:cNvPr>
          <p:cNvPicPr>
            <a:picLocks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827" r="24342" b="-3"/>
          <a:stretch/>
        </p:blipFill>
        <p:spPr bwMode="auto">
          <a:xfrm>
            <a:off x="241300" y="321732"/>
            <a:ext cx="2313019" cy="30671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9BCC33BB-49DE-8040-B4D8-E64A064A49EE}"/>
              </a:ext>
            </a:extLst>
          </p:cNvPr>
          <p:cNvPicPr>
            <a:picLocks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633" r="18686" b="6"/>
          <a:stretch/>
        </p:blipFill>
        <p:spPr bwMode="auto">
          <a:xfrm>
            <a:off x="241300" y="3469102"/>
            <a:ext cx="2313019" cy="30697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3793" name="Picture 2" descr="Image result for faith through art">
            <a:extLst>
              <a:ext uri="{FF2B5EF4-FFF2-40B4-BE49-F238E27FC236}">
                <a16:creationId xmlns:a16="http://schemas.microsoft.com/office/drawing/2014/main" id="{735A92EA-599F-B647-A210-8E5CFB901432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057" r="18279" b="-2"/>
          <a:stretch/>
        </p:blipFill>
        <p:spPr bwMode="auto">
          <a:xfrm>
            <a:off x="2617620" y="321732"/>
            <a:ext cx="3113532" cy="62145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53E88644-3F19-8749-95B4-3E6E3CB1C561}"/>
              </a:ext>
            </a:extLst>
          </p:cNvPr>
          <p:cNvPicPr>
            <a:picLocks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590" r="12459" b="-2"/>
          <a:stretch/>
        </p:blipFill>
        <p:spPr bwMode="auto">
          <a:xfrm>
            <a:off x="5789166" y="321732"/>
            <a:ext cx="3113532" cy="62145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36649386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7" name="Picture 5" descr="tumblr_legykxhFcJ1qc647po1_500">
            <a:extLst>
              <a:ext uri="{FF2B5EF4-FFF2-40B4-BE49-F238E27FC236}">
                <a16:creationId xmlns:a16="http://schemas.microsoft.com/office/drawing/2014/main" id="{60F74F1A-82CA-2240-AEF6-4A4840DF350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260350"/>
            <a:ext cx="8424862" cy="6318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24723597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417638"/>
          </a:xfrm>
        </p:spPr>
        <p:txBody>
          <a:bodyPr>
            <a:noAutofit/>
          </a:bodyPr>
          <a:lstStyle/>
          <a:p>
            <a:r>
              <a:rPr lang="en-GB" sz="4800" dirty="0"/>
              <a:t>Plenary:</a:t>
            </a:r>
            <a:br>
              <a:rPr lang="en-GB" sz="4800" dirty="0"/>
            </a:br>
            <a:r>
              <a:rPr lang="en-GB" sz="4800" dirty="0"/>
              <a:t>Islamic Art or not?</a:t>
            </a:r>
          </a:p>
        </p:txBody>
      </p:sp>
      <p:pic>
        <p:nvPicPr>
          <p:cNvPr id="29698" name="Picture 2" descr="http://t2.gstatic.com/images?q=tbn:N1IeIMXZ50EK6M:http://s1.hubimg.com/u/1693288_f26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57224" y="1571612"/>
            <a:ext cx="1791539" cy="2000264"/>
          </a:xfrm>
          <a:prstGeom prst="rect">
            <a:avLst/>
          </a:prstGeom>
          <a:noFill/>
        </p:spPr>
      </p:pic>
      <p:pic>
        <p:nvPicPr>
          <p:cNvPr id="29700" name="Picture 4" descr="http://t1.gstatic.com/images?q=tbn:EgEx0Re-Z9RSuM:http://www.publishedart.com.au/images/graphic/big_islamicgeo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14678" y="1643050"/>
            <a:ext cx="1981568" cy="2000264"/>
          </a:xfrm>
          <a:prstGeom prst="rect">
            <a:avLst/>
          </a:prstGeom>
          <a:noFill/>
        </p:spPr>
      </p:pic>
      <p:pic>
        <p:nvPicPr>
          <p:cNvPr id="29702" name="Picture 6" descr="http://t0.gstatic.com/images?q=tbn:_94cz_ot9LXsiM:http://www.cgl.uwaterloo.ca/~csk/washington/taprats/star_sample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42910" y="3857628"/>
            <a:ext cx="2286016" cy="2376551"/>
          </a:xfrm>
          <a:prstGeom prst="rect">
            <a:avLst/>
          </a:prstGeom>
          <a:noFill/>
        </p:spPr>
      </p:pic>
      <p:pic>
        <p:nvPicPr>
          <p:cNvPr id="29704" name="Picture 8" descr="http://cdn.okcimg.com/php/load_okc_image.php/images/250x250/250x250/0x0/0x0/0/13814686525156064135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929322" y="1428736"/>
            <a:ext cx="2381250" cy="2381250"/>
          </a:xfrm>
          <a:prstGeom prst="rect">
            <a:avLst/>
          </a:prstGeom>
          <a:noFill/>
        </p:spPr>
      </p:pic>
      <p:pic>
        <p:nvPicPr>
          <p:cNvPr id="29706" name="Picture 10" descr="Oil painting, Marrakesh - Marrakesh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428992" y="3857628"/>
            <a:ext cx="2000264" cy="2800371"/>
          </a:xfrm>
          <a:prstGeom prst="rect">
            <a:avLst/>
          </a:prstGeom>
          <a:noFill/>
        </p:spPr>
      </p:pic>
      <p:pic>
        <p:nvPicPr>
          <p:cNvPr id="29708" name="Picture 12" descr="http://t3.gstatic.com/images?q=tbn:pWePytrOQ0eyJM:http://www.exoticindiaart.com/artimages/rassouli_sm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857884" y="4000504"/>
            <a:ext cx="2714644" cy="269202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val 3"/>
          <p:cNvSpPr/>
          <p:nvPr/>
        </p:nvSpPr>
        <p:spPr>
          <a:xfrm>
            <a:off x="1714480" y="571480"/>
            <a:ext cx="5643603" cy="5643602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TextBox 30"/>
          <p:cNvSpPr txBox="1"/>
          <p:nvPr/>
        </p:nvSpPr>
        <p:spPr>
          <a:xfrm>
            <a:off x="4000496" y="142852"/>
            <a:ext cx="928694" cy="369332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r>
              <a:rPr lang="en-GB" dirty="0"/>
              <a:t>1, 7, 10,</a:t>
            </a:r>
          </a:p>
        </p:txBody>
      </p:sp>
      <p:sp>
        <p:nvSpPr>
          <p:cNvPr id="32" name="TextBox 31"/>
          <p:cNvSpPr txBox="1"/>
          <p:nvPr/>
        </p:nvSpPr>
        <p:spPr>
          <a:xfrm>
            <a:off x="7143768" y="1785926"/>
            <a:ext cx="1000132" cy="36933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r>
              <a:rPr lang="en-GB" dirty="0"/>
              <a:t>2,11, 14 </a:t>
            </a:r>
          </a:p>
        </p:txBody>
      </p:sp>
      <p:sp>
        <p:nvSpPr>
          <p:cNvPr id="33" name="TextBox 32"/>
          <p:cNvSpPr txBox="1"/>
          <p:nvPr/>
        </p:nvSpPr>
        <p:spPr>
          <a:xfrm>
            <a:off x="7000892" y="4786322"/>
            <a:ext cx="5715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3, 8 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1428728" y="4786322"/>
            <a:ext cx="64294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5, 9  </a:t>
            </a:r>
          </a:p>
        </p:txBody>
      </p:sp>
      <p:sp>
        <p:nvSpPr>
          <p:cNvPr id="35" name="TextBox 34"/>
          <p:cNvSpPr txBox="1"/>
          <p:nvPr/>
        </p:nvSpPr>
        <p:spPr>
          <a:xfrm>
            <a:off x="1285852" y="1785926"/>
            <a:ext cx="64294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6, 12 </a:t>
            </a:r>
          </a:p>
        </p:txBody>
      </p:sp>
      <p:sp>
        <p:nvSpPr>
          <p:cNvPr id="36" name="TextBox 35"/>
          <p:cNvSpPr txBox="1"/>
          <p:nvPr/>
        </p:nvSpPr>
        <p:spPr>
          <a:xfrm>
            <a:off x="4143372" y="6286520"/>
            <a:ext cx="7143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4, 13   </a:t>
            </a:r>
          </a:p>
        </p:txBody>
      </p:sp>
      <p:cxnSp>
        <p:nvCxnSpPr>
          <p:cNvPr id="44" name="Straight Arrow Connector 43"/>
          <p:cNvCxnSpPr>
            <a:endCxn id="55" idx="3"/>
          </p:cNvCxnSpPr>
          <p:nvPr/>
        </p:nvCxnSpPr>
        <p:spPr>
          <a:xfrm>
            <a:off x="2000232" y="928670"/>
            <a:ext cx="1663998" cy="1021056"/>
          </a:xfrm>
          <a:prstGeom prst="straightConnector1">
            <a:avLst/>
          </a:prstGeom>
          <a:ln>
            <a:solidFill>
              <a:srgbClr val="00B05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8" name="TextBox 47"/>
          <p:cNvSpPr txBox="1"/>
          <p:nvPr/>
        </p:nvSpPr>
        <p:spPr>
          <a:xfrm>
            <a:off x="1428728" y="571480"/>
            <a:ext cx="11430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15,18</a:t>
            </a:r>
          </a:p>
        </p:txBody>
      </p:sp>
      <p:sp>
        <p:nvSpPr>
          <p:cNvPr id="49" name="Oval 48"/>
          <p:cNvSpPr/>
          <p:nvPr/>
        </p:nvSpPr>
        <p:spPr>
          <a:xfrm>
            <a:off x="4429124" y="500042"/>
            <a:ext cx="142876" cy="14287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0" name="Oval 49"/>
          <p:cNvSpPr/>
          <p:nvPr/>
        </p:nvSpPr>
        <p:spPr>
          <a:xfrm>
            <a:off x="6929454" y="1928802"/>
            <a:ext cx="142876" cy="14287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1" name="Oval 50"/>
          <p:cNvSpPr/>
          <p:nvPr/>
        </p:nvSpPr>
        <p:spPr>
          <a:xfrm flipV="1">
            <a:off x="6858016" y="4786322"/>
            <a:ext cx="142876" cy="14287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2" name="Oval 51"/>
          <p:cNvSpPr/>
          <p:nvPr/>
        </p:nvSpPr>
        <p:spPr>
          <a:xfrm flipH="1">
            <a:off x="4429124" y="6143644"/>
            <a:ext cx="142876" cy="14287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3" name="Oval 52"/>
          <p:cNvSpPr/>
          <p:nvPr/>
        </p:nvSpPr>
        <p:spPr>
          <a:xfrm>
            <a:off x="2071670" y="4786322"/>
            <a:ext cx="133352" cy="14287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4" name="Oval 53"/>
          <p:cNvSpPr/>
          <p:nvPr/>
        </p:nvSpPr>
        <p:spPr>
          <a:xfrm flipH="1" flipV="1">
            <a:off x="2071670" y="1928802"/>
            <a:ext cx="142876" cy="14287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5" name="Oval 54"/>
          <p:cNvSpPr/>
          <p:nvPr/>
        </p:nvSpPr>
        <p:spPr>
          <a:xfrm flipV="1">
            <a:off x="3643306" y="1928802"/>
            <a:ext cx="142876" cy="14287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6" name="Oval 55"/>
          <p:cNvSpPr/>
          <p:nvPr/>
        </p:nvSpPr>
        <p:spPr>
          <a:xfrm>
            <a:off x="5286380" y="1928802"/>
            <a:ext cx="142876" cy="14287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7" name="Oval 56"/>
          <p:cNvSpPr/>
          <p:nvPr/>
        </p:nvSpPr>
        <p:spPr>
          <a:xfrm>
            <a:off x="6072198" y="3357562"/>
            <a:ext cx="142876" cy="14287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8" name="Oval 57"/>
          <p:cNvSpPr/>
          <p:nvPr/>
        </p:nvSpPr>
        <p:spPr>
          <a:xfrm>
            <a:off x="5286380" y="4786322"/>
            <a:ext cx="142876" cy="14287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9" name="Oval 58"/>
          <p:cNvSpPr/>
          <p:nvPr/>
        </p:nvSpPr>
        <p:spPr>
          <a:xfrm>
            <a:off x="3714744" y="4786322"/>
            <a:ext cx="142876" cy="14287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0" name="Oval 59"/>
          <p:cNvSpPr/>
          <p:nvPr/>
        </p:nvSpPr>
        <p:spPr>
          <a:xfrm>
            <a:off x="2857488" y="3357562"/>
            <a:ext cx="142876" cy="14287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2" name="TextBox 61"/>
          <p:cNvSpPr txBox="1"/>
          <p:nvPr/>
        </p:nvSpPr>
        <p:spPr>
          <a:xfrm>
            <a:off x="7643834" y="3286124"/>
            <a:ext cx="12858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16,</a:t>
            </a:r>
          </a:p>
        </p:txBody>
      </p:sp>
      <p:cxnSp>
        <p:nvCxnSpPr>
          <p:cNvPr id="63" name="Straight Arrow Connector 62"/>
          <p:cNvCxnSpPr>
            <a:endCxn id="57" idx="6"/>
          </p:cNvCxnSpPr>
          <p:nvPr/>
        </p:nvCxnSpPr>
        <p:spPr>
          <a:xfrm rot="10800000">
            <a:off x="6215074" y="3429000"/>
            <a:ext cx="1500198" cy="71438"/>
          </a:xfrm>
          <a:prstGeom prst="straightConnector1">
            <a:avLst/>
          </a:prstGeom>
          <a:ln>
            <a:solidFill>
              <a:srgbClr val="00B05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6" name="Straight Arrow Connector 65"/>
          <p:cNvCxnSpPr/>
          <p:nvPr/>
        </p:nvCxnSpPr>
        <p:spPr>
          <a:xfrm flipV="1">
            <a:off x="2357422" y="4950122"/>
            <a:ext cx="1306808" cy="693456"/>
          </a:xfrm>
          <a:prstGeom prst="straightConnector1">
            <a:avLst/>
          </a:prstGeom>
          <a:ln>
            <a:solidFill>
              <a:srgbClr val="00B05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8" name="TextBox 67"/>
          <p:cNvSpPr txBox="1"/>
          <p:nvPr/>
        </p:nvSpPr>
        <p:spPr>
          <a:xfrm>
            <a:off x="1928794" y="5572140"/>
            <a:ext cx="4286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17</a:t>
            </a:r>
          </a:p>
        </p:txBody>
      </p:sp>
      <p:sp>
        <p:nvSpPr>
          <p:cNvPr id="69" name="TextBox 68"/>
          <p:cNvSpPr txBox="1"/>
          <p:nvPr/>
        </p:nvSpPr>
        <p:spPr>
          <a:xfrm>
            <a:off x="6429388" y="714356"/>
            <a:ext cx="15716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19, 22</a:t>
            </a:r>
          </a:p>
        </p:txBody>
      </p:sp>
      <p:cxnSp>
        <p:nvCxnSpPr>
          <p:cNvPr id="70" name="Straight Arrow Connector 69"/>
          <p:cNvCxnSpPr>
            <a:endCxn id="56" idx="7"/>
          </p:cNvCxnSpPr>
          <p:nvPr/>
        </p:nvCxnSpPr>
        <p:spPr>
          <a:xfrm rot="10800000" flipV="1">
            <a:off x="5408332" y="1071546"/>
            <a:ext cx="1306808" cy="878180"/>
          </a:xfrm>
          <a:prstGeom prst="straightConnector1">
            <a:avLst/>
          </a:prstGeom>
          <a:ln>
            <a:solidFill>
              <a:srgbClr val="00B05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4" name="Straight Arrow Connector 73"/>
          <p:cNvCxnSpPr/>
          <p:nvPr/>
        </p:nvCxnSpPr>
        <p:spPr>
          <a:xfrm rot="10800000">
            <a:off x="5450180" y="4878684"/>
            <a:ext cx="1407836" cy="907770"/>
          </a:xfrm>
          <a:prstGeom prst="straightConnector1">
            <a:avLst/>
          </a:prstGeom>
          <a:ln>
            <a:solidFill>
              <a:srgbClr val="00B05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7" name="TextBox 76"/>
          <p:cNvSpPr txBox="1"/>
          <p:nvPr/>
        </p:nvSpPr>
        <p:spPr>
          <a:xfrm>
            <a:off x="6858016" y="5643578"/>
            <a:ext cx="4286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20</a:t>
            </a:r>
          </a:p>
        </p:txBody>
      </p:sp>
      <p:sp>
        <p:nvSpPr>
          <p:cNvPr id="78" name="TextBox 77"/>
          <p:cNvSpPr txBox="1"/>
          <p:nvPr/>
        </p:nvSpPr>
        <p:spPr>
          <a:xfrm>
            <a:off x="785786" y="3286124"/>
            <a:ext cx="4286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21</a:t>
            </a:r>
          </a:p>
        </p:txBody>
      </p:sp>
      <p:cxnSp>
        <p:nvCxnSpPr>
          <p:cNvPr id="79" name="Straight Arrow Connector 78"/>
          <p:cNvCxnSpPr/>
          <p:nvPr/>
        </p:nvCxnSpPr>
        <p:spPr>
          <a:xfrm>
            <a:off x="1214414" y="3429000"/>
            <a:ext cx="1592560" cy="20924"/>
          </a:xfrm>
          <a:prstGeom prst="straightConnector1">
            <a:avLst/>
          </a:prstGeom>
          <a:ln>
            <a:solidFill>
              <a:srgbClr val="00B05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3" name="Oval 92"/>
          <p:cNvSpPr/>
          <p:nvPr/>
        </p:nvSpPr>
        <p:spPr>
          <a:xfrm>
            <a:off x="4429124" y="2428868"/>
            <a:ext cx="142876" cy="14287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4" name="Oval 93"/>
          <p:cNvSpPr/>
          <p:nvPr/>
        </p:nvSpPr>
        <p:spPr>
          <a:xfrm>
            <a:off x="5286380" y="2857496"/>
            <a:ext cx="142876" cy="14287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5" name="Oval 94"/>
          <p:cNvSpPr/>
          <p:nvPr/>
        </p:nvSpPr>
        <p:spPr>
          <a:xfrm>
            <a:off x="5286380" y="3857628"/>
            <a:ext cx="142876" cy="14287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6" name="Oval 95"/>
          <p:cNvSpPr/>
          <p:nvPr/>
        </p:nvSpPr>
        <p:spPr>
          <a:xfrm>
            <a:off x="4572000" y="4286256"/>
            <a:ext cx="142876" cy="14287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7" name="Oval 96"/>
          <p:cNvSpPr/>
          <p:nvPr/>
        </p:nvSpPr>
        <p:spPr>
          <a:xfrm>
            <a:off x="3714744" y="3857628"/>
            <a:ext cx="142876" cy="14287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8" name="Oval 97"/>
          <p:cNvSpPr/>
          <p:nvPr/>
        </p:nvSpPr>
        <p:spPr>
          <a:xfrm>
            <a:off x="3714744" y="2928934"/>
            <a:ext cx="142876" cy="14287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99" name="Straight Arrow Connector 98"/>
          <p:cNvCxnSpPr/>
          <p:nvPr/>
        </p:nvCxnSpPr>
        <p:spPr>
          <a:xfrm rot="10800000" flipV="1">
            <a:off x="4572000" y="785794"/>
            <a:ext cx="1643074" cy="1592560"/>
          </a:xfrm>
          <a:prstGeom prst="straightConnector1">
            <a:avLst/>
          </a:prstGeom>
          <a:ln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1" name="TextBox 100"/>
          <p:cNvSpPr txBox="1"/>
          <p:nvPr/>
        </p:nvSpPr>
        <p:spPr>
          <a:xfrm>
            <a:off x="6143636" y="428604"/>
            <a:ext cx="15716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23, 26</a:t>
            </a:r>
          </a:p>
        </p:txBody>
      </p:sp>
      <p:sp>
        <p:nvSpPr>
          <p:cNvPr id="102" name="TextBox 101"/>
          <p:cNvSpPr txBox="1"/>
          <p:nvPr/>
        </p:nvSpPr>
        <p:spPr>
          <a:xfrm>
            <a:off x="7572364" y="4143380"/>
            <a:ext cx="7858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24</a:t>
            </a:r>
          </a:p>
        </p:txBody>
      </p:sp>
      <p:cxnSp>
        <p:nvCxnSpPr>
          <p:cNvPr id="103" name="Straight Arrow Connector 102"/>
          <p:cNvCxnSpPr>
            <a:stCxn id="102" idx="1"/>
          </p:cNvCxnSpPr>
          <p:nvPr/>
        </p:nvCxnSpPr>
        <p:spPr>
          <a:xfrm rot="10800000">
            <a:off x="5429256" y="3949990"/>
            <a:ext cx="2143108" cy="378056"/>
          </a:xfrm>
          <a:prstGeom prst="straightConnector1">
            <a:avLst/>
          </a:prstGeom>
          <a:ln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5" name="Straight Arrow Connector 104"/>
          <p:cNvCxnSpPr/>
          <p:nvPr/>
        </p:nvCxnSpPr>
        <p:spPr>
          <a:xfrm flipV="1">
            <a:off x="1714480" y="4021428"/>
            <a:ext cx="1928826" cy="1550712"/>
          </a:xfrm>
          <a:prstGeom prst="straightConnector1">
            <a:avLst/>
          </a:prstGeom>
          <a:ln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7" name="TextBox 106"/>
          <p:cNvSpPr txBox="1"/>
          <p:nvPr/>
        </p:nvSpPr>
        <p:spPr>
          <a:xfrm>
            <a:off x="1285852" y="5429264"/>
            <a:ext cx="50009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25</a:t>
            </a:r>
          </a:p>
        </p:txBody>
      </p:sp>
      <p:sp>
        <p:nvSpPr>
          <p:cNvPr id="108" name="TextBox 107"/>
          <p:cNvSpPr txBox="1"/>
          <p:nvPr/>
        </p:nvSpPr>
        <p:spPr>
          <a:xfrm>
            <a:off x="7358082" y="1214422"/>
            <a:ext cx="8572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27, 30</a:t>
            </a:r>
          </a:p>
        </p:txBody>
      </p:sp>
      <p:cxnSp>
        <p:nvCxnSpPr>
          <p:cNvPr id="109" name="Straight Arrow Connector 108"/>
          <p:cNvCxnSpPr/>
          <p:nvPr/>
        </p:nvCxnSpPr>
        <p:spPr>
          <a:xfrm rot="10800000" flipV="1">
            <a:off x="5429256" y="1428736"/>
            <a:ext cx="2000264" cy="1428760"/>
          </a:xfrm>
          <a:prstGeom prst="straightConnector1">
            <a:avLst/>
          </a:prstGeom>
          <a:ln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1" name="Straight Arrow Connector 110"/>
          <p:cNvCxnSpPr/>
          <p:nvPr/>
        </p:nvCxnSpPr>
        <p:spPr>
          <a:xfrm rot="16200000" flipV="1">
            <a:off x="4572000" y="4572008"/>
            <a:ext cx="1643074" cy="1357322"/>
          </a:xfrm>
          <a:prstGeom prst="straightConnector1">
            <a:avLst/>
          </a:prstGeom>
          <a:ln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3" name="TextBox 112"/>
          <p:cNvSpPr txBox="1"/>
          <p:nvPr/>
        </p:nvSpPr>
        <p:spPr>
          <a:xfrm>
            <a:off x="5857884" y="6072206"/>
            <a:ext cx="4286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28</a:t>
            </a:r>
          </a:p>
        </p:txBody>
      </p:sp>
      <p:sp>
        <p:nvSpPr>
          <p:cNvPr id="114" name="TextBox 113"/>
          <p:cNvSpPr txBox="1"/>
          <p:nvPr/>
        </p:nvSpPr>
        <p:spPr>
          <a:xfrm>
            <a:off x="1071538" y="2357430"/>
            <a:ext cx="4286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29</a:t>
            </a:r>
          </a:p>
        </p:txBody>
      </p:sp>
      <p:cxnSp>
        <p:nvCxnSpPr>
          <p:cNvPr id="115" name="Straight Arrow Connector 114"/>
          <p:cNvCxnSpPr>
            <a:stCxn id="114" idx="3"/>
          </p:cNvCxnSpPr>
          <p:nvPr/>
        </p:nvCxnSpPr>
        <p:spPr>
          <a:xfrm>
            <a:off x="1500166" y="2542096"/>
            <a:ext cx="2143140" cy="458276"/>
          </a:xfrm>
          <a:prstGeom prst="straightConnector1">
            <a:avLst/>
          </a:prstGeom>
          <a:ln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0" name="TextBox 79"/>
          <p:cNvSpPr txBox="1"/>
          <p:nvPr/>
        </p:nvSpPr>
        <p:spPr>
          <a:xfrm rot="16200000">
            <a:off x="-2458890" y="2900274"/>
            <a:ext cx="642522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>
                <a:latin typeface="French Script MT" pitchFamily="66" charset="0"/>
              </a:rPr>
              <a:t>Islamic Art – </a:t>
            </a:r>
            <a:r>
              <a:rPr lang="en-GB" sz="3600" dirty="0" err="1">
                <a:latin typeface="French Script MT" pitchFamily="66" charset="0"/>
              </a:rPr>
              <a:t>Geometiric</a:t>
            </a:r>
            <a:r>
              <a:rPr lang="en-GB" sz="3600" dirty="0">
                <a:latin typeface="French Script MT" pitchFamily="66" charset="0"/>
              </a:rPr>
              <a:t> Shapes</a:t>
            </a:r>
          </a:p>
        </p:txBody>
      </p:sp>
    </p:spTree>
    <p:extLst>
      <p:ext uri="{BB962C8B-B14F-4D97-AF65-F5344CB8AC3E}">
        <p14:creationId xmlns:p14="http://schemas.microsoft.com/office/powerpoint/2010/main" val="382648683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</TotalTime>
  <Words>283</Words>
  <Application>Microsoft Macintosh PowerPoint</Application>
  <PresentationFormat>On-screen Show (4:3)</PresentationFormat>
  <Paragraphs>54</Paragraphs>
  <Slides>14</Slides>
  <Notes>9</Notes>
  <HiddenSlides>0</HiddenSlides>
  <MMClips>0</MMClips>
  <ScaleCrop>false</ScaleCrop>
  <HeadingPairs>
    <vt:vector size="6" baseType="variant">
      <vt:variant>
        <vt:lpstr>Fonts Used</vt:lpstr>
      </vt:variant>
      <vt:variant>
        <vt:i4>9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24" baseType="lpstr">
      <vt:lpstr>Algerian</vt:lpstr>
      <vt:lpstr>Arial</vt:lpstr>
      <vt:lpstr>Blackadder ITC</vt:lpstr>
      <vt:lpstr>Calibri</vt:lpstr>
      <vt:lpstr>Edwardian Script ITC</vt:lpstr>
      <vt:lpstr>French Script MT</vt:lpstr>
      <vt:lpstr>Harrington</vt:lpstr>
      <vt:lpstr>OCR A Extended</vt:lpstr>
      <vt:lpstr>Wingdings</vt:lpstr>
      <vt:lpstr>Office Theme</vt:lpstr>
      <vt:lpstr>Islamic Art</vt:lpstr>
      <vt:lpstr>Islamic Art</vt:lpstr>
      <vt:lpstr>Calligraphy</vt:lpstr>
      <vt:lpstr>PowerPoint Presentation</vt:lpstr>
      <vt:lpstr>Think of a word...</vt:lpstr>
      <vt:lpstr>Geometric Shapes</vt:lpstr>
      <vt:lpstr>PowerPoint Presentation</vt:lpstr>
      <vt:lpstr>PowerPoint Presentation</vt:lpstr>
      <vt:lpstr>Islamic Buildings</vt:lpstr>
      <vt:lpstr>PowerPoint Presentation</vt:lpstr>
      <vt:lpstr>PowerPoint Presentation</vt:lpstr>
      <vt:lpstr>PowerPoint Presentation</vt:lpstr>
      <vt:lpstr>Plenary: Islamic Art or not?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Islamic Art</dc:title>
  <dc:creator>Belinda Clark</dc:creator>
  <cp:lastModifiedBy>Belinda Clark</cp:lastModifiedBy>
  <cp:revision>1</cp:revision>
  <dcterms:created xsi:type="dcterms:W3CDTF">2020-06-20T10:31:02Z</dcterms:created>
  <dcterms:modified xsi:type="dcterms:W3CDTF">2020-06-20T10:35:28Z</dcterms:modified>
</cp:coreProperties>
</file>