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7" r:id="rId8"/>
    <p:sldId id="272" r:id="rId9"/>
    <p:sldId id="273" r:id="rId10"/>
    <p:sldId id="274" r:id="rId11"/>
    <p:sldId id="275" r:id="rId12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pitchFamily="50" charset="0"/>
      <p:regular r:id="rId20"/>
      <p:bold r:id="rId21"/>
    </p:embeddedFont>
    <p:embeddedFont>
      <p:font typeface="ChunkFive Roman" panose="00000500000000000000" pitchFamily="50" charset="0"/>
      <p:regular r:id="rId22"/>
    </p:embeddedFont>
    <p:embeddedFont>
      <p:font typeface="Kalam" panose="020B0604020202020204" pitchFamily="2" charset="0"/>
      <p:regular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CBC2"/>
    <a:srgbClr val="C14779"/>
    <a:srgbClr val="80C1EB"/>
    <a:srgbClr val="21A6F9"/>
    <a:srgbClr val="ACDDFC"/>
    <a:srgbClr val="C04677"/>
    <a:srgbClr val="C04676"/>
    <a:srgbClr val="3234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0" y="53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F35FC6-8053-43A4-9B86-2491719D3938}" type="datetimeFigureOut">
              <a:rPr lang="en-GB"/>
              <a:pPr>
                <a:defRPr/>
              </a:pPr>
              <a:t>06/06/2020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C5F5B1-4C86-4E39-9596-E7B4D50E76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B44AA8-6645-4D82-9CDA-E22F29470860}" type="datetimeFigureOut">
              <a:rPr lang="en-GB"/>
              <a:pPr>
                <a:defRPr/>
              </a:pPr>
              <a:t>06/06/2020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1C63ADC-C55A-4F85-B5D7-8727ABDB90F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971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4583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rgbClr val="C14779">
              <a:alpha val="90000"/>
            </a:srgbClr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186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897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/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/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/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/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8206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22552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66891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21450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5516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4677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6256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/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5295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9451667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4407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  <p:sldLayoutId id="2147483870" r:id="rId12"/>
    <p:sldLayoutId id="2147483871" r:id="rId13"/>
    <p:sldLayoutId id="2147483872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5" y="2071688"/>
            <a:ext cx="4133850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-139700" y="342900"/>
            <a:ext cx="9448800" cy="13287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Title 20"/>
          <p:cNvSpPr>
            <a:spLocks/>
          </p:cNvSpPr>
          <p:nvPr/>
        </p:nvSpPr>
        <p:spPr bwMode="auto">
          <a:xfrm>
            <a:off x="420688" y="620713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b="1">
                <a:solidFill>
                  <a:schemeClr val="tx1"/>
                </a:solidFill>
                <a:latin typeface="ChunkFive Roman" pitchFamily="50" charset="0"/>
              </a:rPr>
              <a:t>Year 6 Grammar Revision</a:t>
            </a:r>
          </a:p>
        </p:txBody>
      </p:sp>
      <p:sp>
        <p:nvSpPr>
          <p:cNvPr id="18437" name="Title 20"/>
          <p:cNvSpPr>
            <a:spLocks/>
          </p:cNvSpPr>
          <p:nvPr/>
        </p:nvSpPr>
        <p:spPr bwMode="auto">
          <a:xfrm>
            <a:off x="2697163" y="3122613"/>
            <a:ext cx="3665537" cy="866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400" b="1">
                <a:solidFill>
                  <a:schemeClr val="tx1"/>
                </a:solidFill>
                <a:latin typeface="Kalam" pitchFamily="2" charset="0"/>
                <a:cs typeface="Kalam" pitchFamily="2" charset="0"/>
              </a:rPr>
              <a:t>Prepositions</a:t>
            </a:r>
          </a:p>
        </p:txBody>
      </p:sp>
      <p:pic>
        <p:nvPicPr>
          <p:cNvPr id="1843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028700"/>
            <a:ext cx="6256338" cy="884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tx1"/>
                </a:solidFill>
              </a:rPr>
              <a:t>Prepositions of Location: The Rules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917575" y="1473200"/>
            <a:ext cx="7299325" cy="601663"/>
          </a:xfrm>
          <a:prstGeom prst="roundRect">
            <a:avLst/>
          </a:prstGeom>
          <a:solidFill>
            <a:srgbClr val="35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Prepositions are used to show the </a:t>
            </a:r>
            <a:r>
              <a:rPr lang="en-GB" sz="1600" b="1" dirty="0"/>
              <a:t>location</a:t>
            </a:r>
            <a:r>
              <a:rPr lang="en-GB" sz="1600" dirty="0"/>
              <a:t>, </a:t>
            </a:r>
            <a:r>
              <a:rPr lang="en-GB" sz="1600" b="1" dirty="0"/>
              <a:t>time</a:t>
            </a:r>
            <a:r>
              <a:rPr lang="en-GB" sz="1600" dirty="0"/>
              <a:t> or </a:t>
            </a:r>
            <a:r>
              <a:rPr lang="en-GB" sz="1600" b="1" dirty="0"/>
              <a:t>movement </a:t>
            </a:r>
            <a:r>
              <a:rPr lang="en-GB" sz="1600" dirty="0"/>
              <a:t>of nouns or pronouns</a:t>
            </a:r>
            <a:r>
              <a:rPr lang="en-GB" sz="1600" b="1" dirty="0"/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917575" y="2166938"/>
            <a:ext cx="7299325" cy="601662"/>
          </a:xfrm>
          <a:prstGeom prst="round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bg1"/>
                </a:solidFill>
                <a:cs typeface="Arial" charset="0"/>
              </a:rPr>
              <a:t>Prepositions of </a:t>
            </a:r>
            <a:r>
              <a:rPr lang="en-GB" sz="1600" b="1" dirty="0">
                <a:solidFill>
                  <a:schemeClr val="bg1"/>
                </a:solidFill>
                <a:cs typeface="Arial" charset="0"/>
              </a:rPr>
              <a:t>location</a:t>
            </a:r>
            <a:r>
              <a:rPr lang="en-GB" sz="1600" dirty="0">
                <a:solidFill>
                  <a:schemeClr val="bg1"/>
                </a:solidFill>
                <a:cs typeface="Arial" charset="0"/>
              </a:rPr>
              <a:t> show the </a:t>
            </a:r>
            <a:r>
              <a:rPr lang="en-GB" sz="1600" b="1" dirty="0">
                <a:solidFill>
                  <a:schemeClr val="bg1"/>
                </a:solidFill>
                <a:cs typeface="Arial" charset="0"/>
              </a:rPr>
              <a:t>place</a:t>
            </a:r>
            <a:r>
              <a:rPr lang="en-GB" sz="1600" dirty="0">
                <a:solidFill>
                  <a:schemeClr val="bg1"/>
                </a:solidFill>
                <a:cs typeface="Arial" charset="0"/>
              </a:rPr>
              <a:t> or </a:t>
            </a:r>
            <a:r>
              <a:rPr lang="en-GB" sz="1600" b="1" dirty="0">
                <a:solidFill>
                  <a:schemeClr val="bg1"/>
                </a:solidFill>
                <a:cs typeface="Arial" charset="0"/>
              </a:rPr>
              <a:t>position</a:t>
            </a:r>
            <a:r>
              <a:rPr lang="en-GB" sz="1600" dirty="0">
                <a:solidFill>
                  <a:schemeClr val="bg1"/>
                </a:solidFill>
                <a:cs typeface="Arial" charset="0"/>
              </a:rPr>
              <a:t> of a noun or pronoun e.g.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30686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The tools were inside the garden shed.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200" y="4059238"/>
            <a:ext cx="8220075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Behind the cloud, the sun peeped.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5051425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Harry sat under the shady tree.</a:t>
            </a:r>
          </a:p>
        </p:txBody>
      </p:sp>
      <p:pic>
        <p:nvPicPr>
          <p:cNvPr id="1946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0575" y="3548063"/>
            <a:ext cx="2327275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 txBox="1">
            <a:spLocks/>
          </p:cNvSpPr>
          <p:nvPr/>
        </p:nvSpPr>
        <p:spPr>
          <a:xfrm>
            <a:off x="457200" y="30686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The tools were </a:t>
            </a: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inside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the garden shed.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452438" y="40576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Behind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the cloud, the sun peeped.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54025" y="50498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Harry sat </a:t>
            </a: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under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the shady tree.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5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tx1"/>
                </a:solidFill>
              </a:rPr>
              <a:t>Prepositions of Location: The Rules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85800" y="1473200"/>
            <a:ext cx="7753350" cy="601663"/>
          </a:xfrm>
          <a:prstGeom prst="roundRect">
            <a:avLst/>
          </a:prstGeom>
          <a:solidFill>
            <a:srgbClr val="35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There are many prepositions of </a:t>
            </a:r>
            <a:r>
              <a:rPr lang="en-GB" sz="1600" b="1" dirty="0"/>
              <a:t>location</a:t>
            </a:r>
            <a:r>
              <a:rPr lang="en-GB" sz="1600" dirty="0"/>
              <a:t>. Here are a few of the most commonly used ones:</a:t>
            </a:r>
            <a:endParaRPr lang="en-GB" sz="1600" b="1" dirty="0"/>
          </a:p>
        </p:txBody>
      </p:sp>
      <p:grpSp>
        <p:nvGrpSpPr>
          <p:cNvPr id="20484" name="Group 3"/>
          <p:cNvGrpSpPr>
            <a:grpSpLocks/>
          </p:cNvGrpSpPr>
          <p:nvPr/>
        </p:nvGrpSpPr>
        <p:grpSpPr bwMode="auto">
          <a:xfrm>
            <a:off x="685800" y="2327275"/>
            <a:ext cx="1439863" cy="2335213"/>
            <a:chOff x="685152" y="2327463"/>
            <a:chExt cx="1440210" cy="2335153"/>
          </a:xfrm>
        </p:grpSpPr>
        <p:sp>
          <p:nvSpPr>
            <p:cNvPr id="15" name="Title 1"/>
            <p:cNvSpPr txBox="1">
              <a:spLocks/>
            </p:cNvSpPr>
            <p:nvPr/>
          </p:nvSpPr>
          <p:spPr>
            <a:xfrm>
              <a:off x="761370" y="2327463"/>
              <a:ext cx="1287773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beside</a:t>
              </a:r>
            </a:p>
          </p:txBody>
        </p:sp>
        <p:sp>
          <p:nvSpPr>
            <p:cNvPr id="16" name="Title 1"/>
            <p:cNvSpPr txBox="1">
              <a:spLocks/>
            </p:cNvSpPr>
            <p:nvPr/>
          </p:nvSpPr>
          <p:spPr>
            <a:xfrm>
              <a:off x="685152" y="4181615"/>
              <a:ext cx="1440210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between</a:t>
              </a:r>
            </a:p>
          </p:txBody>
        </p:sp>
      </p:grpSp>
      <p:grpSp>
        <p:nvGrpSpPr>
          <p:cNvPr id="20485" name="Group 24"/>
          <p:cNvGrpSpPr>
            <a:grpSpLocks/>
          </p:cNvGrpSpPr>
          <p:nvPr/>
        </p:nvGrpSpPr>
        <p:grpSpPr bwMode="auto">
          <a:xfrm>
            <a:off x="2224088" y="2327275"/>
            <a:ext cx="1573212" cy="2335213"/>
            <a:chOff x="722898" y="2327463"/>
            <a:chExt cx="1572428" cy="2335153"/>
          </a:xfrm>
        </p:grpSpPr>
        <p:sp>
          <p:nvSpPr>
            <p:cNvPr id="26" name="Title 1"/>
            <p:cNvSpPr txBox="1">
              <a:spLocks/>
            </p:cNvSpPr>
            <p:nvPr/>
          </p:nvSpPr>
          <p:spPr>
            <a:xfrm>
              <a:off x="722898" y="2327463"/>
              <a:ext cx="1572428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in front of</a:t>
              </a:r>
            </a:p>
          </p:txBody>
        </p:sp>
        <p:sp>
          <p:nvSpPr>
            <p:cNvPr id="27" name="Title 1"/>
            <p:cNvSpPr txBox="1">
              <a:spLocks/>
            </p:cNvSpPr>
            <p:nvPr/>
          </p:nvSpPr>
          <p:spPr>
            <a:xfrm>
              <a:off x="789540" y="4181615"/>
              <a:ext cx="1439144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behind</a:t>
              </a:r>
            </a:p>
          </p:txBody>
        </p:sp>
      </p:grpSp>
      <p:grpSp>
        <p:nvGrpSpPr>
          <p:cNvPr id="20486" name="Group 27"/>
          <p:cNvGrpSpPr>
            <a:grpSpLocks/>
          </p:cNvGrpSpPr>
          <p:nvPr/>
        </p:nvGrpSpPr>
        <p:grpSpPr bwMode="auto">
          <a:xfrm>
            <a:off x="3895725" y="2327275"/>
            <a:ext cx="1439863" cy="2335213"/>
            <a:chOff x="685152" y="2327463"/>
            <a:chExt cx="1440210" cy="2335153"/>
          </a:xfrm>
        </p:grpSpPr>
        <p:sp>
          <p:nvSpPr>
            <p:cNvPr id="29" name="Title 1"/>
            <p:cNvSpPr txBox="1">
              <a:spLocks/>
            </p:cNvSpPr>
            <p:nvPr/>
          </p:nvSpPr>
          <p:spPr>
            <a:xfrm>
              <a:off x="761370" y="2327463"/>
              <a:ext cx="1287773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near</a:t>
              </a:r>
            </a:p>
          </p:txBody>
        </p:sp>
        <p:sp>
          <p:nvSpPr>
            <p:cNvPr id="30" name="Title 1"/>
            <p:cNvSpPr txBox="1">
              <a:spLocks/>
            </p:cNvSpPr>
            <p:nvPr/>
          </p:nvSpPr>
          <p:spPr>
            <a:xfrm>
              <a:off x="685152" y="4181615"/>
              <a:ext cx="1440210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far</a:t>
              </a:r>
            </a:p>
          </p:txBody>
        </p:sp>
      </p:grpSp>
      <p:grpSp>
        <p:nvGrpSpPr>
          <p:cNvPr id="20487" name="Group 30"/>
          <p:cNvGrpSpPr>
            <a:grpSpLocks/>
          </p:cNvGrpSpPr>
          <p:nvPr/>
        </p:nvGrpSpPr>
        <p:grpSpPr bwMode="auto">
          <a:xfrm>
            <a:off x="5435600" y="2327275"/>
            <a:ext cx="1439863" cy="2335213"/>
            <a:chOff x="685152" y="2327463"/>
            <a:chExt cx="1440210" cy="2335153"/>
          </a:xfrm>
        </p:grpSpPr>
        <p:sp>
          <p:nvSpPr>
            <p:cNvPr id="32" name="Title 1"/>
            <p:cNvSpPr txBox="1">
              <a:spLocks/>
            </p:cNvSpPr>
            <p:nvPr/>
          </p:nvSpPr>
          <p:spPr>
            <a:xfrm>
              <a:off x="761370" y="2327463"/>
              <a:ext cx="1287773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above</a:t>
              </a:r>
            </a:p>
          </p:txBody>
        </p:sp>
        <p:sp>
          <p:nvSpPr>
            <p:cNvPr id="33" name="Title 1"/>
            <p:cNvSpPr txBox="1">
              <a:spLocks/>
            </p:cNvSpPr>
            <p:nvPr/>
          </p:nvSpPr>
          <p:spPr>
            <a:xfrm>
              <a:off x="685152" y="4181615"/>
              <a:ext cx="1440210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below</a:t>
              </a:r>
            </a:p>
          </p:txBody>
        </p:sp>
      </p:grpSp>
      <p:grpSp>
        <p:nvGrpSpPr>
          <p:cNvPr id="20488" name="Group 33"/>
          <p:cNvGrpSpPr>
            <a:grpSpLocks/>
          </p:cNvGrpSpPr>
          <p:nvPr/>
        </p:nvGrpSpPr>
        <p:grpSpPr bwMode="auto">
          <a:xfrm>
            <a:off x="6975475" y="2327275"/>
            <a:ext cx="1439863" cy="2335213"/>
            <a:chOff x="685152" y="2327463"/>
            <a:chExt cx="1440210" cy="2335153"/>
          </a:xfrm>
        </p:grpSpPr>
        <p:sp>
          <p:nvSpPr>
            <p:cNvPr id="35" name="Title 1"/>
            <p:cNvSpPr txBox="1">
              <a:spLocks/>
            </p:cNvSpPr>
            <p:nvPr/>
          </p:nvSpPr>
          <p:spPr>
            <a:xfrm>
              <a:off x="761370" y="2327463"/>
              <a:ext cx="1287773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inside</a:t>
              </a:r>
            </a:p>
          </p:txBody>
        </p:sp>
        <p:sp>
          <p:nvSpPr>
            <p:cNvPr id="36" name="Title 1"/>
            <p:cNvSpPr txBox="1">
              <a:spLocks/>
            </p:cNvSpPr>
            <p:nvPr/>
          </p:nvSpPr>
          <p:spPr>
            <a:xfrm>
              <a:off x="685152" y="4181615"/>
              <a:ext cx="1440210" cy="48100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lIns="252000" tIns="252000" rIns="252000" bIns="252000" anchor="ctr" anchorCtr="1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kern="1200">
                  <a:solidFill>
                    <a:srgbClr val="1C1C1C"/>
                  </a:solidFill>
                  <a:latin typeface="Sassoon Infant Md" panose="02000603050000020003" pitchFamily="50" charset="0"/>
                  <a:ea typeface="+mj-ea"/>
                  <a:cs typeface="+mj-cs"/>
                </a:defRPr>
              </a:lvl1pPr>
            </a:lstStyle>
            <a:p>
              <a:pPr algn="ctr" fontAlgn="auto">
                <a:lnSpc>
                  <a:spcPct val="150000"/>
                </a:lnSpc>
                <a:spcBef>
                  <a:spcPts val="1000"/>
                </a:spcBef>
                <a:spcAft>
                  <a:spcPts val="0"/>
                </a:spcAft>
                <a:defRPr/>
              </a:pPr>
              <a:r>
                <a:rPr lang="en-GB" sz="1800" dirty="0">
                  <a:solidFill>
                    <a:schemeClr val="tx1"/>
                  </a:solidFill>
                  <a:latin typeface="+mj-lt"/>
                  <a:ea typeface="Sassoon Infant Rg"/>
                  <a:cs typeface="Sassoon Infant Rg"/>
                </a:rPr>
                <a:t>outside</a:t>
              </a:r>
            </a:p>
          </p:txBody>
        </p:sp>
      </p:grpSp>
      <p:pic>
        <p:nvPicPr>
          <p:cNvPr id="2048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0" y="2755900"/>
            <a:ext cx="1579563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0" y="4833938"/>
            <a:ext cx="1579563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/>
          <p:nvPr/>
        </p:nvSpPr>
        <p:spPr>
          <a:xfrm>
            <a:off x="6367463" y="3040063"/>
            <a:ext cx="206375" cy="206375"/>
          </a:xfrm>
          <a:prstGeom prst="ellipse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367463" y="5730875"/>
            <a:ext cx="206375" cy="206375"/>
          </a:xfrm>
          <a:prstGeom prst="ellipse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493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588" y="4729163"/>
            <a:ext cx="295275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4683125"/>
            <a:ext cx="26035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" name="Straight Arrow Connector 43"/>
          <p:cNvCxnSpPr/>
          <p:nvPr/>
        </p:nvCxnSpPr>
        <p:spPr>
          <a:xfrm flipV="1">
            <a:off x="1404938" y="5762625"/>
            <a:ext cx="0" cy="377825"/>
          </a:xfrm>
          <a:prstGeom prst="straightConnector1">
            <a:avLst/>
          </a:prstGeom>
          <a:ln w="53975">
            <a:solidFill>
              <a:srgbClr val="C147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96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854325"/>
            <a:ext cx="293688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4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2809875"/>
            <a:ext cx="260350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9" name="Straight Arrow Connector 48"/>
          <p:cNvCxnSpPr/>
          <p:nvPr/>
        </p:nvCxnSpPr>
        <p:spPr>
          <a:xfrm flipV="1">
            <a:off x="1236663" y="3887788"/>
            <a:ext cx="0" cy="377825"/>
          </a:xfrm>
          <a:prstGeom prst="straightConnector1">
            <a:avLst/>
          </a:prstGeom>
          <a:ln w="53975">
            <a:solidFill>
              <a:srgbClr val="C147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99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763" y="4729163"/>
            <a:ext cx="325437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Rectangle 50"/>
          <p:cNvSpPr/>
          <p:nvPr/>
        </p:nvSpPr>
        <p:spPr>
          <a:xfrm>
            <a:off x="2417763" y="3243263"/>
            <a:ext cx="1185862" cy="504825"/>
          </a:xfrm>
          <a:prstGeom prst="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01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4729163"/>
            <a:ext cx="328612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Rectangle 51"/>
          <p:cNvSpPr/>
          <p:nvPr/>
        </p:nvSpPr>
        <p:spPr>
          <a:xfrm>
            <a:off x="2417763" y="5297488"/>
            <a:ext cx="1185862" cy="504825"/>
          </a:xfrm>
          <a:prstGeom prst="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03" name="Picture 5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2970213"/>
            <a:ext cx="328612" cy="104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4" name="Picture 5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50" y="3033713"/>
            <a:ext cx="69532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5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4926013"/>
            <a:ext cx="1039813" cy="76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0" name="Straight Arrow Connector 59"/>
          <p:cNvCxnSpPr/>
          <p:nvPr/>
        </p:nvCxnSpPr>
        <p:spPr>
          <a:xfrm flipV="1">
            <a:off x="8056563" y="5762625"/>
            <a:ext cx="0" cy="377825"/>
          </a:xfrm>
          <a:prstGeom prst="straightConnector1">
            <a:avLst/>
          </a:prstGeom>
          <a:ln w="53975">
            <a:solidFill>
              <a:srgbClr val="C147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7694613" y="3887788"/>
            <a:ext cx="0" cy="377825"/>
          </a:xfrm>
          <a:prstGeom prst="straightConnector1">
            <a:avLst/>
          </a:prstGeom>
          <a:ln w="53975">
            <a:solidFill>
              <a:srgbClr val="C147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8" name="Picture 6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488" y="2792413"/>
            <a:ext cx="40163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9" name="Picture 6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513" y="2792413"/>
            <a:ext cx="320675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4" name="Straight Arrow Connector 63"/>
          <p:cNvCxnSpPr/>
          <p:nvPr/>
        </p:nvCxnSpPr>
        <p:spPr>
          <a:xfrm flipV="1">
            <a:off x="4897438" y="3887788"/>
            <a:ext cx="0" cy="377825"/>
          </a:xfrm>
          <a:prstGeom prst="straightConnector1">
            <a:avLst/>
          </a:prstGeom>
          <a:ln w="53975">
            <a:solidFill>
              <a:srgbClr val="C147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1" name="Picture 6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1488" y="5033963"/>
            <a:ext cx="401637" cy="102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2" name="Picture 6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213" y="4640263"/>
            <a:ext cx="169862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7" name="Straight Arrow Connector 66"/>
          <p:cNvCxnSpPr/>
          <p:nvPr/>
        </p:nvCxnSpPr>
        <p:spPr>
          <a:xfrm flipV="1">
            <a:off x="5086350" y="5253038"/>
            <a:ext cx="0" cy="379412"/>
          </a:xfrm>
          <a:prstGeom prst="straightConnector1">
            <a:avLst/>
          </a:prstGeom>
          <a:ln w="53975">
            <a:solidFill>
              <a:srgbClr val="C14779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tx1"/>
                </a:solidFill>
              </a:rPr>
              <a:t>Prepositions of Time: The Rules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917575" y="1473200"/>
            <a:ext cx="7299325" cy="758825"/>
          </a:xfrm>
          <a:prstGeom prst="round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Some prepositions show </a:t>
            </a:r>
            <a:r>
              <a:rPr lang="en-GB" sz="1600" b="1" dirty="0"/>
              <a:t>time</a:t>
            </a:r>
            <a:r>
              <a:rPr lang="en-GB" sz="1600" dirty="0"/>
              <a:t>. The three most commonly used time prepositions are </a:t>
            </a:r>
            <a:r>
              <a:rPr lang="en-GB" sz="1600" b="1" dirty="0"/>
              <a:t>at</a:t>
            </a:r>
            <a:r>
              <a:rPr lang="en-GB" sz="1600" dirty="0"/>
              <a:t>, </a:t>
            </a:r>
            <a:r>
              <a:rPr lang="en-GB" sz="1600" b="1" dirty="0"/>
              <a:t>on</a:t>
            </a:r>
            <a:r>
              <a:rPr lang="en-GB" sz="1600" dirty="0"/>
              <a:t> and </a:t>
            </a:r>
            <a:r>
              <a:rPr lang="en-GB" sz="1600" b="1" dirty="0"/>
              <a:t>in</a:t>
            </a:r>
            <a:r>
              <a:rPr lang="en-GB" sz="1600" dirty="0"/>
              <a:t>.</a:t>
            </a:r>
            <a:endParaRPr lang="en-GB" sz="1600" b="1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255428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At the weekend, I am going to the cinema.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200" y="3544888"/>
            <a:ext cx="8220075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I go to swimming lessons on Thursdays.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4537075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Leaves turn brown in the Autumn.</a:t>
            </a:r>
          </a:p>
        </p:txBody>
      </p:sp>
      <p:pic>
        <p:nvPicPr>
          <p:cNvPr id="2151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" y="5216525"/>
            <a:ext cx="2957513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457200" y="255428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At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the weekend, I am going to the cinema.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57200" y="3544888"/>
            <a:ext cx="8220075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I go to swimming lessons </a:t>
            </a: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on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Thursdays.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457200" y="453390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Leaves turn brown </a:t>
            </a: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in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the Autumn.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tx1"/>
                </a:solidFill>
              </a:rPr>
              <a:t>Prepositions of Time: The Rules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828800" y="1473200"/>
            <a:ext cx="5476875" cy="601663"/>
          </a:xfrm>
          <a:prstGeom prst="roundRect">
            <a:avLst/>
          </a:prstGeom>
          <a:solidFill>
            <a:srgbClr val="35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There are many more prepositions that show and signal </a:t>
            </a:r>
            <a:r>
              <a:rPr lang="en-GB" sz="1600" b="1" dirty="0"/>
              <a:t>time</a:t>
            </a:r>
            <a:r>
              <a:rPr lang="en-GB" sz="1600" dirty="0"/>
              <a:t>...</a:t>
            </a:r>
            <a:endParaRPr lang="en-GB" sz="1600" b="1" dirty="0"/>
          </a:p>
        </p:txBody>
      </p:sp>
      <p:grpSp>
        <p:nvGrpSpPr>
          <p:cNvPr id="22532" name="Group 8"/>
          <p:cNvGrpSpPr>
            <a:grpSpLocks/>
          </p:cNvGrpSpPr>
          <p:nvPr/>
        </p:nvGrpSpPr>
        <p:grpSpPr bwMode="auto">
          <a:xfrm>
            <a:off x="1182688" y="2693988"/>
            <a:ext cx="6769100" cy="2794000"/>
            <a:chOff x="1112108" y="2561967"/>
            <a:chExt cx="6770150" cy="2793998"/>
          </a:xfrm>
        </p:grpSpPr>
        <p:grpSp>
          <p:nvGrpSpPr>
            <p:cNvPr id="22533" name="Group 7"/>
            <p:cNvGrpSpPr>
              <a:grpSpLocks/>
            </p:cNvGrpSpPr>
            <p:nvPr/>
          </p:nvGrpSpPr>
          <p:grpSpPr bwMode="auto">
            <a:xfrm>
              <a:off x="1112108" y="2561967"/>
              <a:ext cx="1153297" cy="2793998"/>
              <a:chOff x="1112108" y="2561967"/>
              <a:chExt cx="1153297" cy="2793998"/>
            </a:xfrm>
          </p:grpSpPr>
          <p:sp>
            <p:nvSpPr>
              <p:cNvPr id="45" name="Oval 44"/>
              <p:cNvSpPr/>
              <p:nvPr/>
            </p:nvSpPr>
            <p:spPr>
              <a:xfrm>
                <a:off x="1112108" y="4203441"/>
                <a:ext cx="1152704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before</a:t>
                </a:r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1112108" y="2561967"/>
                <a:ext cx="1152704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before</a:t>
                </a:r>
              </a:p>
            </p:txBody>
          </p:sp>
        </p:grpSp>
        <p:grpSp>
          <p:nvGrpSpPr>
            <p:cNvPr id="22534" name="Group 70"/>
            <p:cNvGrpSpPr>
              <a:grpSpLocks/>
            </p:cNvGrpSpPr>
            <p:nvPr/>
          </p:nvGrpSpPr>
          <p:grpSpPr bwMode="auto">
            <a:xfrm>
              <a:off x="2984392" y="2561967"/>
              <a:ext cx="1153297" cy="2793998"/>
              <a:chOff x="1112108" y="2561967"/>
              <a:chExt cx="1153297" cy="2793998"/>
            </a:xfrm>
          </p:grpSpPr>
          <p:sp>
            <p:nvSpPr>
              <p:cNvPr id="72" name="Oval 71"/>
              <p:cNvSpPr/>
              <p:nvPr/>
            </p:nvSpPr>
            <p:spPr>
              <a:xfrm>
                <a:off x="1111776" y="4203441"/>
                <a:ext cx="1154292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during</a:t>
                </a:r>
              </a:p>
            </p:txBody>
          </p:sp>
          <p:sp>
            <p:nvSpPr>
              <p:cNvPr id="73" name="Oval 72"/>
              <p:cNvSpPr/>
              <p:nvPr/>
            </p:nvSpPr>
            <p:spPr>
              <a:xfrm>
                <a:off x="1111776" y="2561967"/>
                <a:ext cx="1154292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since</a:t>
                </a:r>
              </a:p>
            </p:txBody>
          </p:sp>
        </p:grpSp>
        <p:grpSp>
          <p:nvGrpSpPr>
            <p:cNvPr id="22535" name="Group 73"/>
            <p:cNvGrpSpPr>
              <a:grpSpLocks/>
            </p:cNvGrpSpPr>
            <p:nvPr/>
          </p:nvGrpSpPr>
          <p:grpSpPr bwMode="auto">
            <a:xfrm>
              <a:off x="4856676" y="2561967"/>
              <a:ext cx="1153297" cy="2793998"/>
              <a:chOff x="1112108" y="2561967"/>
              <a:chExt cx="1153297" cy="2793998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1111446" y="4203441"/>
                <a:ext cx="1154291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as</a:t>
                </a:r>
              </a:p>
            </p:txBody>
          </p:sp>
          <p:sp>
            <p:nvSpPr>
              <p:cNvPr id="76" name="Oval 75"/>
              <p:cNvSpPr/>
              <p:nvPr/>
            </p:nvSpPr>
            <p:spPr>
              <a:xfrm>
                <a:off x="1111446" y="2561967"/>
                <a:ext cx="1154291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until</a:t>
                </a:r>
              </a:p>
            </p:txBody>
          </p:sp>
        </p:grpSp>
        <p:grpSp>
          <p:nvGrpSpPr>
            <p:cNvPr id="22536" name="Group 76"/>
            <p:cNvGrpSpPr>
              <a:grpSpLocks/>
            </p:cNvGrpSpPr>
            <p:nvPr/>
          </p:nvGrpSpPr>
          <p:grpSpPr bwMode="auto">
            <a:xfrm>
              <a:off x="6728961" y="2561967"/>
              <a:ext cx="1153297" cy="2793998"/>
              <a:chOff x="1112108" y="2561967"/>
              <a:chExt cx="1153297" cy="2793998"/>
            </a:xfrm>
          </p:grpSpPr>
          <p:sp>
            <p:nvSpPr>
              <p:cNvPr id="78" name="Oval 77"/>
              <p:cNvSpPr/>
              <p:nvPr/>
            </p:nvSpPr>
            <p:spPr>
              <a:xfrm>
                <a:off x="1112701" y="4203441"/>
                <a:ext cx="1152704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past</a:t>
                </a:r>
              </a:p>
            </p:txBody>
          </p:sp>
          <p:sp>
            <p:nvSpPr>
              <p:cNvPr id="79" name="Oval 78"/>
              <p:cNvSpPr/>
              <p:nvPr/>
            </p:nvSpPr>
            <p:spPr>
              <a:xfrm>
                <a:off x="1112701" y="2561967"/>
                <a:ext cx="1152704" cy="1152524"/>
              </a:xfrm>
              <a:prstGeom prst="ellipse">
                <a:avLst/>
              </a:prstGeom>
              <a:solidFill>
                <a:srgbClr val="C14779"/>
              </a:solidFill>
              <a:ln w="25400">
                <a:solidFill>
                  <a:srgbClr val="35CBC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GB" dirty="0"/>
                  <a:t>by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tx1"/>
                </a:solidFill>
              </a:rPr>
              <a:t>Prepositions of Movement: The Rules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255428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Yasmin zoomed down the slide.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57200" y="3544888"/>
            <a:ext cx="8220075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The pig jumped into the pond.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7200" y="4537075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Ben reluctantly got out of bed.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828800" y="1473200"/>
            <a:ext cx="5476875" cy="601663"/>
          </a:xfrm>
          <a:prstGeom prst="round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Other prepositions can show </a:t>
            </a:r>
            <a:r>
              <a:rPr lang="en-GB" sz="1600" b="1" dirty="0"/>
              <a:t>movement</a:t>
            </a:r>
            <a:r>
              <a:rPr lang="en-GB" sz="1600" dirty="0"/>
              <a:t> or </a:t>
            </a:r>
            <a:r>
              <a:rPr lang="en-GB" sz="1600" b="1" dirty="0"/>
              <a:t>direction</a:t>
            </a:r>
            <a:r>
              <a:rPr lang="en-GB" sz="1600" dirty="0"/>
              <a:t>. </a:t>
            </a:r>
          </a:p>
        </p:txBody>
      </p:sp>
      <p:sp>
        <p:nvSpPr>
          <p:cNvPr id="21" name="Oval 20"/>
          <p:cNvSpPr/>
          <p:nvPr/>
        </p:nvSpPr>
        <p:spPr>
          <a:xfrm rot="681323">
            <a:off x="-823913" y="5837238"/>
            <a:ext cx="3246438" cy="1331912"/>
          </a:xfrm>
          <a:prstGeom prst="ellipse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3560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363" y="5029200"/>
            <a:ext cx="1677988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457200" y="2559050"/>
            <a:ext cx="8220075" cy="995363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Yasmin zoomed </a:t>
            </a: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down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the slide.</a:t>
            </a: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457200" y="355123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The pig jumped </a:t>
            </a: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into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the pond.</a:t>
            </a:r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457200" y="454025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Ben reluctantly got </a:t>
            </a:r>
            <a:r>
              <a:rPr lang="en-GB" sz="28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out of </a:t>
            </a:r>
            <a:r>
              <a:rPr lang="en-GB" sz="28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bed.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/>
        </p:nvSpPr>
        <p:spPr bwMode="auto">
          <a:xfrm>
            <a:off x="461963" y="51117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  <a:latin typeface="Sassoon Infant Md" pitchFamily="50" charset="0"/>
              </a:rPr>
              <a:t>Prepositions of Cause: The Rules</a:t>
            </a:r>
          </a:p>
        </p:txBody>
      </p:sp>
      <p:sp>
        <p:nvSpPr>
          <p:cNvPr id="5" name="Rounded Rectangle 4">
            <a:extLst/>
          </p:cNvPr>
          <p:cNvSpPr/>
          <p:nvPr/>
        </p:nvSpPr>
        <p:spPr>
          <a:xfrm>
            <a:off x="1833563" y="1504950"/>
            <a:ext cx="5476875" cy="601663"/>
          </a:xfrm>
          <a:prstGeom prst="round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Other prepositions can tell us about how something is </a:t>
            </a:r>
            <a:r>
              <a:rPr lang="en-GB" sz="1600" b="1" dirty="0"/>
              <a:t>caused</a:t>
            </a:r>
            <a:r>
              <a:rPr lang="en-GB" sz="1600" dirty="0"/>
              <a:t> by something else.</a:t>
            </a:r>
          </a:p>
        </p:txBody>
      </p:sp>
      <p:sp>
        <p:nvSpPr>
          <p:cNvPr id="6" name="Title 1">
            <a:extLst/>
          </p:cNvPr>
          <p:cNvSpPr txBox="1">
            <a:spLocks/>
          </p:cNvSpPr>
          <p:nvPr/>
        </p:nvSpPr>
        <p:spPr>
          <a:xfrm>
            <a:off x="461963" y="2220913"/>
            <a:ext cx="8220075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21A6F9"/>
                </a:solidFill>
                <a:latin typeface="+mj-lt"/>
                <a:ea typeface="Sassoon Infant Rg"/>
                <a:cs typeface="Sassoon Infant Rg"/>
              </a:rPr>
              <a:t>Due to </a:t>
            </a:r>
            <a:r>
              <a:rPr lang="en-GB" sz="2800" dirty="0">
                <a:latin typeface="+mj-lt"/>
                <a:ea typeface="Sassoon Infant Rg"/>
                <a:cs typeface="Sassoon Infant Rg"/>
              </a:rPr>
              <a:t>the loud noise, Joy covered her ears.</a:t>
            </a:r>
          </a:p>
        </p:txBody>
      </p:sp>
      <p:sp>
        <p:nvSpPr>
          <p:cNvPr id="7" name="Title 1">
            <a:extLst/>
          </p:cNvPr>
          <p:cNvSpPr txBox="1">
            <a:spLocks/>
          </p:cNvSpPr>
          <p:nvPr/>
        </p:nvSpPr>
        <p:spPr>
          <a:xfrm>
            <a:off x="461963" y="2973388"/>
            <a:ext cx="8220075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Sassoon Infant Rg"/>
                <a:cs typeface="Sassoon Infant Rg"/>
              </a:rPr>
              <a:t>The match was cancelled </a:t>
            </a:r>
            <a:r>
              <a:rPr lang="en-GB" sz="2800" dirty="0">
                <a:solidFill>
                  <a:srgbClr val="00B0F0"/>
                </a:solidFill>
                <a:latin typeface="+mj-lt"/>
                <a:ea typeface="Sassoon Infant Rg"/>
                <a:cs typeface="Sassoon Infant Rg"/>
              </a:rPr>
              <a:t>because of </a:t>
            </a:r>
            <a:r>
              <a:rPr lang="en-GB" sz="2800" dirty="0">
                <a:latin typeface="+mj-lt"/>
                <a:ea typeface="Sassoon Infant Rg"/>
                <a:cs typeface="Sassoon Infant Rg"/>
              </a:rPr>
              <a:t>the weather.</a:t>
            </a:r>
          </a:p>
        </p:txBody>
      </p:sp>
      <p:sp>
        <p:nvSpPr>
          <p:cNvPr id="8" name="Title 1">
            <a:extLst/>
          </p:cNvPr>
          <p:cNvSpPr txBox="1">
            <a:spLocks/>
          </p:cNvSpPr>
          <p:nvPr/>
        </p:nvSpPr>
        <p:spPr>
          <a:xfrm>
            <a:off x="461963" y="4040188"/>
            <a:ext cx="8220075" cy="995362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Sassoon Infant Rg" panose="02000503030000020003" pitchFamily="50" charset="0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800" dirty="0">
                <a:latin typeface="+mj-lt"/>
                <a:ea typeface="Sassoon Infant Rg"/>
                <a:cs typeface="Sassoon Infant Rg"/>
              </a:rPr>
              <a:t>Kyle was admitted to hospital </a:t>
            </a:r>
            <a:r>
              <a:rPr lang="en-GB" sz="2800" dirty="0">
                <a:solidFill>
                  <a:srgbClr val="00B0F0"/>
                </a:solidFill>
                <a:latin typeface="+mj-lt"/>
                <a:ea typeface="Sassoon Infant Rg"/>
                <a:cs typeface="Sassoon Infant Rg"/>
              </a:rPr>
              <a:t>as a result </a:t>
            </a:r>
            <a:r>
              <a:rPr lang="en-GB" sz="2800" dirty="0">
                <a:latin typeface="+mj-lt"/>
                <a:ea typeface="Sassoon Infant Rg"/>
                <a:cs typeface="Sassoon Infant Rg"/>
              </a:rPr>
              <a:t>of his blood test results.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tx1"/>
                </a:solidFill>
              </a:rPr>
              <a:t>Prepositions: The Tricky Bits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828800" y="1473200"/>
            <a:ext cx="5476875" cy="601663"/>
          </a:xfrm>
          <a:prstGeom prst="roundRect">
            <a:avLst/>
          </a:prstGeom>
          <a:solidFill>
            <a:srgbClr val="C147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Some prepositions can also be </a:t>
            </a:r>
            <a:r>
              <a:rPr lang="en-GB" sz="1600" b="1" dirty="0"/>
              <a:t>subordinating conjunctions</a:t>
            </a:r>
            <a:r>
              <a:rPr lang="en-GB" sz="1600" dirty="0"/>
              <a:t>. </a:t>
            </a:r>
          </a:p>
        </p:txBody>
      </p:sp>
      <p:grpSp>
        <p:nvGrpSpPr>
          <p:cNvPr id="25604" name="Group 2"/>
          <p:cNvGrpSpPr>
            <a:grpSpLocks/>
          </p:cNvGrpSpPr>
          <p:nvPr/>
        </p:nvGrpSpPr>
        <p:grpSpPr bwMode="auto">
          <a:xfrm>
            <a:off x="914400" y="2322513"/>
            <a:ext cx="7305675" cy="568325"/>
            <a:chOff x="745553" y="2372496"/>
            <a:chExt cx="7305609" cy="1153297"/>
          </a:xfrm>
        </p:grpSpPr>
        <p:sp>
          <p:nvSpPr>
            <p:cNvPr id="29" name="Oval 28"/>
            <p:cNvSpPr/>
            <p:nvPr/>
          </p:nvSpPr>
          <p:spPr>
            <a:xfrm>
              <a:off x="745553" y="2372496"/>
              <a:ext cx="1152515" cy="1153297"/>
            </a:xfrm>
            <a:prstGeom prst="ellipse">
              <a:avLst/>
            </a:prstGeom>
            <a:solidFill>
              <a:srgbClr val="C14779"/>
            </a:solidFill>
            <a:ln w="25400">
              <a:solidFill>
                <a:srgbClr val="35CB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after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2283827" y="2372496"/>
              <a:ext cx="1152515" cy="1153297"/>
            </a:xfrm>
            <a:prstGeom prst="ellipse">
              <a:avLst/>
            </a:prstGeom>
            <a:solidFill>
              <a:srgbClr val="C14779"/>
            </a:solidFill>
            <a:ln w="25400">
              <a:solidFill>
                <a:srgbClr val="35CB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before</a:t>
              </a:r>
            </a:p>
          </p:txBody>
        </p:sp>
        <p:sp>
          <p:nvSpPr>
            <p:cNvPr id="25" name="Oval 24"/>
            <p:cNvSpPr/>
            <p:nvPr/>
          </p:nvSpPr>
          <p:spPr>
            <a:xfrm>
              <a:off x="3822100" y="2372496"/>
              <a:ext cx="1152515" cy="1153297"/>
            </a:xfrm>
            <a:prstGeom prst="ellipse">
              <a:avLst/>
            </a:prstGeom>
            <a:solidFill>
              <a:srgbClr val="C14779"/>
            </a:solidFill>
            <a:ln w="25400">
              <a:solidFill>
                <a:srgbClr val="35CB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until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5360374" y="2372496"/>
              <a:ext cx="1152515" cy="1153297"/>
            </a:xfrm>
            <a:prstGeom prst="ellipse">
              <a:avLst/>
            </a:prstGeom>
            <a:solidFill>
              <a:srgbClr val="C14779"/>
            </a:solidFill>
            <a:ln w="25400">
              <a:solidFill>
                <a:srgbClr val="35CB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as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6898647" y="2372496"/>
              <a:ext cx="1152515" cy="1153297"/>
            </a:xfrm>
            <a:prstGeom prst="ellipse">
              <a:avLst/>
            </a:prstGeom>
            <a:solidFill>
              <a:srgbClr val="C14779"/>
            </a:solidFill>
            <a:ln w="25400">
              <a:solidFill>
                <a:srgbClr val="35CB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since</a:t>
              </a:r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457200" y="2743200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Since</a:t>
            </a:r>
            <a:r>
              <a:rPr lang="en-GB" sz="24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she won the contest, Vicky had become famous.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457200" y="3500438"/>
            <a:ext cx="8220075" cy="4730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rgbClr val="C14779"/>
                </a:solidFill>
                <a:latin typeface="+mn-lt"/>
                <a:ea typeface="Sassoon Infant Rg"/>
                <a:cs typeface="Sassoon Infant Rg"/>
              </a:rPr>
              <a:t>In this example ‘since’ is used as a subordinating conjunction to form a subordinate clause. </a:t>
            </a:r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457200" y="3798888"/>
            <a:ext cx="8220075" cy="9937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I haven’t had a shower </a:t>
            </a:r>
            <a:r>
              <a:rPr lang="en-GB" sz="2400" dirty="0">
                <a:solidFill>
                  <a:srgbClr val="35CBC2"/>
                </a:solidFill>
                <a:latin typeface="+mj-lt"/>
                <a:ea typeface="Sassoon Infant Rg"/>
                <a:cs typeface="Sassoon Infant Rg"/>
              </a:rPr>
              <a:t>since</a:t>
            </a:r>
            <a:r>
              <a:rPr lang="en-GB" sz="2400" dirty="0">
                <a:solidFill>
                  <a:schemeClr val="tx1"/>
                </a:solidFill>
                <a:latin typeface="+mj-lt"/>
                <a:ea typeface="Sassoon Infant Rg"/>
                <a:cs typeface="Sassoon Infant Rg"/>
              </a:rPr>
              <a:t> Tuesday.</a:t>
            </a: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457200" y="4556125"/>
            <a:ext cx="8220075" cy="47307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C1C1C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rgbClr val="C14779"/>
                </a:solidFill>
                <a:latin typeface="+mn-lt"/>
                <a:ea typeface="Sassoon Infant Rg"/>
                <a:cs typeface="Sassoon Infant Rg"/>
              </a:rPr>
              <a:t>In this example ‘since’ is used as a preposition.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917575" y="5232400"/>
            <a:ext cx="7299325" cy="760413"/>
          </a:xfrm>
          <a:prstGeom prst="roundRect">
            <a:avLst/>
          </a:prstGeom>
          <a:solidFill>
            <a:srgbClr val="35C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This can be very confusing! If the word is used </a:t>
            </a:r>
            <a:r>
              <a:rPr lang="en-GB" sz="1600" b="1" dirty="0"/>
              <a:t>within a clause that contains a subject and a verb</a:t>
            </a:r>
            <a:r>
              <a:rPr lang="en-GB" sz="1600" dirty="0"/>
              <a:t>, then it is usually being used as a </a:t>
            </a:r>
            <a:r>
              <a:rPr lang="en-GB" sz="1600" b="1" dirty="0"/>
              <a:t>subordinating conjunction</a:t>
            </a:r>
            <a:r>
              <a:rPr lang="en-GB" sz="1600" dirty="0"/>
              <a:t>.</a:t>
            </a:r>
            <a:endParaRPr lang="en-GB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bg1"/>
                </a:solidFill>
              </a:rPr>
              <a:t>Quiz! Part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5127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Underline the </a:t>
            </a:r>
            <a:r>
              <a:rPr lang="en-GB" b="1" dirty="0">
                <a:solidFill>
                  <a:schemeClr val="bg1"/>
                </a:solidFill>
                <a:latin typeface="+mj-lt"/>
                <a:cs typeface="+mn-cs"/>
              </a:rPr>
              <a:t>prepositions</a:t>
            </a: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 in the following sentences.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044575" y="2165350"/>
            <a:ext cx="7632700" cy="416083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The children giggled through the puppet show.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Under the bridge, the troll hid and waited.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</a:rPr>
              <a:t>Linda felt dizzy because of the heat.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The ramblers climbed over the fence.</a:t>
            </a:r>
          </a:p>
          <a:p>
            <a:pPr marL="457200" indent="-4572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Gina lives next to the fruit shop.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3130550" y="2479675"/>
            <a:ext cx="650875" cy="0"/>
          </a:xfrm>
          <a:prstGeom prst="line">
            <a:avLst/>
          </a:prstGeom>
          <a:ln w="50800">
            <a:solidFill>
              <a:srgbClr val="35CB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441450" y="3154363"/>
            <a:ext cx="469900" cy="0"/>
          </a:xfrm>
          <a:prstGeom prst="line">
            <a:avLst/>
          </a:prstGeom>
          <a:ln w="50800">
            <a:solidFill>
              <a:srgbClr val="35CB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236913" y="4546600"/>
            <a:ext cx="322262" cy="0"/>
          </a:xfrm>
          <a:prstGeom prst="line">
            <a:avLst/>
          </a:prstGeom>
          <a:ln w="50800">
            <a:solidFill>
              <a:srgbClr val="35CB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290763" y="5246688"/>
            <a:ext cx="542925" cy="0"/>
          </a:xfrm>
          <a:prstGeom prst="line">
            <a:avLst/>
          </a:prstGeom>
          <a:ln w="50800">
            <a:solidFill>
              <a:srgbClr val="35CB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697163" y="3863975"/>
            <a:ext cx="862012" cy="0"/>
          </a:xfrm>
          <a:prstGeom prst="line">
            <a:avLst/>
          </a:prstGeom>
          <a:ln w="50800">
            <a:solidFill>
              <a:srgbClr val="35CB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34" name="Group 28"/>
          <p:cNvGrpSpPr>
            <a:grpSpLocks/>
          </p:cNvGrpSpPr>
          <p:nvPr/>
        </p:nvGrpSpPr>
        <p:grpSpPr bwMode="auto">
          <a:xfrm>
            <a:off x="6308725" y="2738438"/>
            <a:ext cx="2012950" cy="1408112"/>
            <a:chOff x="6308724" y="2719415"/>
            <a:chExt cx="2013124" cy="1408670"/>
          </a:xfrm>
        </p:grpSpPr>
        <p:sp>
          <p:nvSpPr>
            <p:cNvPr id="27" name="Cloud Callout 26"/>
            <p:cNvSpPr/>
            <p:nvPr/>
          </p:nvSpPr>
          <p:spPr>
            <a:xfrm flipH="1">
              <a:off x="6308724" y="2719415"/>
              <a:ext cx="2013124" cy="1408670"/>
            </a:xfrm>
            <a:prstGeom prst="cloudCallout">
              <a:avLst/>
            </a:prstGeom>
            <a:solidFill>
              <a:srgbClr val="35CB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37" name="Title 20"/>
            <p:cNvSpPr>
              <a:spLocks/>
            </p:cNvSpPr>
            <p:nvPr/>
          </p:nvSpPr>
          <p:spPr bwMode="auto">
            <a:xfrm>
              <a:off x="6985234" y="3013503"/>
              <a:ext cx="660103" cy="866518"/>
            </a:xfrm>
            <a:prstGeom prst="roundRect">
              <a:avLst>
                <a:gd name="adj" fmla="val 9639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GB" altLang="en-US" sz="6600" b="1">
                  <a:solidFill>
                    <a:schemeClr val="bg1"/>
                  </a:solidFill>
                  <a:latin typeface="Kalam" pitchFamily="2" charset="0"/>
                  <a:cs typeface="Kalam" pitchFamily="2" charset="0"/>
                </a:rPr>
                <a:t>?</a:t>
              </a:r>
            </a:p>
          </p:txBody>
        </p:sp>
      </p:grpSp>
      <p:pic>
        <p:nvPicPr>
          <p:cNvPr id="26635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3716338"/>
            <a:ext cx="1522413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bg1"/>
                </a:solidFill>
              </a:rPr>
              <a:t>Quiz! Part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5127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Tick all the sentences that contain a </a:t>
            </a:r>
            <a:r>
              <a:rPr lang="en-GB" b="1" dirty="0">
                <a:solidFill>
                  <a:schemeClr val="bg1"/>
                </a:solidFill>
                <a:latin typeface="+mj-lt"/>
                <a:cs typeface="+mn-cs"/>
              </a:rPr>
              <a:t>preposition</a:t>
            </a: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.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1044575" y="2165350"/>
            <a:ext cx="7632700" cy="416083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We played football in the garden.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Before lunch, Class 11 had PE.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Frosty the Snowman had a carrot nose.</a:t>
            </a: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endParaRPr lang="en-GB" sz="16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sz="1600" dirty="0">
                <a:solidFill>
                  <a:schemeClr val="bg1"/>
                </a:solidFill>
                <a:latin typeface="+mn-lt"/>
              </a:rPr>
              <a:t>I’ve been working at the restaurant for a month.</a:t>
            </a:r>
          </a:p>
        </p:txBody>
      </p:sp>
      <p:sp>
        <p:nvSpPr>
          <p:cNvPr id="6" name="Rectangle 5"/>
          <p:cNvSpPr/>
          <p:nvPr/>
        </p:nvSpPr>
        <p:spPr>
          <a:xfrm>
            <a:off x="6637338" y="2066925"/>
            <a:ext cx="395287" cy="3952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637338" y="2759075"/>
            <a:ext cx="395287" cy="3952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637338" y="3451225"/>
            <a:ext cx="395287" cy="3952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637338" y="4143375"/>
            <a:ext cx="395287" cy="3952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3" y="1987550"/>
            <a:ext cx="4921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3" y="2679700"/>
            <a:ext cx="492125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013" y="4060825"/>
            <a:ext cx="4921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2624138"/>
          <a:ext cx="7507288" cy="2787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024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2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024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96913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5" marR="91445" marT="45717" marB="45717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kern="1200" dirty="0">
                          <a:solidFill>
                            <a:srgbClr val="35CBC2"/>
                          </a:solidFill>
                          <a:latin typeface="+mj-lt"/>
                          <a:ea typeface="Sassoon Infant Rg"/>
                          <a:cs typeface="Sassoon Infant Rg"/>
                        </a:rPr>
                        <a:t>Preposition</a:t>
                      </a:r>
                      <a:endParaRPr lang="en-GB" sz="1600" b="1" dirty="0">
                        <a:solidFill>
                          <a:srgbClr val="35CBC2"/>
                        </a:solidFill>
                        <a:latin typeface="+mj-lt"/>
                      </a:endParaRPr>
                    </a:p>
                  </a:txBody>
                  <a:tcPr marL="91445" marR="91445" marT="45717" marB="45717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rgbClr val="35CBC2"/>
                          </a:solidFill>
                          <a:latin typeface="+mj-lt"/>
                          <a:ea typeface="Sassoon Infant Rg"/>
                          <a:cs typeface="Sassoon Infant Rg"/>
                        </a:rPr>
                        <a:t>Subordinating</a:t>
                      </a:r>
                      <a:br>
                        <a:rPr lang="en-GB" sz="1600" b="1" kern="1200" dirty="0">
                          <a:solidFill>
                            <a:srgbClr val="35CBC2"/>
                          </a:solidFill>
                          <a:latin typeface="+mj-lt"/>
                          <a:ea typeface="Sassoon Infant Rg"/>
                          <a:cs typeface="Sassoon Infant Rg"/>
                        </a:rPr>
                      </a:br>
                      <a:r>
                        <a:rPr lang="en-GB" sz="1600" b="1" kern="1200" dirty="0">
                          <a:solidFill>
                            <a:srgbClr val="35CBC2"/>
                          </a:solidFill>
                          <a:latin typeface="+mj-lt"/>
                          <a:ea typeface="Sassoon Infant Rg"/>
                          <a:cs typeface="Sassoon Infant Rg"/>
                        </a:rPr>
                        <a:t>Conjunction</a:t>
                      </a:r>
                      <a:endParaRPr lang="en-GB" sz="1600" b="1" kern="1200" dirty="0">
                        <a:solidFill>
                          <a:srgbClr val="35CBC2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1445" marR="91445" marT="45717" marB="45717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u="none" dirty="0">
                          <a:solidFill>
                            <a:srgbClr val="35CBC2"/>
                          </a:solidFill>
                          <a:latin typeface="+mj-lt"/>
                        </a:rPr>
                        <a:t>After</a:t>
                      </a:r>
                      <a:r>
                        <a:rPr lang="en-GB" sz="1600" u="none" dirty="0">
                          <a:solidFill>
                            <a:schemeClr val="bg1"/>
                          </a:solidFill>
                          <a:latin typeface="+mn-lt"/>
                        </a:rPr>
                        <a:t> Brian left the band, he decided to go solo.</a:t>
                      </a:r>
                    </a:p>
                  </a:txBody>
                  <a:tcPr marL="91445" marR="91445" marT="45717" marB="4571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5" marR="91445" marT="45717" marB="45717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5" marR="91445" marT="45717" marB="45717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>
                          <a:solidFill>
                            <a:schemeClr val="bg1"/>
                          </a:solidFill>
                        </a:rPr>
                        <a:t>Baby</a:t>
                      </a:r>
                      <a:r>
                        <a:rPr lang="en-GB" sz="1600" b="0" u="none" baseline="0" dirty="0">
                          <a:solidFill>
                            <a:schemeClr val="bg1"/>
                          </a:solidFill>
                        </a:rPr>
                        <a:t> giraffes begin to walk shortly </a:t>
                      </a:r>
                      <a:r>
                        <a:rPr lang="en-GB" sz="1600" b="1" u="none" baseline="0" dirty="0">
                          <a:solidFill>
                            <a:srgbClr val="35CBC2"/>
                          </a:solidFill>
                          <a:latin typeface="+mj-lt"/>
                        </a:rPr>
                        <a:t>after</a:t>
                      </a:r>
                      <a:r>
                        <a:rPr lang="en-GB" sz="1600" b="0" u="none" baseline="0" dirty="0">
                          <a:solidFill>
                            <a:schemeClr val="bg1"/>
                          </a:solidFill>
                        </a:rPr>
                        <a:t> birth.</a:t>
                      </a:r>
                      <a:endParaRPr lang="en-GB" sz="1600" b="0" u="none" dirty="0">
                        <a:solidFill>
                          <a:schemeClr val="bg1"/>
                        </a:solidFill>
                      </a:endParaRPr>
                    </a:p>
                  </a:txBody>
                  <a:tcPr marL="91445" marR="91445" marT="45717" marB="4571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5" marR="91445" marT="45717" marB="45717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5" marR="91445" marT="45717" marB="45717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6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>
                          <a:solidFill>
                            <a:schemeClr val="bg1"/>
                          </a:solidFill>
                        </a:rPr>
                        <a:t>I will start at a new school </a:t>
                      </a:r>
                      <a:r>
                        <a:rPr lang="en-GB" sz="1600" b="1" baseline="0" dirty="0">
                          <a:solidFill>
                            <a:srgbClr val="35CBC2"/>
                          </a:solidFill>
                          <a:latin typeface="+mj-lt"/>
                        </a:rPr>
                        <a:t>after</a:t>
                      </a:r>
                      <a:r>
                        <a:rPr lang="en-GB" sz="1600" baseline="0" dirty="0">
                          <a:solidFill>
                            <a:schemeClr val="bg1"/>
                          </a:solidFill>
                        </a:rPr>
                        <a:t> the holidays.</a:t>
                      </a:r>
                      <a:endParaRPr lang="en-GB" sz="1600" dirty="0">
                        <a:solidFill>
                          <a:schemeClr val="bg1"/>
                        </a:solidFill>
                      </a:endParaRPr>
                    </a:p>
                  </a:txBody>
                  <a:tcPr marL="91445" marR="91445" marT="45717" marB="4571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/>
                    </a:p>
                  </a:txBody>
                  <a:tcPr marL="91445" marR="91445" marT="45717" marB="45717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45" marR="91445" marT="45717" marB="45717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869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 b="1" smtClean="0">
                <a:solidFill>
                  <a:schemeClr val="bg1"/>
                </a:solidFill>
              </a:rPr>
              <a:t>Quiz! Part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5127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Put a tick in each row to show whether </a:t>
            </a:r>
            <a:r>
              <a:rPr lang="en-GB" b="1" dirty="0">
                <a:solidFill>
                  <a:schemeClr val="bg1"/>
                </a:solidFill>
                <a:latin typeface="+mj-lt"/>
                <a:cs typeface="+mn-cs"/>
              </a:rPr>
              <a:t>after</a:t>
            </a: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 is being used as a </a:t>
            </a:r>
            <a:r>
              <a:rPr lang="en-GB" b="1" dirty="0">
                <a:solidFill>
                  <a:schemeClr val="bg1"/>
                </a:solidFill>
                <a:latin typeface="+mj-lt"/>
                <a:cs typeface="+mn-cs"/>
              </a:rPr>
              <a:t>preposition</a:t>
            </a: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 or a </a:t>
            </a:r>
            <a:r>
              <a:rPr lang="en-GB" b="1" dirty="0">
                <a:solidFill>
                  <a:schemeClr val="bg1"/>
                </a:solidFill>
                <a:latin typeface="+mj-lt"/>
                <a:cs typeface="+mn-cs"/>
              </a:rPr>
              <a:t>subordinating conjunction</a:t>
            </a:r>
            <a:r>
              <a:rPr lang="en-GB" dirty="0">
                <a:solidFill>
                  <a:schemeClr val="bg1"/>
                </a:solidFill>
                <a:latin typeface="+mj-lt"/>
                <a:cs typeface="+mn-cs"/>
              </a:rPr>
              <a:t>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7525" y="3459163"/>
            <a:ext cx="4921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4160838"/>
            <a:ext cx="492125" cy="42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4833938"/>
            <a:ext cx="49212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1336</TotalTime>
  <Words>593</Words>
  <Application>Microsoft Office PowerPoint</Application>
  <PresentationFormat>On-screen Show (4:3)</PresentationFormat>
  <Paragraphs>94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Sassoon Infant Md</vt:lpstr>
      <vt:lpstr>Calibri</vt:lpstr>
      <vt:lpstr>Sassoon Infant Rg</vt:lpstr>
      <vt:lpstr>Arial</vt:lpstr>
      <vt:lpstr>ChunkFive Roman</vt:lpstr>
      <vt:lpstr>Kalam</vt:lpstr>
      <vt:lpstr>Office Theme</vt:lpstr>
      <vt:lpstr>PowerPoint Presentation</vt:lpstr>
      <vt:lpstr>Prepositions of Location: The Rules</vt:lpstr>
      <vt:lpstr>Prepositions of Location: The Rules</vt:lpstr>
      <vt:lpstr>Prepositions of Time: The Rules</vt:lpstr>
      <vt:lpstr>Prepositions of Time: The Rules</vt:lpstr>
      <vt:lpstr>Prepositions of Movement: The Rules</vt:lpstr>
      <vt:lpstr>PowerPoint Presentation</vt:lpstr>
      <vt:lpstr>Prepositions: The Tricky Bits</vt:lpstr>
      <vt:lpstr>Quiz! Part 1</vt:lpstr>
      <vt:lpstr>Quiz! Part 2</vt:lpstr>
      <vt:lpstr>Quiz! Part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Lindsay Baker</cp:lastModifiedBy>
  <cp:revision>124</cp:revision>
  <dcterms:created xsi:type="dcterms:W3CDTF">2014-10-01T16:09:27Z</dcterms:created>
  <dcterms:modified xsi:type="dcterms:W3CDTF">2020-06-06T12:14:16Z</dcterms:modified>
</cp:coreProperties>
</file>