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8"/>
  </p:notes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9" r:id="rId13"/>
    <p:sldId id="268" r:id="rId14"/>
    <p:sldId id="270" r:id="rId15"/>
    <p:sldId id="271" r:id="rId16"/>
    <p:sldId id="272" r:id="rId1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3300"/>
    <a:srgbClr val="CC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245" autoAdjust="0"/>
    <p:restoredTop sz="94660"/>
  </p:normalViewPr>
  <p:slideViewPr>
    <p:cSldViewPr snapToGrid="0">
      <p:cViewPr varScale="1">
        <p:scale>
          <a:sx n="85" d="100"/>
          <a:sy n="85" d="100"/>
        </p:scale>
        <p:origin x="176" y="2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6567CFA-3D1E-444F-8C31-D3AAA6807AB5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AA92EAA8-FE85-42A8-87C9-90C23E0AE37D}">
      <dgm:prSet/>
      <dgm:spPr/>
      <dgm:t>
        <a:bodyPr/>
        <a:lstStyle/>
        <a:p>
          <a:r>
            <a:rPr lang="en-GB" dirty="0"/>
            <a:t>On the next slide is today’s first chapter (it’s only one page long) </a:t>
          </a:r>
          <a:endParaRPr lang="en-US" dirty="0"/>
        </a:p>
      </dgm:t>
    </dgm:pt>
    <dgm:pt modelId="{17A11487-117E-4C72-AC66-5A03C50EA848}" type="parTrans" cxnId="{646A411B-FAEA-487D-BEA5-E15B74669856}">
      <dgm:prSet/>
      <dgm:spPr/>
      <dgm:t>
        <a:bodyPr/>
        <a:lstStyle/>
        <a:p>
          <a:endParaRPr lang="en-US"/>
        </a:p>
      </dgm:t>
    </dgm:pt>
    <dgm:pt modelId="{E67C1D42-58DA-4287-BF5C-60BE733D3E94}" type="sibTrans" cxnId="{646A411B-FAEA-487D-BEA5-E15B74669856}">
      <dgm:prSet/>
      <dgm:spPr/>
      <dgm:t>
        <a:bodyPr/>
        <a:lstStyle/>
        <a:p>
          <a:endParaRPr lang="en-US"/>
        </a:p>
      </dgm:t>
    </dgm:pt>
    <dgm:pt modelId="{33C2B081-93A6-4172-849C-8C7ECB52A027}">
      <dgm:prSet/>
      <dgm:spPr/>
      <dgm:t>
        <a:bodyPr/>
        <a:lstStyle/>
        <a:p>
          <a:r>
            <a:rPr lang="en-GB" dirty="0"/>
            <a:t>You need this and a copy of the comprehension questions. </a:t>
          </a:r>
        </a:p>
        <a:p>
          <a:r>
            <a:rPr lang="en-GB" dirty="0"/>
            <a:t>(These are on the document with this PowerPoint.)</a:t>
          </a:r>
          <a:endParaRPr lang="en-US" dirty="0"/>
        </a:p>
      </dgm:t>
    </dgm:pt>
    <dgm:pt modelId="{D1C63D17-F397-4350-90FD-E007F2B06FDB}" type="parTrans" cxnId="{896FAB27-8CA9-4807-83DA-AF33111BA9F6}">
      <dgm:prSet/>
      <dgm:spPr/>
      <dgm:t>
        <a:bodyPr/>
        <a:lstStyle/>
        <a:p>
          <a:endParaRPr lang="en-US"/>
        </a:p>
      </dgm:t>
    </dgm:pt>
    <dgm:pt modelId="{A6F45314-EB35-449D-BB32-20AC1D609498}" type="sibTrans" cxnId="{896FAB27-8CA9-4807-83DA-AF33111BA9F6}">
      <dgm:prSet/>
      <dgm:spPr/>
      <dgm:t>
        <a:bodyPr/>
        <a:lstStyle/>
        <a:p>
          <a:endParaRPr lang="en-US"/>
        </a:p>
      </dgm:t>
    </dgm:pt>
    <dgm:pt modelId="{69ADE555-6C6D-4D6B-8F12-A5A86D6CF9FD}">
      <dgm:prSet/>
      <dgm:spPr/>
      <dgm:t>
        <a:bodyPr/>
        <a:lstStyle/>
        <a:p>
          <a:r>
            <a:rPr lang="en-GB" dirty="0"/>
            <a:t>Complete the questions to the best of your ability either on the sheet or in your book.</a:t>
          </a:r>
          <a:endParaRPr lang="en-US" dirty="0"/>
        </a:p>
      </dgm:t>
    </dgm:pt>
    <dgm:pt modelId="{CC123309-061A-4294-881E-82774B928088}" type="parTrans" cxnId="{42DCA567-3588-437D-BF1E-48FA38333929}">
      <dgm:prSet/>
      <dgm:spPr/>
      <dgm:t>
        <a:bodyPr/>
        <a:lstStyle/>
        <a:p>
          <a:endParaRPr lang="en-US"/>
        </a:p>
      </dgm:t>
    </dgm:pt>
    <dgm:pt modelId="{E6A5D9A8-36F6-4FC8-81B5-753371FC6AD0}" type="sibTrans" cxnId="{42DCA567-3588-437D-BF1E-48FA38333929}">
      <dgm:prSet/>
      <dgm:spPr/>
      <dgm:t>
        <a:bodyPr/>
        <a:lstStyle/>
        <a:p>
          <a:endParaRPr lang="en-US"/>
        </a:p>
      </dgm:t>
    </dgm:pt>
    <dgm:pt modelId="{9CE20CB2-A035-2848-93E7-B405E8937DA9}">
      <dgm:prSet/>
      <dgm:spPr/>
      <dgm:t>
        <a:bodyPr/>
        <a:lstStyle/>
        <a:p>
          <a:r>
            <a:rPr lang="en-GB" dirty="0"/>
            <a:t>Once you've finished the questions come back and read the next chapter "Gravity is not a trivial monster.' </a:t>
          </a:r>
        </a:p>
      </dgm:t>
    </dgm:pt>
    <dgm:pt modelId="{125AC75A-993E-4240-AC7B-2EBFD392FB80}" type="parTrans" cxnId="{51FEBB2B-0759-E54A-B0A5-5A77049523E1}">
      <dgm:prSet/>
      <dgm:spPr/>
      <dgm:t>
        <a:bodyPr/>
        <a:lstStyle/>
        <a:p>
          <a:endParaRPr lang="en-GB"/>
        </a:p>
      </dgm:t>
    </dgm:pt>
    <dgm:pt modelId="{BC6D40BF-7B99-E94C-A6A7-B595A87DDAE4}" type="sibTrans" cxnId="{51FEBB2B-0759-E54A-B0A5-5A77049523E1}">
      <dgm:prSet/>
      <dgm:spPr/>
      <dgm:t>
        <a:bodyPr/>
        <a:lstStyle/>
        <a:p>
          <a:endParaRPr lang="en-GB"/>
        </a:p>
      </dgm:t>
    </dgm:pt>
    <dgm:pt modelId="{04842B94-1270-7341-B0FC-CCB8B66901B9}" type="pres">
      <dgm:prSet presAssocID="{96567CFA-3D1E-444F-8C31-D3AAA6807AB5}" presName="linear" presStyleCnt="0">
        <dgm:presLayoutVars>
          <dgm:animLvl val="lvl"/>
          <dgm:resizeHandles val="exact"/>
        </dgm:presLayoutVars>
      </dgm:prSet>
      <dgm:spPr/>
    </dgm:pt>
    <dgm:pt modelId="{386963D4-AEAD-DD4A-B581-2DBE5BC4135E}" type="pres">
      <dgm:prSet presAssocID="{AA92EAA8-FE85-42A8-87C9-90C23E0AE37D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E3135951-828E-4F43-97DF-A2C960CE5B1E}" type="pres">
      <dgm:prSet presAssocID="{E67C1D42-58DA-4287-BF5C-60BE733D3E94}" presName="spacer" presStyleCnt="0"/>
      <dgm:spPr/>
    </dgm:pt>
    <dgm:pt modelId="{23828B4A-B872-244B-AE62-29A706157E65}" type="pres">
      <dgm:prSet presAssocID="{33C2B081-93A6-4172-849C-8C7ECB52A027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66A0A955-89E2-FC46-856F-CC3A6E6E3BF2}" type="pres">
      <dgm:prSet presAssocID="{A6F45314-EB35-449D-BB32-20AC1D609498}" presName="spacer" presStyleCnt="0"/>
      <dgm:spPr/>
    </dgm:pt>
    <dgm:pt modelId="{E60DFB3D-2558-8F44-AD97-E5B9E91B6233}" type="pres">
      <dgm:prSet presAssocID="{69ADE555-6C6D-4D6B-8F12-A5A86D6CF9FD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AFE47B92-1CE7-FA47-AFB2-0B2A06ACF71A}" type="pres">
      <dgm:prSet presAssocID="{E6A5D9A8-36F6-4FC8-81B5-753371FC6AD0}" presName="spacer" presStyleCnt="0"/>
      <dgm:spPr/>
    </dgm:pt>
    <dgm:pt modelId="{BE66A919-CED9-CA48-8474-9E52CB924A0D}" type="pres">
      <dgm:prSet presAssocID="{9CE20CB2-A035-2848-93E7-B405E8937DA9}" presName="parentText" presStyleLbl="node1" presStyleIdx="3" presStyleCnt="4">
        <dgm:presLayoutVars>
          <dgm:chMax val="0"/>
          <dgm:bulletEnabled val="1"/>
        </dgm:presLayoutVars>
      </dgm:prSet>
      <dgm:spPr/>
    </dgm:pt>
  </dgm:ptLst>
  <dgm:cxnLst>
    <dgm:cxn modelId="{646A411B-FAEA-487D-BEA5-E15B74669856}" srcId="{96567CFA-3D1E-444F-8C31-D3AAA6807AB5}" destId="{AA92EAA8-FE85-42A8-87C9-90C23E0AE37D}" srcOrd="0" destOrd="0" parTransId="{17A11487-117E-4C72-AC66-5A03C50EA848}" sibTransId="{E67C1D42-58DA-4287-BF5C-60BE733D3E94}"/>
    <dgm:cxn modelId="{896FAB27-8CA9-4807-83DA-AF33111BA9F6}" srcId="{96567CFA-3D1E-444F-8C31-D3AAA6807AB5}" destId="{33C2B081-93A6-4172-849C-8C7ECB52A027}" srcOrd="1" destOrd="0" parTransId="{D1C63D17-F397-4350-90FD-E007F2B06FDB}" sibTransId="{A6F45314-EB35-449D-BB32-20AC1D609498}"/>
    <dgm:cxn modelId="{51FEBB2B-0759-E54A-B0A5-5A77049523E1}" srcId="{96567CFA-3D1E-444F-8C31-D3AAA6807AB5}" destId="{9CE20CB2-A035-2848-93E7-B405E8937DA9}" srcOrd="3" destOrd="0" parTransId="{125AC75A-993E-4240-AC7B-2EBFD392FB80}" sibTransId="{BC6D40BF-7B99-E94C-A6A7-B595A87DDAE4}"/>
    <dgm:cxn modelId="{3EEEB65F-E5D9-CE41-8F4B-ECE3528AF564}" type="presOf" srcId="{33C2B081-93A6-4172-849C-8C7ECB52A027}" destId="{23828B4A-B872-244B-AE62-29A706157E65}" srcOrd="0" destOrd="0" presId="urn:microsoft.com/office/officeart/2005/8/layout/vList2"/>
    <dgm:cxn modelId="{42DCA567-3588-437D-BF1E-48FA38333929}" srcId="{96567CFA-3D1E-444F-8C31-D3AAA6807AB5}" destId="{69ADE555-6C6D-4D6B-8F12-A5A86D6CF9FD}" srcOrd="2" destOrd="0" parTransId="{CC123309-061A-4294-881E-82774B928088}" sibTransId="{E6A5D9A8-36F6-4FC8-81B5-753371FC6AD0}"/>
    <dgm:cxn modelId="{2F5BC96C-39E6-A246-BD50-6C8D708B2221}" type="presOf" srcId="{9CE20CB2-A035-2848-93E7-B405E8937DA9}" destId="{BE66A919-CED9-CA48-8474-9E52CB924A0D}" srcOrd="0" destOrd="0" presId="urn:microsoft.com/office/officeart/2005/8/layout/vList2"/>
    <dgm:cxn modelId="{B6DB7B8C-6A8F-3D4A-9996-64A5C32CCD12}" type="presOf" srcId="{AA92EAA8-FE85-42A8-87C9-90C23E0AE37D}" destId="{386963D4-AEAD-DD4A-B581-2DBE5BC4135E}" srcOrd="0" destOrd="0" presId="urn:microsoft.com/office/officeart/2005/8/layout/vList2"/>
    <dgm:cxn modelId="{EC393DA1-33E4-7843-80C4-2E8E1C44155B}" type="presOf" srcId="{69ADE555-6C6D-4D6B-8F12-A5A86D6CF9FD}" destId="{E60DFB3D-2558-8F44-AD97-E5B9E91B6233}" srcOrd="0" destOrd="0" presId="urn:microsoft.com/office/officeart/2005/8/layout/vList2"/>
    <dgm:cxn modelId="{8FDDC7ED-FF02-3C46-8D30-200989ED3113}" type="presOf" srcId="{96567CFA-3D1E-444F-8C31-D3AAA6807AB5}" destId="{04842B94-1270-7341-B0FC-CCB8B66901B9}" srcOrd="0" destOrd="0" presId="urn:microsoft.com/office/officeart/2005/8/layout/vList2"/>
    <dgm:cxn modelId="{C0309E46-7E93-C34E-B3EB-3FCDB4DCC0FA}" type="presParOf" srcId="{04842B94-1270-7341-B0FC-CCB8B66901B9}" destId="{386963D4-AEAD-DD4A-B581-2DBE5BC4135E}" srcOrd="0" destOrd="0" presId="urn:microsoft.com/office/officeart/2005/8/layout/vList2"/>
    <dgm:cxn modelId="{D003B01D-4879-EA44-87D0-54A9C920215C}" type="presParOf" srcId="{04842B94-1270-7341-B0FC-CCB8B66901B9}" destId="{E3135951-828E-4F43-97DF-A2C960CE5B1E}" srcOrd="1" destOrd="0" presId="urn:microsoft.com/office/officeart/2005/8/layout/vList2"/>
    <dgm:cxn modelId="{0850BA70-D785-6F40-BAE6-422E166809D0}" type="presParOf" srcId="{04842B94-1270-7341-B0FC-CCB8B66901B9}" destId="{23828B4A-B872-244B-AE62-29A706157E65}" srcOrd="2" destOrd="0" presId="urn:microsoft.com/office/officeart/2005/8/layout/vList2"/>
    <dgm:cxn modelId="{C1250665-8630-9C4D-B5F9-EF99A77B74A8}" type="presParOf" srcId="{04842B94-1270-7341-B0FC-CCB8B66901B9}" destId="{66A0A955-89E2-FC46-856F-CC3A6E6E3BF2}" srcOrd="3" destOrd="0" presId="urn:microsoft.com/office/officeart/2005/8/layout/vList2"/>
    <dgm:cxn modelId="{709F0B55-29AB-9A48-A910-FC159F598926}" type="presParOf" srcId="{04842B94-1270-7341-B0FC-CCB8B66901B9}" destId="{E60DFB3D-2558-8F44-AD97-E5B9E91B6233}" srcOrd="4" destOrd="0" presId="urn:microsoft.com/office/officeart/2005/8/layout/vList2"/>
    <dgm:cxn modelId="{BD7889FC-BB04-0A48-A5C8-7F85EF65341D}" type="presParOf" srcId="{04842B94-1270-7341-B0FC-CCB8B66901B9}" destId="{AFE47B92-1CE7-FA47-AFB2-0B2A06ACF71A}" srcOrd="5" destOrd="0" presId="urn:microsoft.com/office/officeart/2005/8/layout/vList2"/>
    <dgm:cxn modelId="{EEF9C858-44DB-DE44-9E01-1433F2033804}" type="presParOf" srcId="{04842B94-1270-7341-B0FC-CCB8B66901B9}" destId="{BE66A919-CED9-CA48-8474-9E52CB924A0D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86963D4-AEAD-DD4A-B581-2DBE5BC4135E}">
      <dsp:nvSpPr>
        <dsp:cNvPr id="0" name=""/>
        <dsp:cNvSpPr/>
      </dsp:nvSpPr>
      <dsp:spPr>
        <a:xfrm>
          <a:off x="0" y="37290"/>
          <a:ext cx="5641974" cy="1166307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 dirty="0"/>
            <a:t>On the next slide is today’s first chapter (it’s only one page long) </a:t>
          </a:r>
          <a:endParaRPr lang="en-US" sz="2100" kern="1200" dirty="0"/>
        </a:p>
      </dsp:txBody>
      <dsp:txXfrm>
        <a:off x="56934" y="94224"/>
        <a:ext cx="5528106" cy="1052439"/>
      </dsp:txXfrm>
    </dsp:sp>
    <dsp:sp modelId="{23828B4A-B872-244B-AE62-29A706157E65}">
      <dsp:nvSpPr>
        <dsp:cNvPr id="0" name=""/>
        <dsp:cNvSpPr/>
      </dsp:nvSpPr>
      <dsp:spPr>
        <a:xfrm>
          <a:off x="0" y="1264077"/>
          <a:ext cx="5641974" cy="1166307"/>
        </a:xfrm>
        <a:prstGeom prst="roundRect">
          <a:avLst/>
        </a:prstGeom>
        <a:solidFill>
          <a:schemeClr val="accent2">
            <a:hueOff val="-425792"/>
            <a:satOff val="1170"/>
            <a:lumOff val="784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 dirty="0"/>
            <a:t>You need this and a copy of the comprehension questions. </a:t>
          </a:r>
        </a:p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 dirty="0"/>
            <a:t>(These are on the document with this PowerPoint.)</a:t>
          </a:r>
          <a:endParaRPr lang="en-US" sz="2100" kern="1200" dirty="0"/>
        </a:p>
      </dsp:txBody>
      <dsp:txXfrm>
        <a:off x="56934" y="1321011"/>
        <a:ext cx="5528106" cy="1052439"/>
      </dsp:txXfrm>
    </dsp:sp>
    <dsp:sp modelId="{E60DFB3D-2558-8F44-AD97-E5B9E91B6233}">
      <dsp:nvSpPr>
        <dsp:cNvPr id="0" name=""/>
        <dsp:cNvSpPr/>
      </dsp:nvSpPr>
      <dsp:spPr>
        <a:xfrm>
          <a:off x="0" y="2490865"/>
          <a:ext cx="5641974" cy="1166307"/>
        </a:xfrm>
        <a:prstGeom prst="roundRect">
          <a:avLst/>
        </a:prstGeom>
        <a:solidFill>
          <a:schemeClr val="accent2">
            <a:hueOff val="-851583"/>
            <a:satOff val="2339"/>
            <a:lumOff val="1568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 dirty="0"/>
            <a:t>Complete the questions to the best of your ability either on the sheet or in your book.</a:t>
          </a:r>
          <a:endParaRPr lang="en-US" sz="2100" kern="1200" dirty="0"/>
        </a:p>
      </dsp:txBody>
      <dsp:txXfrm>
        <a:off x="56934" y="2547799"/>
        <a:ext cx="5528106" cy="1052439"/>
      </dsp:txXfrm>
    </dsp:sp>
    <dsp:sp modelId="{BE66A919-CED9-CA48-8474-9E52CB924A0D}">
      <dsp:nvSpPr>
        <dsp:cNvPr id="0" name=""/>
        <dsp:cNvSpPr/>
      </dsp:nvSpPr>
      <dsp:spPr>
        <a:xfrm>
          <a:off x="0" y="3717652"/>
          <a:ext cx="5641974" cy="1166307"/>
        </a:xfrm>
        <a:prstGeom prst="roundRect">
          <a:avLst/>
        </a:prstGeom>
        <a:solidFill>
          <a:schemeClr val="accent2">
            <a:hueOff val="-1277375"/>
            <a:satOff val="3509"/>
            <a:lumOff val="2352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 dirty="0"/>
            <a:t>Once you've finished the questions come back and read the next chapter "Gravity is not a trivial monster.' </a:t>
          </a:r>
        </a:p>
      </dsp:txBody>
      <dsp:txXfrm>
        <a:off x="56934" y="3774586"/>
        <a:ext cx="5528106" cy="105243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1A5ED01-9E74-4C74-AF5D-80FB179F3390}" type="datetimeFigureOut">
              <a:rPr lang="en-GB" smtClean="0"/>
              <a:t>20/05/2020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41E0937-AD4E-49D4-9934-27D0762649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945157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-1"/>
            <a:ext cx="12192000" cy="457200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0000"/>
                    <a:lumOff val="10000"/>
                  </a:schemeClr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800"/>
            </a:lvl4pPr>
            <a:lvl5pPr marL="1828800" indent="0" algn="ctr">
              <a:buNone/>
              <a:defRPr sz="1800"/>
            </a:lvl5pPr>
            <a:lvl6pPr marL="2286000" indent="0" algn="ctr">
              <a:buNone/>
              <a:defRPr sz="1800"/>
            </a:lvl6pPr>
            <a:lvl7pPr marL="2743200" indent="0" algn="ctr">
              <a:buNone/>
              <a:defRPr sz="1800"/>
            </a:lvl7pPr>
            <a:lvl8pPr marL="3200400" indent="0" algn="ctr">
              <a:buNone/>
              <a:defRPr sz="1800"/>
            </a:lvl8pPr>
            <a:lvl9pPr marL="3657600" indent="0" algn="ctr">
              <a:buNone/>
              <a:defRPr sz="18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l">
              <a:defRPr/>
            </a:lvl1pPr>
          </a:lstStyle>
          <a:p>
            <a:fld id="{ED2DD984-736C-40C9-ACEB-8CACE95E5869}" type="datetimeFigureOut">
              <a:rPr lang="en-GB" smtClean="0"/>
              <a:t>20/05/2020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1AA014-8D48-487F-ADAD-835D530DA08D}" type="slidenum">
              <a:rPr lang="en-GB" smtClean="0"/>
              <a:t>‹#›</a:t>
            </a:fld>
            <a:endParaRPr lang="en-GB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2" y="5264106"/>
            <a:ext cx="0" cy="914400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44113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DD984-736C-40C9-ACEB-8CACE95E5869}" type="datetimeFigureOut">
              <a:rPr lang="en-GB" smtClean="0"/>
              <a:t>20/05/2020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1AA014-8D48-487F-ADAD-835D530DA0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4805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-1"/>
            <a:ext cx="12192000" cy="45720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b="0" spc="2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0000"/>
                    <a:lumOff val="1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DD984-736C-40C9-ACEB-8CACE95E5869}" type="datetimeFigureOut">
              <a:rPr lang="en-GB" smtClean="0"/>
              <a:t>20/05/2020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1AA014-8D48-487F-ADAD-835D530DA08D}" type="slidenum">
              <a:rPr lang="en-GB" smtClean="0"/>
              <a:t>‹#›</a:t>
            </a:fld>
            <a:endParaRPr lang="en-GB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2" y="5264106"/>
            <a:ext cx="0" cy="914400"/>
          </a:xfrm>
          <a:prstGeom prst="line">
            <a:avLst/>
          </a:prstGeom>
          <a:ln w="1905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476445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24128" y="2286000"/>
            <a:ext cx="475488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989320" y="2286000"/>
            <a:ext cx="475488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DD984-736C-40C9-ACEB-8CACE95E5869}" type="datetimeFigureOut">
              <a:rPr lang="en-GB" smtClean="0"/>
              <a:t>20/05/2020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1AA014-8D48-487F-ADAD-835D530DA0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46993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2300" b="0" cap="none" baseline="0">
                <a:solidFill>
                  <a:schemeClr val="accent2">
                    <a:lumMod val="75000"/>
                  </a:schemeClr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24128" y="2967788"/>
            <a:ext cx="4754880" cy="3341572"/>
          </a:xfrm>
        </p:spPr>
        <p:txBody>
          <a:bodyPr lIns="45720" rIns="4572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989320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lang="en-US" sz="2300" b="0" kern="1200" cap="none" baseline="0" dirty="0">
                <a:solidFill>
                  <a:schemeClr val="accent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800"/>
              </a:spcBef>
              <a:buNone/>
            </a:pPr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989320" y="2967788"/>
            <a:ext cx="4754880" cy="3341572"/>
          </a:xfrm>
        </p:spPr>
        <p:txBody>
          <a:bodyPr lIns="45720" rIns="4572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DD984-736C-40C9-ACEB-8CACE95E5869}" type="datetimeFigureOut">
              <a:rPr lang="en-GB" smtClean="0"/>
              <a:t>20/05/2020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1AA014-8D48-487F-ADAD-835D530DA0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31485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DD984-736C-40C9-ACEB-8CACE95E5869}" type="datetimeFigureOut">
              <a:rPr lang="en-GB" smtClean="0"/>
              <a:t>20/05/2020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1AA014-8D48-487F-ADAD-835D530DA0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51370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DD984-736C-40C9-ACEB-8CACE95E5869}" type="datetimeFigureOut">
              <a:rPr lang="en-GB" smtClean="0"/>
              <a:t>20/05/2020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1AA014-8D48-487F-ADAD-835D530DA0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95237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24128" y="471509"/>
            <a:ext cx="4389120" cy="1737360"/>
          </a:xfrm>
        </p:spPr>
        <p:txBody>
          <a:bodyPr>
            <a:noAutofit/>
          </a:bodyPr>
          <a:lstStyle>
            <a:lvl1pPr>
              <a:lnSpc>
                <a:spcPct val="80000"/>
              </a:lnSpc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15000" y="822960"/>
            <a:ext cx="5678424" cy="518464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128" y="2257506"/>
            <a:ext cx="4389120" cy="3762294"/>
          </a:xfrm>
        </p:spPr>
        <p:txBody>
          <a:bodyPr lIns="91440" rIns="91440">
            <a:normAutofit/>
          </a:bodyPr>
          <a:lstStyle>
            <a:lvl1pPr marL="0" indent="0">
              <a:lnSpc>
                <a:spcPct val="108000"/>
              </a:lnSpc>
              <a:spcBef>
                <a:spcPts val="6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DD984-736C-40C9-ACEB-8CACE95E5869}" type="datetimeFigureOut">
              <a:rPr lang="en-GB" smtClean="0"/>
              <a:t>20/05/2020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1AA014-8D48-487F-ADAD-835D530DA0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12041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8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-1"/>
            <a:ext cx="12188952" cy="4572000"/>
          </a:xfrm>
          <a:solidFill>
            <a:schemeClr val="accent2">
              <a:lumMod val="60000"/>
              <a:lumOff val="40000"/>
            </a:schemeClr>
          </a:solidFill>
        </p:spPr>
        <p:txBody>
          <a:bodyPr lIns="457200" tIns="365760" rIns="45720" bIns="4572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10600" y="4960138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0000"/>
                    <a:lumOff val="10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DD984-736C-40C9-ACEB-8CACE95E5869}" type="datetimeFigureOut">
              <a:rPr lang="en-GB" smtClean="0"/>
              <a:t>20/05/2020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1AA014-8D48-487F-ADAD-835D530DA08D}" type="slidenum">
              <a:rPr lang="en-GB" smtClean="0"/>
              <a:t>‹#›</a:t>
            </a:fld>
            <a:endParaRPr lang="en-GB"/>
          </a:p>
        </p:txBody>
      </p:sp>
      <p:cxnSp>
        <p:nvCxnSpPr>
          <p:cNvPr id="9" name="Straight Connector 8"/>
          <p:cNvCxnSpPr/>
          <p:nvPr/>
        </p:nvCxnSpPr>
        <p:spPr>
          <a:xfrm flipV="1">
            <a:off x="8386842" y="5264106"/>
            <a:ext cx="0" cy="914400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19461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DD984-736C-40C9-ACEB-8CACE95E5869}" type="datetimeFigureOut">
              <a:rPr lang="en-GB" smtClean="0"/>
              <a:t>20/05/2020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1AA014-8D48-487F-ADAD-835D530DA0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91313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762000"/>
            <a:ext cx="2628900" cy="5410200"/>
          </a:xfrm>
        </p:spPr>
        <p:txBody>
          <a:bodyPr vert="eaVert" lIns="45720" tIns="91440" rIns="45720" bIns="9144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90600" y="762000"/>
            <a:ext cx="7581900" cy="541020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DD984-736C-40C9-ACEB-8CACE95E5869}" type="datetimeFigureOut">
              <a:rPr lang="en-GB" smtClean="0"/>
              <a:t>20/05/2020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1AA014-8D48-487F-ADAD-835D530DA08D}" type="slidenum">
              <a:rPr lang="en-GB" smtClean="0"/>
              <a:t>‹#›</a:t>
            </a:fld>
            <a:endParaRPr lang="en-GB"/>
          </a:p>
        </p:txBody>
      </p:sp>
      <p:cxnSp>
        <p:nvCxnSpPr>
          <p:cNvPr id="7" name="Straight Connector 6"/>
          <p:cNvCxnSpPr/>
          <p:nvPr/>
        </p:nvCxnSpPr>
        <p:spPr>
          <a:xfrm rot="5400000" flipV="1">
            <a:off x="10058400" y="59263"/>
            <a:ext cx="0" cy="914400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717277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40000"/>
                <a:lumOff val="60000"/>
              </a:schemeClr>
            </a:gs>
            <a:gs pos="0">
              <a:schemeClr val="accent4">
                <a:lumMod val="40000"/>
                <a:lumOff val="60000"/>
              </a:schemeClr>
            </a:gs>
            <a:gs pos="70000">
              <a:schemeClr val="accent4">
                <a:lumMod val="60000"/>
                <a:lumOff val="40000"/>
              </a:schemeClr>
            </a:gs>
            <a:gs pos="100000">
              <a:schemeClr val="accent4">
                <a:lumMod val="75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286000"/>
            <a:ext cx="9720071" cy="4023360"/>
          </a:xfrm>
          <a:prstGeom prst="rect">
            <a:avLst/>
          </a:prstGeom>
        </p:spPr>
        <p:txBody>
          <a:bodyPr vert="horz" lIns="45720" tIns="45720" rIns="4572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24128" y="6470704"/>
            <a:ext cx="2154142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0000"/>
                    <a:lumOff val="10000"/>
                  </a:schemeClr>
                </a:solidFill>
                <a:latin typeface="+mj-lt"/>
              </a:defRPr>
            </a:lvl1pPr>
          </a:lstStyle>
          <a:p>
            <a:fld id="{ED2DD984-736C-40C9-ACEB-8CACE95E5869}" type="datetimeFigureOut">
              <a:rPr lang="en-GB" smtClean="0"/>
              <a:t>20/05/2020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842932" y="6470704"/>
            <a:ext cx="5901458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baseline="0">
                <a:solidFill>
                  <a:schemeClr val="tx1">
                    <a:lumMod val="90000"/>
                    <a:lumOff val="10000"/>
                  </a:schemeClr>
                </a:solidFill>
                <a:latin typeface="+mj-lt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837334" y="6470704"/>
            <a:ext cx="973666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0000"/>
                    <a:lumOff val="10000"/>
                  </a:schemeClr>
                </a:solidFill>
                <a:latin typeface="+mj-lt"/>
              </a:defRPr>
            </a:lvl1pPr>
          </a:lstStyle>
          <a:p>
            <a:fld id="{CF1AA014-8D48-487F-ADAD-835D530DA08D}" type="slidenum">
              <a:rPr lang="en-GB" smtClean="0"/>
              <a:t>‹#›</a:t>
            </a:fld>
            <a:endParaRPr lang="en-GB"/>
          </a:p>
        </p:txBody>
      </p:sp>
      <p:cxnSp>
        <p:nvCxnSpPr>
          <p:cNvPr id="7" name="Straight Connector 6"/>
          <p:cNvCxnSpPr/>
          <p:nvPr/>
        </p:nvCxnSpPr>
        <p:spPr>
          <a:xfrm flipV="1">
            <a:off x="762000" y="826324"/>
            <a:ext cx="0" cy="914400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148756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80000"/>
        </a:lnSpc>
        <a:spcBef>
          <a:spcPct val="0"/>
        </a:spcBef>
        <a:buNone/>
        <a:defRPr sz="5000" kern="1200" cap="all" spc="100" baseline="0">
          <a:solidFill>
            <a:schemeClr val="tx1">
              <a:lumMod val="90000"/>
              <a:lumOff val="10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2"/>
        </a:buClr>
        <a:buSzPct val="100000"/>
        <a:buFont typeface="Tw Cen MT" panose="020B0602020104020603" pitchFamily="34" charset="0"/>
        <a:buChar char=" 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26517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2"/>
        </a:buClr>
        <a:buFont typeface="Wingdings 3" pitchFamily="18" charset="2"/>
        <a:buChar char="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4480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2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59436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2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77724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2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91440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2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060704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2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216152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2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3624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2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7DtwCGcIhAw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462F97DB-9183-4E6E-8155-7BC67242DF3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726" cy="685897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13611" y="685893"/>
            <a:ext cx="3566407" cy="2989044"/>
          </a:xfrm>
        </p:spPr>
        <p:txBody>
          <a:bodyPr anchor="b">
            <a:normAutofit/>
          </a:bodyPr>
          <a:lstStyle/>
          <a:p>
            <a:r>
              <a:rPr lang="en-GB" sz="4400"/>
              <a:t>Week 3 Day 4</a:t>
            </a:r>
            <a:br>
              <a:rPr lang="en-GB" sz="4400"/>
            </a:br>
            <a:br>
              <a:rPr lang="en-GB" sz="4400"/>
            </a:br>
            <a:br>
              <a:rPr lang="en-GB" sz="4400"/>
            </a:br>
            <a:endParaRPr lang="en-GB" sz="4400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731ADB2A-A571-40A6-AC59-21025129400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13610" y="3759161"/>
            <a:ext cx="3566160" cy="0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266" b="26337"/>
          <a:stretch/>
        </p:blipFill>
        <p:spPr>
          <a:xfrm>
            <a:off x="4654984" y="975"/>
            <a:ext cx="753374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029933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39E4C68A-A4A9-48A4-9FF2-D2896B1EA01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2B9AEA5-52CB-49A6-AF8A-33502F291B9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654296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9DB1D7A-65C3-46FF-B138-CBB1281C8F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64788" y="804333"/>
            <a:ext cx="3302412" cy="5249334"/>
          </a:xfrm>
        </p:spPr>
        <p:txBody>
          <a:bodyPr>
            <a:normAutofit/>
          </a:bodyPr>
          <a:lstStyle/>
          <a:p>
            <a:pPr algn="r"/>
            <a:r>
              <a:rPr lang="en-GB">
                <a:solidFill>
                  <a:srgbClr val="FFFFFF"/>
                </a:solidFill>
              </a:rPr>
              <a:t>Starter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6807F69-097E-4990-A919-58EC8364D1A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09882" y="804333"/>
            <a:ext cx="6147169" cy="5249334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Watch the clip and then answer the questions</a:t>
            </a:r>
          </a:p>
          <a:p>
            <a:pPr marL="0" indent="0">
              <a:buNone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https://www.youtube.com/watch?v=7DtwCGcIhAw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What does Malfoy call Hermione?</a:t>
            </a:r>
          </a:p>
          <a:p>
            <a:pPr marL="0" indent="0">
              <a:buNone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How can you tell that this is a bad thing to say?</a:t>
            </a:r>
          </a:p>
          <a:p>
            <a:pPr marL="0" indent="0">
              <a:buNone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What do you think will happen next?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693578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FC695245-44E3-4A14-900A-D06036644A4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648199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91F602F-105E-446D-AA5E-E78C81C268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3468" y="643467"/>
            <a:ext cx="3415612" cy="5571066"/>
          </a:xfrm>
        </p:spPr>
        <p:txBody>
          <a:bodyPr>
            <a:normAutofit/>
          </a:bodyPr>
          <a:lstStyle/>
          <a:p>
            <a:r>
              <a:rPr lang="en-GB" b="1" dirty="0">
                <a:solidFill>
                  <a:srgbClr val="FFFFFF"/>
                </a:solidFill>
              </a:rPr>
              <a:t>Read Chapter 18 - </a:t>
            </a:r>
            <a:r>
              <a:rPr lang="en-GB" b="1" dirty="0" err="1">
                <a:solidFill>
                  <a:srgbClr val="FFFFFF"/>
                </a:solidFill>
              </a:rPr>
              <a:t>Astrogossip</a:t>
            </a:r>
            <a:endParaRPr lang="en-GB" b="1" dirty="0">
              <a:solidFill>
                <a:srgbClr val="FFFFFF"/>
              </a:solidFill>
            </a:endParaRP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6EFD5A52-922B-46B4-BF63-9584C74E208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42344304"/>
              </p:ext>
            </p:extLst>
          </p:nvPr>
        </p:nvGraphicFramePr>
        <p:xfrm>
          <a:off x="5603875" y="954088"/>
          <a:ext cx="5641975" cy="49212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2171415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screenshot of a cell phone&#10;&#10;Description automatically generated">
            <a:extLst>
              <a:ext uri="{FF2B5EF4-FFF2-40B4-BE49-F238E27FC236}">
                <a16:creationId xmlns:a16="http://schemas.microsoft.com/office/drawing/2014/main" id="{6EB27299-ABFE-4E44-8622-F19095D7B8B8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957" b="31803"/>
          <a:stretch/>
        </p:blipFill>
        <p:spPr>
          <a:xfrm>
            <a:off x="2124074" y="265607"/>
            <a:ext cx="8105775" cy="56459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846481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31E7C082-5B81-400A-A1DE-7CA9F26ED81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1"/>
            <a:ext cx="12192000" cy="457200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08D54232-CDE1-4B53-B430-AB82206F6B5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V="1">
            <a:off x="8386842" y="5264106"/>
            <a:ext cx="0" cy="914400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4C0648FB-4388-443C-8D4E-4A9FF033607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4A8D762E-DA8D-419A-BA44-68B93D3D92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457200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4979569-2109-2641-8824-2B21ABE96B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86933" y="977048"/>
            <a:ext cx="9618133" cy="2960980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6600" spc="200" dirty="0">
                <a:solidFill>
                  <a:srgbClr val="FFFFFF"/>
                </a:solidFill>
              </a:rPr>
              <a:t>Chapter 19 – Gravity is not  trivial monster. </a:t>
            </a:r>
          </a:p>
        </p:txBody>
      </p:sp>
    </p:spTree>
    <p:extLst>
      <p:ext uri="{BB962C8B-B14F-4D97-AF65-F5344CB8AC3E}">
        <p14:creationId xmlns:p14="http://schemas.microsoft.com/office/powerpoint/2010/main" val="361457306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creenshot of a cell phone&#10;&#10;Description automatically generated">
            <a:extLst>
              <a:ext uri="{FF2B5EF4-FFF2-40B4-BE49-F238E27FC236}">
                <a16:creationId xmlns:a16="http://schemas.microsoft.com/office/drawing/2014/main" id="{FD59EC53-BA12-9941-9FB4-8492E252A97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956" b="8197"/>
          <a:stretch/>
        </p:blipFill>
        <p:spPr>
          <a:xfrm>
            <a:off x="2310046" y="149902"/>
            <a:ext cx="7318488" cy="67443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34067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creenshot of a cell phone&#10;&#10;Description automatically generated">
            <a:extLst>
              <a:ext uri="{FF2B5EF4-FFF2-40B4-BE49-F238E27FC236}">
                <a16:creationId xmlns:a16="http://schemas.microsoft.com/office/drawing/2014/main" id="{6C507162-62C1-E245-80EE-080E2554A8D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306" b="9071"/>
          <a:stretch/>
        </p:blipFill>
        <p:spPr>
          <a:xfrm>
            <a:off x="2399987" y="-1"/>
            <a:ext cx="7418569" cy="686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693108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creenshot of a cell phone&#10;&#10;Description automatically generated">
            <a:extLst>
              <a:ext uri="{FF2B5EF4-FFF2-40B4-BE49-F238E27FC236}">
                <a16:creationId xmlns:a16="http://schemas.microsoft.com/office/drawing/2014/main" id="{6AE2C212-47F2-6F43-8367-B54F6F09B2F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213" b="8196"/>
          <a:stretch/>
        </p:blipFill>
        <p:spPr>
          <a:xfrm>
            <a:off x="2429967" y="0"/>
            <a:ext cx="7058807" cy="68624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929946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creenshot of a social media post&#10;&#10;Description automatically generated">
            <a:extLst>
              <a:ext uri="{FF2B5EF4-FFF2-40B4-BE49-F238E27FC236}">
                <a16:creationId xmlns:a16="http://schemas.microsoft.com/office/drawing/2014/main" id="{04430C50-E95C-E144-A797-DFA684230A8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868" b="13224"/>
          <a:stretch/>
        </p:blipFill>
        <p:spPr>
          <a:xfrm>
            <a:off x="2310046" y="0"/>
            <a:ext cx="7358609" cy="68903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97386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creenshot of a cell phone&#10;&#10;Description automatically generated">
            <a:extLst>
              <a:ext uri="{FF2B5EF4-FFF2-40B4-BE49-F238E27FC236}">
                <a16:creationId xmlns:a16="http://schemas.microsoft.com/office/drawing/2014/main" id="{DFE6B960-0DE3-F845-AC3D-7736108DFB5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650" b="7322"/>
          <a:stretch/>
        </p:blipFill>
        <p:spPr>
          <a:xfrm>
            <a:off x="2340027" y="26232"/>
            <a:ext cx="7283658" cy="68129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937726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creenshot of a cell phone&#10;&#10;Description automatically generated">
            <a:extLst>
              <a:ext uri="{FF2B5EF4-FFF2-40B4-BE49-F238E27FC236}">
                <a16:creationId xmlns:a16="http://schemas.microsoft.com/office/drawing/2014/main" id="{BC5C74DF-05A8-E44D-B378-2CBA56EFAF6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650" b="10601"/>
          <a:stretch/>
        </p:blipFill>
        <p:spPr>
          <a:xfrm>
            <a:off x="2594859" y="0"/>
            <a:ext cx="6998846" cy="68606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254242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 screenshot of a cell phone&#10;&#10;Description automatically generated">
            <a:extLst>
              <a:ext uri="{FF2B5EF4-FFF2-40B4-BE49-F238E27FC236}">
                <a16:creationId xmlns:a16="http://schemas.microsoft.com/office/drawing/2014/main" id="{00402740-ADC8-9046-BF60-89DDC2310DB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088" b="6885"/>
          <a:stretch/>
        </p:blipFill>
        <p:spPr>
          <a:xfrm>
            <a:off x="2489928" y="-1"/>
            <a:ext cx="6863934" cy="69149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809119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screenshot of a cell phone&#10;&#10;Description automatically generated">
            <a:extLst>
              <a:ext uri="{FF2B5EF4-FFF2-40B4-BE49-F238E27FC236}">
                <a16:creationId xmlns:a16="http://schemas.microsoft.com/office/drawing/2014/main" id="{3F265B12-3598-DD43-A08D-244F6E7CF27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994" b="7323"/>
          <a:stretch/>
        </p:blipFill>
        <p:spPr>
          <a:xfrm>
            <a:off x="2519908" y="-1"/>
            <a:ext cx="7088787" cy="68997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515340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creenshot of a cell phone&#10;&#10;Description automatically generated">
            <a:extLst>
              <a:ext uri="{FF2B5EF4-FFF2-40B4-BE49-F238E27FC236}">
                <a16:creationId xmlns:a16="http://schemas.microsoft.com/office/drawing/2014/main" id="{B4674072-573D-7244-BF43-42897DB9C9C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994" b="8852"/>
          <a:stretch/>
        </p:blipFill>
        <p:spPr>
          <a:xfrm>
            <a:off x="2594859" y="0"/>
            <a:ext cx="6968865" cy="6911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843587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creenshot of a cell phone&#10;&#10;Description automatically generated">
            <a:extLst>
              <a:ext uri="{FF2B5EF4-FFF2-40B4-BE49-F238E27FC236}">
                <a16:creationId xmlns:a16="http://schemas.microsoft.com/office/drawing/2014/main" id="{ACE91203-8E95-A048-9178-84685DB7655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650" b="10601"/>
          <a:stretch/>
        </p:blipFill>
        <p:spPr>
          <a:xfrm>
            <a:off x="2429968" y="0"/>
            <a:ext cx="7298648" cy="68770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113738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creenshot of a cell phone&#10;&#10;Description automatically generated">
            <a:extLst>
              <a:ext uri="{FF2B5EF4-FFF2-40B4-BE49-F238E27FC236}">
                <a16:creationId xmlns:a16="http://schemas.microsoft.com/office/drawing/2014/main" id="{F12F6D2E-E98D-C74E-8BD5-EAEF985B1FF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651" b="21530"/>
          <a:stretch/>
        </p:blipFill>
        <p:spPr>
          <a:xfrm>
            <a:off x="2355017" y="0"/>
            <a:ext cx="7268668" cy="68635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632606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ntegral">
  <a:themeElements>
    <a:clrScheme name="Violet II">
      <a:dk1>
        <a:sysClr val="windowText" lastClr="000000"/>
      </a:dk1>
      <a:lt1>
        <a:sysClr val="window" lastClr="FFFFFF"/>
      </a:lt1>
      <a:dk2>
        <a:srgbClr val="632E62"/>
      </a:dk2>
      <a:lt2>
        <a:srgbClr val="EAE5EB"/>
      </a:lt2>
      <a:accent1>
        <a:srgbClr val="92278F"/>
      </a:accent1>
      <a:accent2>
        <a:srgbClr val="9B57D3"/>
      </a:accent2>
      <a:accent3>
        <a:srgbClr val="755DD9"/>
      </a:accent3>
      <a:accent4>
        <a:srgbClr val="665EB8"/>
      </a:accent4>
      <a:accent5>
        <a:srgbClr val="45A5ED"/>
      </a:accent5>
      <a:accent6>
        <a:srgbClr val="5982DB"/>
      </a:accent6>
      <a:hlink>
        <a:srgbClr val="0066FF"/>
      </a:hlink>
      <a:folHlink>
        <a:srgbClr val="666699"/>
      </a:folHlink>
    </a:clrScheme>
    <a:fontScheme name="Integral">
      <a:majorFont>
        <a:latin typeface="Tw Cen MT Condensed" panose="020B06060201040202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Integral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atMod val="100000"/>
                <a:lumMod val="100000"/>
              </a:schemeClr>
            </a:gs>
            <a:gs pos="100000">
              <a:schemeClr val="phClr">
                <a:tint val="61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tint val="100000"/>
                <a:shade val="85000"/>
                <a:satMod val="100000"/>
                <a:lumMod val="100000"/>
              </a:schemeClr>
            </a:gs>
            <a:gs pos="100000">
              <a:schemeClr val="phClr">
                <a:tint val="90000"/>
                <a:shade val="100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2700" dir="5400000" algn="ctr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76200" dist="25400" dir="5400000" algn="ct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contourW="12700" prstMaterial="flat">
            <a:bevelT w="38100" h="44450" prst="angle"/>
            <a:contourClr>
              <a:schemeClr val="phClr">
                <a:shade val="35000"/>
                <a:satMod val="160000"/>
              </a:schemeClr>
            </a:contourClr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8000"/>
              </a:schemeClr>
              <a:schemeClr val="phClr">
                <a:shade val="89000"/>
                <a:satMod val="145000"/>
              </a:schemeClr>
            </a:duotone>
          </a:blip>
          <a:tile tx="0" ty="0" sx="32000" sy="32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tint val="98000"/>
              </a:schemeClr>
              <a:schemeClr val="phClr">
                <a:shade val="95000"/>
              </a:schemeClr>
            </a:duotone>
          </a:blip>
          <a:tile tx="0" ty="0" sx="32000" sy="32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ntegral" id="{3577F8C9-A904-41D8-97D2-FD898F53F20E}" vid="{090DCB5F-146D-478A-852A-34B16FE9F3A8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</TotalTime>
  <Words>144</Words>
  <Application>Microsoft Macintosh PowerPoint</Application>
  <PresentationFormat>Widescreen</PresentationFormat>
  <Paragraphs>15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2" baseType="lpstr">
      <vt:lpstr>Arial</vt:lpstr>
      <vt:lpstr>Calibri</vt:lpstr>
      <vt:lpstr>Tw Cen MT</vt:lpstr>
      <vt:lpstr>Tw Cen MT Condensed</vt:lpstr>
      <vt:lpstr>Wingdings 3</vt:lpstr>
      <vt:lpstr>Integral</vt:lpstr>
      <vt:lpstr>Week 3 Day 4   </vt:lpstr>
      <vt:lpstr>Starter</vt:lpstr>
      <vt:lpstr>Read Chapter 18 - Astrogossip</vt:lpstr>
      <vt:lpstr>PowerPoint Presentation</vt:lpstr>
      <vt:lpstr>Chapter 19 – Gravity is not  trivial monster.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Week 3 Day 4   </dc:title>
  <dc:creator>Belinda Clark</dc:creator>
  <cp:lastModifiedBy>Belinda Clark</cp:lastModifiedBy>
  <cp:revision>4</cp:revision>
  <dcterms:created xsi:type="dcterms:W3CDTF">2020-05-20T15:03:15Z</dcterms:created>
  <dcterms:modified xsi:type="dcterms:W3CDTF">2020-05-20T15:16:07Z</dcterms:modified>
</cp:coreProperties>
</file>