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56" r:id="rId2"/>
    <p:sldId id="258" r:id="rId3"/>
    <p:sldId id="259"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 id="262" r:id="rId18"/>
    <p:sldId id="260"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5" d="100"/>
          <a:sy n="85" d="100"/>
        </p:scale>
        <p:origin x="176" y="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A5ED01-9E74-4C74-AF5D-80FB179F3390}" type="datetimeFigureOut">
              <a:rPr lang="en-GB" smtClean="0"/>
              <a:t>17/05/2020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1E0937-AD4E-49D4-9934-27D076264971}" type="slidenum">
              <a:rPr lang="en-GB" smtClean="0"/>
              <a:t>‹#›</a:t>
            </a:fld>
            <a:endParaRPr lang="en-GB"/>
          </a:p>
        </p:txBody>
      </p:sp>
    </p:spTree>
    <p:extLst>
      <p:ext uri="{BB962C8B-B14F-4D97-AF65-F5344CB8AC3E}">
        <p14:creationId xmlns:p14="http://schemas.microsoft.com/office/powerpoint/2010/main" val="1409451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D2DD984-736C-40C9-ACEB-8CACE95E5869}"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4113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2DD984-736C-40C9-ACEB-8CACE95E5869}"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335480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D2DD984-736C-40C9-ACEB-8CACE95E5869}"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7644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D2DD984-736C-40C9-ACEB-8CACE95E5869}"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1924699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D2DD984-736C-40C9-ACEB-8CACE95E5869}" type="datetimeFigureOut">
              <a:rPr lang="en-GB" smtClean="0"/>
              <a:t>17/05/2020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4283148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D2DD984-736C-40C9-ACEB-8CACE95E5869}" type="datetimeFigureOut">
              <a:rPr lang="en-GB" smtClean="0"/>
              <a:t>17/05/2020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2455137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2DD984-736C-40C9-ACEB-8CACE95E5869}" type="datetimeFigureOut">
              <a:rPr lang="en-GB" smtClean="0"/>
              <a:t>17/05/2020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1909523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D2DD984-736C-40C9-ACEB-8CACE95E5869}"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4231204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D2DD984-736C-40C9-ACEB-8CACE95E5869}"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1AA014-8D48-487F-ADAD-835D530DA08D}" type="slidenum">
              <a:rPr lang="en-GB" smtClean="0"/>
              <a:t>‹#›</a:t>
            </a:fld>
            <a:endParaRPr lang="en-GB"/>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946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2DD984-736C-40C9-ACEB-8CACE95E5869}"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1129131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2DD984-736C-40C9-ACEB-8CACE95E5869}"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1727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3">
                <a:lumMod val="20000"/>
                <a:lumOff val="80000"/>
              </a:schemeClr>
            </a:gs>
            <a:gs pos="74000">
              <a:schemeClr val="accent2">
                <a:lumMod val="40000"/>
                <a:lumOff val="60000"/>
              </a:schemeClr>
            </a:gs>
            <a:gs pos="83000">
              <a:schemeClr val="accent3">
                <a:lumMod val="60000"/>
                <a:lumOff val="40000"/>
              </a:schemeClr>
            </a:gs>
            <a:gs pos="100000">
              <a:schemeClr val="accent4">
                <a:lumMod val="60000"/>
                <a:lumOff val="4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ED2DD984-736C-40C9-ACEB-8CACE95E5869}" type="datetimeFigureOut">
              <a:rPr lang="en-GB" smtClean="0"/>
              <a:t>17/05/2020</a:t>
            </a:fld>
            <a:endParaRPr lang="en-GB"/>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GB"/>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CF1AA014-8D48-487F-ADAD-835D530DA08D}"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487568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001EBEE-7F7A-4EEE-8CD5-9B3740ECB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5281BC8-9061-4C9E-88FC-2B98B09A3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4276" y="640080"/>
            <a:ext cx="4208656" cy="3034857"/>
          </a:xfrm>
        </p:spPr>
        <p:txBody>
          <a:bodyPr anchor="b">
            <a:normAutofit/>
          </a:bodyPr>
          <a:lstStyle/>
          <a:p>
            <a:r>
              <a:rPr lang="en-GB" sz="4400">
                <a:solidFill>
                  <a:srgbClr val="FFFFFF"/>
                </a:solidFill>
              </a:rPr>
              <a:t>Week 3 Day 1</a:t>
            </a:r>
            <a:br>
              <a:rPr lang="en-GB" sz="4400">
                <a:solidFill>
                  <a:srgbClr val="FFFFFF"/>
                </a:solidFill>
              </a:rPr>
            </a:br>
            <a:endParaRPr lang="en-GB" sz="4400">
              <a:solidFill>
                <a:srgbClr val="FFFFFF"/>
              </a:solidFill>
            </a:endParaRPr>
          </a:p>
        </p:txBody>
      </p:sp>
      <p:cxnSp>
        <p:nvCxnSpPr>
          <p:cNvPr id="13" name="Straight Connector 12">
            <a:extLst>
              <a:ext uri="{FF2B5EF4-FFF2-40B4-BE49-F238E27FC236}">
                <a16:creationId xmlns:a16="http://schemas.microsoft.com/office/drawing/2014/main" id="{E54F8B4D-C74B-4907-B2CC-F7C50DC571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6679" y="3765314"/>
            <a:ext cx="3931920" cy="0"/>
          </a:xfrm>
          <a:prstGeom prst="line">
            <a:avLst/>
          </a:prstGeom>
          <a:ln w="19050">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10626" r="2" b="22699"/>
          <a:stretch/>
        </p:blipFill>
        <p:spPr>
          <a:xfrm>
            <a:off x="6096000" y="640080"/>
            <a:ext cx="5459470" cy="5578816"/>
          </a:xfrm>
          <a:prstGeom prst="rect">
            <a:avLst/>
          </a:prstGeom>
        </p:spPr>
      </p:pic>
    </p:spTree>
    <p:extLst>
      <p:ext uri="{BB962C8B-B14F-4D97-AF65-F5344CB8AC3E}">
        <p14:creationId xmlns:p14="http://schemas.microsoft.com/office/powerpoint/2010/main" val="3780299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73B20-3413-444D-A321-F69EEAC6E604}"/>
              </a:ext>
            </a:extLst>
          </p:cNvPr>
          <p:cNvSpPr>
            <a:spLocks noGrp="1"/>
          </p:cNvSpPr>
          <p:nvPr>
            <p:ph type="title"/>
          </p:nvPr>
        </p:nvSpPr>
        <p:spPr>
          <a:xfrm>
            <a:off x="1024128" y="414796"/>
            <a:ext cx="9720072" cy="1097568"/>
          </a:xfrm>
        </p:spPr>
        <p:txBody>
          <a:bodyPr/>
          <a:lstStyle/>
          <a:p>
            <a:r>
              <a:rPr lang="en-GB" dirty="0"/>
              <a:t>Starter</a:t>
            </a:r>
          </a:p>
        </p:txBody>
      </p:sp>
      <p:sp>
        <p:nvSpPr>
          <p:cNvPr id="4" name="Content Placeholder 3">
            <a:extLst>
              <a:ext uri="{FF2B5EF4-FFF2-40B4-BE49-F238E27FC236}">
                <a16:creationId xmlns:a16="http://schemas.microsoft.com/office/drawing/2014/main" id="{CD6119D3-96C9-4C39-9DD1-693D8828F227}"/>
              </a:ext>
            </a:extLst>
          </p:cNvPr>
          <p:cNvSpPr>
            <a:spLocks noGrp="1"/>
          </p:cNvSpPr>
          <p:nvPr>
            <p:ph sz="half" idx="1"/>
          </p:nvPr>
        </p:nvSpPr>
        <p:spPr/>
        <p:txBody>
          <a:bodyPr/>
          <a:lstStyle/>
          <a:p>
            <a:endParaRPr lang="en-GB"/>
          </a:p>
        </p:txBody>
      </p:sp>
      <p:sp>
        <p:nvSpPr>
          <p:cNvPr id="5" name="Content Placeholder 4">
            <a:extLst>
              <a:ext uri="{FF2B5EF4-FFF2-40B4-BE49-F238E27FC236}">
                <a16:creationId xmlns:a16="http://schemas.microsoft.com/office/drawing/2014/main" id="{F4408CA5-6B87-462E-9087-394125BFA240}"/>
              </a:ext>
            </a:extLst>
          </p:cNvPr>
          <p:cNvSpPr>
            <a:spLocks noGrp="1"/>
          </p:cNvSpPr>
          <p:nvPr>
            <p:ph sz="half" idx="2"/>
          </p:nvPr>
        </p:nvSpPr>
        <p:spPr>
          <a:xfrm>
            <a:off x="7063185" y="755040"/>
            <a:ext cx="4461880" cy="4519709"/>
          </a:xfrm>
        </p:spPr>
        <p:txBody>
          <a:bodyPr>
            <a:noAutofit/>
          </a:bodyPr>
          <a:lstStyle/>
          <a:p>
            <a:pPr marL="0" indent="0">
              <a:buNone/>
            </a:pPr>
            <a:r>
              <a:rPr lang="en-GB" sz="2800" dirty="0">
                <a:solidFill>
                  <a:schemeClr val="accent4">
                    <a:lumMod val="75000"/>
                  </a:schemeClr>
                </a:solidFill>
                <a:latin typeface="Arial" panose="020B0604020202020204" pitchFamily="34" charset="0"/>
                <a:cs typeface="Arial" panose="020B0604020202020204" pitchFamily="34" charset="0"/>
              </a:rPr>
              <a:t>Who said this quotation and who do you think he is?</a:t>
            </a: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dirty="0">
                <a:solidFill>
                  <a:schemeClr val="accent6">
                    <a:lumMod val="75000"/>
                  </a:schemeClr>
                </a:solidFill>
                <a:latin typeface="Arial" panose="020B0604020202020204" pitchFamily="34" charset="0"/>
                <a:cs typeface="Arial" panose="020B0604020202020204" pitchFamily="34" charset="0"/>
              </a:rPr>
              <a:t>What do you think ‘the sky is the limit’ means when people say it?</a:t>
            </a: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dirty="0">
                <a:solidFill>
                  <a:srgbClr val="FF0000"/>
                </a:solidFill>
                <a:latin typeface="Arial" panose="020B0604020202020204" pitchFamily="34" charset="0"/>
                <a:cs typeface="Arial" panose="020B0604020202020204" pitchFamily="34" charset="0"/>
              </a:rPr>
              <a:t>What do you think Buzz Aldrin’s message is?</a:t>
            </a:r>
          </a:p>
        </p:txBody>
      </p:sp>
      <p:pic>
        <p:nvPicPr>
          <p:cNvPr id="2050" name="Picture 2" descr="http://www.notable-quotes.com/a/buzz_aldrin_quote_2.jpg">
            <a:extLst>
              <a:ext uri="{FF2B5EF4-FFF2-40B4-BE49-F238E27FC236}">
                <a16:creationId xmlns:a16="http://schemas.microsoft.com/office/drawing/2014/main" id="{7C088A60-845E-4239-9C80-1E0FED2D8A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039" y="1836295"/>
            <a:ext cx="6039057" cy="3623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1286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1E7C082-5B81-400A-A1DE-7CA9F26ED8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9" name="Straight Connector 8">
            <a:extLst>
              <a:ext uri="{FF2B5EF4-FFF2-40B4-BE49-F238E27FC236}">
                <a16:creationId xmlns:a16="http://schemas.microsoft.com/office/drawing/2014/main" id="{08D54232-CDE1-4B53-B430-AB82206F6B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9238970C-19DE-438D-80D2-5CF9690551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4B1E3F6-167B-40F3-B303-9A931BAB97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928" y="484632"/>
            <a:ext cx="11244036" cy="58809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1C0F4D-7A31-47F5-8FF4-0D482618DCEC}"/>
              </a:ext>
            </a:extLst>
          </p:cNvPr>
          <p:cNvSpPr>
            <a:spLocks noGrp="1"/>
          </p:cNvSpPr>
          <p:nvPr>
            <p:ph type="title" idx="4294967295"/>
          </p:nvPr>
        </p:nvSpPr>
        <p:spPr>
          <a:xfrm>
            <a:off x="4365356" y="810275"/>
            <a:ext cx="7020747" cy="5229630"/>
          </a:xfrm>
        </p:spPr>
        <p:txBody>
          <a:bodyPr vert="horz" lIns="91440" tIns="45720" rIns="91440" bIns="45720" rtlCol="0" anchor="ctr">
            <a:normAutofit/>
          </a:bodyPr>
          <a:lstStyle/>
          <a:p>
            <a:r>
              <a:rPr lang="en-US" sz="6600" b="1" spc="200">
                <a:solidFill>
                  <a:srgbClr val="FFFFFF"/>
                </a:solidFill>
              </a:rPr>
              <a:t>Read Chapter 15 – The ice-cream man of the Gobi Desert</a:t>
            </a:r>
            <a:br>
              <a:rPr lang="en-US" sz="6600" spc="200">
                <a:solidFill>
                  <a:srgbClr val="FFFFFF"/>
                </a:solidFill>
              </a:rPr>
            </a:br>
            <a:endParaRPr lang="en-US" sz="6600" spc="200">
              <a:solidFill>
                <a:srgbClr val="FFFFFF"/>
              </a:solidFill>
            </a:endParaRPr>
          </a:p>
        </p:txBody>
      </p:sp>
      <p:cxnSp>
        <p:nvCxnSpPr>
          <p:cNvPr id="15" name="Straight Connector 14">
            <a:extLst>
              <a:ext uri="{FF2B5EF4-FFF2-40B4-BE49-F238E27FC236}">
                <a16:creationId xmlns:a16="http://schemas.microsoft.com/office/drawing/2014/main" id="{40465A9A-0B0E-4D7B-8150-D098AC71B3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9935" y="1596290"/>
            <a:ext cx="0" cy="3657600"/>
          </a:xfrm>
          <a:prstGeom prst="line">
            <a:avLst/>
          </a:prstGeom>
          <a:ln w="19050">
            <a:solidFill>
              <a:srgbClr val="FFFFFF">
                <a:alpha val="7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046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9BDA911E-DB14-4047-9218-B75B35A2E937}"/>
              </a:ext>
            </a:extLst>
          </p:cNvPr>
          <p:cNvPicPr>
            <a:picLocks noChangeAspect="1"/>
          </p:cNvPicPr>
          <p:nvPr/>
        </p:nvPicPr>
        <p:blipFill rotWithShape="1">
          <a:blip r:embed="rId2">
            <a:extLst>
              <a:ext uri="{28A0092B-C50C-407E-A947-70E740481C1C}">
                <a14:useLocalDpi xmlns:a14="http://schemas.microsoft.com/office/drawing/2010/main" val="0"/>
              </a:ext>
            </a:extLst>
          </a:blip>
          <a:srcRect t="15519" b="9071"/>
          <a:stretch/>
        </p:blipFill>
        <p:spPr>
          <a:xfrm>
            <a:off x="2040223" y="0"/>
            <a:ext cx="7718374" cy="6871296"/>
          </a:xfrm>
          <a:prstGeom prst="rect">
            <a:avLst/>
          </a:prstGeom>
        </p:spPr>
      </p:pic>
    </p:spTree>
    <p:extLst>
      <p:ext uri="{BB962C8B-B14F-4D97-AF65-F5344CB8AC3E}">
        <p14:creationId xmlns:p14="http://schemas.microsoft.com/office/powerpoint/2010/main" val="2305934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EAA2E9C-BF7A-B541-9409-EFB4151B24EB}"/>
              </a:ext>
            </a:extLst>
          </p:cNvPr>
          <p:cNvPicPr>
            <a:picLocks noChangeAspect="1"/>
          </p:cNvPicPr>
          <p:nvPr/>
        </p:nvPicPr>
        <p:blipFill rotWithShape="1">
          <a:blip r:embed="rId2">
            <a:extLst>
              <a:ext uri="{28A0092B-C50C-407E-A947-70E740481C1C}">
                <a14:useLocalDpi xmlns:a14="http://schemas.microsoft.com/office/drawing/2010/main" val="0"/>
              </a:ext>
            </a:extLst>
          </a:blip>
          <a:srcRect t="7214" b="11038"/>
          <a:stretch/>
        </p:blipFill>
        <p:spPr>
          <a:xfrm>
            <a:off x="2145154" y="0"/>
            <a:ext cx="7328630" cy="6877021"/>
          </a:xfrm>
          <a:prstGeom prst="rect">
            <a:avLst/>
          </a:prstGeom>
        </p:spPr>
      </p:pic>
    </p:spTree>
    <p:extLst>
      <p:ext uri="{BB962C8B-B14F-4D97-AF65-F5344CB8AC3E}">
        <p14:creationId xmlns:p14="http://schemas.microsoft.com/office/powerpoint/2010/main" val="34998247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91094796-7970-7D45-8A56-4FC70F099291}"/>
              </a:ext>
            </a:extLst>
          </p:cNvPr>
          <p:cNvPicPr>
            <a:picLocks noChangeAspect="1"/>
          </p:cNvPicPr>
          <p:nvPr/>
        </p:nvPicPr>
        <p:blipFill rotWithShape="1">
          <a:blip r:embed="rId2">
            <a:extLst>
              <a:ext uri="{28A0092B-C50C-407E-A947-70E740481C1C}">
                <a14:useLocalDpi xmlns:a14="http://schemas.microsoft.com/office/drawing/2010/main" val="0"/>
              </a:ext>
            </a:extLst>
          </a:blip>
          <a:srcRect t="7650" b="8416"/>
          <a:stretch/>
        </p:blipFill>
        <p:spPr>
          <a:xfrm>
            <a:off x="2295056" y="0"/>
            <a:ext cx="7508512" cy="6842811"/>
          </a:xfrm>
          <a:prstGeom prst="rect">
            <a:avLst/>
          </a:prstGeom>
        </p:spPr>
      </p:pic>
    </p:spTree>
    <p:extLst>
      <p:ext uri="{BB962C8B-B14F-4D97-AF65-F5344CB8AC3E}">
        <p14:creationId xmlns:p14="http://schemas.microsoft.com/office/powerpoint/2010/main" val="931681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223CE31F-BF67-DB4A-87A6-B2C01016E8A5}"/>
              </a:ext>
            </a:extLst>
          </p:cNvPr>
          <p:cNvPicPr>
            <a:picLocks noChangeAspect="1"/>
          </p:cNvPicPr>
          <p:nvPr/>
        </p:nvPicPr>
        <p:blipFill rotWithShape="1">
          <a:blip r:embed="rId2">
            <a:extLst>
              <a:ext uri="{28A0092B-C50C-407E-A947-70E740481C1C}">
                <a14:useLocalDpi xmlns:a14="http://schemas.microsoft.com/office/drawing/2010/main" val="0"/>
              </a:ext>
            </a:extLst>
          </a:blip>
          <a:srcRect t="6994" b="7323"/>
          <a:stretch/>
        </p:blipFill>
        <p:spPr>
          <a:xfrm>
            <a:off x="2190124" y="0"/>
            <a:ext cx="7523502" cy="6882620"/>
          </a:xfrm>
          <a:prstGeom prst="rect">
            <a:avLst/>
          </a:prstGeom>
        </p:spPr>
      </p:pic>
    </p:spTree>
    <p:extLst>
      <p:ext uri="{BB962C8B-B14F-4D97-AF65-F5344CB8AC3E}">
        <p14:creationId xmlns:p14="http://schemas.microsoft.com/office/powerpoint/2010/main" val="106880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A56DA10F-7784-AD42-9D13-DDF57AD7F58B}"/>
              </a:ext>
            </a:extLst>
          </p:cNvPr>
          <p:cNvPicPr>
            <a:picLocks noChangeAspect="1"/>
          </p:cNvPicPr>
          <p:nvPr/>
        </p:nvPicPr>
        <p:blipFill rotWithShape="1">
          <a:blip r:embed="rId2">
            <a:extLst>
              <a:ext uri="{28A0092B-C50C-407E-A947-70E740481C1C}">
                <a14:useLocalDpi xmlns:a14="http://schemas.microsoft.com/office/drawing/2010/main" val="0"/>
              </a:ext>
            </a:extLst>
          </a:blip>
          <a:srcRect t="7651" b="7104"/>
          <a:stretch/>
        </p:blipFill>
        <p:spPr>
          <a:xfrm>
            <a:off x="2070203" y="0"/>
            <a:ext cx="7838295" cy="6864540"/>
          </a:xfrm>
          <a:prstGeom prst="rect">
            <a:avLst/>
          </a:prstGeom>
        </p:spPr>
      </p:pic>
    </p:spTree>
    <p:extLst>
      <p:ext uri="{BB962C8B-B14F-4D97-AF65-F5344CB8AC3E}">
        <p14:creationId xmlns:p14="http://schemas.microsoft.com/office/powerpoint/2010/main" val="1583019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BAB3D0FC-C283-554B-9A18-0BC703B98BCA}"/>
              </a:ext>
            </a:extLst>
          </p:cNvPr>
          <p:cNvPicPr>
            <a:picLocks noChangeAspect="1"/>
          </p:cNvPicPr>
          <p:nvPr/>
        </p:nvPicPr>
        <p:blipFill rotWithShape="1">
          <a:blip r:embed="rId2">
            <a:extLst>
              <a:ext uri="{28A0092B-C50C-407E-A947-70E740481C1C}">
                <a14:useLocalDpi xmlns:a14="http://schemas.microsoft.com/office/drawing/2010/main" val="0"/>
              </a:ext>
            </a:extLst>
          </a:blip>
          <a:srcRect t="7868" b="7541"/>
          <a:stretch/>
        </p:blipFill>
        <p:spPr>
          <a:xfrm>
            <a:off x="2355016" y="0"/>
            <a:ext cx="7193718" cy="6879362"/>
          </a:xfrm>
          <a:prstGeom prst="rect">
            <a:avLst/>
          </a:prstGeom>
        </p:spPr>
      </p:pic>
    </p:spTree>
    <p:extLst>
      <p:ext uri="{BB962C8B-B14F-4D97-AF65-F5344CB8AC3E}">
        <p14:creationId xmlns:p14="http://schemas.microsoft.com/office/powerpoint/2010/main" val="167040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91BF1C0-E344-0545-A098-56B5011EC261}"/>
              </a:ext>
            </a:extLst>
          </p:cNvPr>
          <p:cNvPicPr>
            <a:picLocks noChangeAspect="1"/>
          </p:cNvPicPr>
          <p:nvPr/>
        </p:nvPicPr>
        <p:blipFill rotWithShape="1">
          <a:blip r:embed="rId2">
            <a:extLst>
              <a:ext uri="{28A0092B-C50C-407E-A947-70E740481C1C}">
                <a14:useLocalDpi xmlns:a14="http://schemas.microsoft.com/office/drawing/2010/main" val="0"/>
              </a:ext>
            </a:extLst>
          </a:blip>
          <a:srcRect t="7868" b="7104"/>
          <a:stretch/>
        </p:blipFill>
        <p:spPr>
          <a:xfrm>
            <a:off x="2280065" y="-1"/>
            <a:ext cx="7253679" cy="6880927"/>
          </a:xfrm>
          <a:prstGeom prst="rect">
            <a:avLst/>
          </a:prstGeom>
        </p:spPr>
      </p:pic>
    </p:spTree>
    <p:extLst>
      <p:ext uri="{BB962C8B-B14F-4D97-AF65-F5344CB8AC3E}">
        <p14:creationId xmlns:p14="http://schemas.microsoft.com/office/powerpoint/2010/main" val="20504557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870FD65A-E69D-6F40-9E72-037F76233353}"/>
              </a:ext>
            </a:extLst>
          </p:cNvPr>
          <p:cNvPicPr>
            <a:picLocks noChangeAspect="1"/>
          </p:cNvPicPr>
          <p:nvPr/>
        </p:nvPicPr>
        <p:blipFill rotWithShape="1">
          <a:blip r:embed="rId2">
            <a:extLst>
              <a:ext uri="{28A0092B-C50C-407E-A947-70E740481C1C}">
                <a14:useLocalDpi xmlns:a14="http://schemas.microsoft.com/office/drawing/2010/main" val="0"/>
              </a:ext>
            </a:extLst>
          </a:blip>
          <a:srcRect t="8088" b="9071"/>
          <a:stretch/>
        </p:blipFill>
        <p:spPr>
          <a:xfrm>
            <a:off x="2429968" y="-1"/>
            <a:ext cx="7238688" cy="6853055"/>
          </a:xfrm>
          <a:prstGeom prst="rect">
            <a:avLst/>
          </a:prstGeom>
        </p:spPr>
      </p:pic>
    </p:spTree>
    <p:extLst>
      <p:ext uri="{BB962C8B-B14F-4D97-AF65-F5344CB8AC3E}">
        <p14:creationId xmlns:p14="http://schemas.microsoft.com/office/powerpoint/2010/main" val="1142813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text&#10;&#10;Description automatically generated">
            <a:extLst>
              <a:ext uri="{FF2B5EF4-FFF2-40B4-BE49-F238E27FC236}">
                <a16:creationId xmlns:a16="http://schemas.microsoft.com/office/drawing/2014/main" id="{461E154B-C6E6-8E40-8614-A340CE5125FD}"/>
              </a:ext>
            </a:extLst>
          </p:cNvPr>
          <p:cNvPicPr>
            <a:picLocks noChangeAspect="1"/>
          </p:cNvPicPr>
          <p:nvPr/>
        </p:nvPicPr>
        <p:blipFill rotWithShape="1">
          <a:blip r:embed="rId2">
            <a:extLst>
              <a:ext uri="{28A0092B-C50C-407E-A947-70E740481C1C}">
                <a14:useLocalDpi xmlns:a14="http://schemas.microsoft.com/office/drawing/2010/main" val="0"/>
              </a:ext>
            </a:extLst>
          </a:blip>
          <a:srcRect t="7432" b="7103"/>
          <a:stretch/>
        </p:blipFill>
        <p:spPr>
          <a:xfrm>
            <a:off x="2504919" y="0"/>
            <a:ext cx="7238688" cy="6882140"/>
          </a:xfrm>
          <a:prstGeom prst="rect">
            <a:avLst/>
          </a:prstGeom>
        </p:spPr>
      </p:pic>
    </p:spTree>
    <p:extLst>
      <p:ext uri="{BB962C8B-B14F-4D97-AF65-F5344CB8AC3E}">
        <p14:creationId xmlns:p14="http://schemas.microsoft.com/office/powerpoint/2010/main" val="2047658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47A0534E-787A-074C-B248-9BE7C5322C20}"/>
              </a:ext>
            </a:extLst>
          </p:cNvPr>
          <p:cNvPicPr>
            <a:picLocks noChangeAspect="1"/>
          </p:cNvPicPr>
          <p:nvPr/>
        </p:nvPicPr>
        <p:blipFill rotWithShape="1">
          <a:blip r:embed="rId2">
            <a:extLst>
              <a:ext uri="{28A0092B-C50C-407E-A947-70E740481C1C}">
                <a14:useLocalDpi xmlns:a14="http://schemas.microsoft.com/office/drawing/2010/main" val="0"/>
              </a:ext>
            </a:extLst>
          </a:blip>
          <a:srcRect t="7868" b="8634"/>
          <a:stretch/>
        </p:blipFill>
        <p:spPr>
          <a:xfrm>
            <a:off x="2310046" y="0"/>
            <a:ext cx="7358609" cy="6873925"/>
          </a:xfrm>
          <a:prstGeom prst="rect">
            <a:avLst/>
          </a:prstGeom>
        </p:spPr>
      </p:pic>
    </p:spTree>
    <p:extLst>
      <p:ext uri="{BB962C8B-B14F-4D97-AF65-F5344CB8AC3E}">
        <p14:creationId xmlns:p14="http://schemas.microsoft.com/office/powerpoint/2010/main" val="4285565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text&#10;&#10;Description automatically generated">
            <a:extLst>
              <a:ext uri="{FF2B5EF4-FFF2-40B4-BE49-F238E27FC236}">
                <a16:creationId xmlns:a16="http://schemas.microsoft.com/office/drawing/2014/main" id="{06BCD830-CA0E-704D-92C5-FD6255476999}"/>
              </a:ext>
            </a:extLst>
          </p:cNvPr>
          <p:cNvPicPr>
            <a:picLocks noChangeAspect="1"/>
          </p:cNvPicPr>
          <p:nvPr/>
        </p:nvPicPr>
        <p:blipFill rotWithShape="1">
          <a:blip r:embed="rId2">
            <a:extLst>
              <a:ext uri="{28A0092B-C50C-407E-A947-70E740481C1C}">
                <a14:useLocalDpi xmlns:a14="http://schemas.microsoft.com/office/drawing/2010/main" val="0"/>
              </a:ext>
            </a:extLst>
          </a:blip>
          <a:srcRect t="7650" b="10601"/>
          <a:stretch/>
        </p:blipFill>
        <p:spPr>
          <a:xfrm>
            <a:off x="2205115" y="0"/>
            <a:ext cx="7598452" cy="6860680"/>
          </a:xfrm>
          <a:prstGeom prst="rect">
            <a:avLst/>
          </a:prstGeom>
        </p:spPr>
      </p:pic>
    </p:spTree>
    <p:extLst>
      <p:ext uri="{BB962C8B-B14F-4D97-AF65-F5344CB8AC3E}">
        <p14:creationId xmlns:p14="http://schemas.microsoft.com/office/powerpoint/2010/main" val="2386679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5303D315-D5D9-B14D-BCB6-F062836F07B3}"/>
              </a:ext>
            </a:extLst>
          </p:cNvPr>
          <p:cNvPicPr>
            <a:picLocks noChangeAspect="1"/>
          </p:cNvPicPr>
          <p:nvPr/>
        </p:nvPicPr>
        <p:blipFill rotWithShape="1">
          <a:blip r:embed="rId2">
            <a:extLst>
              <a:ext uri="{28A0092B-C50C-407E-A947-70E740481C1C}">
                <a14:useLocalDpi xmlns:a14="http://schemas.microsoft.com/office/drawing/2010/main" val="0"/>
              </a:ext>
            </a:extLst>
          </a:blip>
          <a:srcRect t="6994" b="10601"/>
          <a:stretch/>
        </p:blipFill>
        <p:spPr>
          <a:xfrm>
            <a:off x="2310045" y="0"/>
            <a:ext cx="7298649" cy="6882775"/>
          </a:xfrm>
          <a:prstGeom prst="rect">
            <a:avLst/>
          </a:prstGeom>
        </p:spPr>
      </p:pic>
    </p:spTree>
    <p:extLst>
      <p:ext uri="{BB962C8B-B14F-4D97-AF65-F5344CB8AC3E}">
        <p14:creationId xmlns:p14="http://schemas.microsoft.com/office/powerpoint/2010/main" val="29798528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EE3F2E3E-E246-BA47-AD73-26C5221E3039}"/>
              </a:ext>
            </a:extLst>
          </p:cNvPr>
          <p:cNvPicPr>
            <a:picLocks noChangeAspect="1"/>
          </p:cNvPicPr>
          <p:nvPr/>
        </p:nvPicPr>
        <p:blipFill rotWithShape="1">
          <a:blip r:embed="rId2">
            <a:extLst>
              <a:ext uri="{28A0092B-C50C-407E-A947-70E740481C1C}">
                <a14:useLocalDpi xmlns:a14="http://schemas.microsoft.com/office/drawing/2010/main" val="0"/>
              </a:ext>
            </a:extLst>
          </a:blip>
          <a:srcRect t="7213" b="50000"/>
          <a:stretch/>
        </p:blipFill>
        <p:spPr>
          <a:xfrm>
            <a:off x="2175135" y="689547"/>
            <a:ext cx="7672548" cy="4377128"/>
          </a:xfrm>
          <a:prstGeom prst="rect">
            <a:avLst/>
          </a:prstGeom>
        </p:spPr>
      </p:pic>
    </p:spTree>
    <p:extLst>
      <p:ext uri="{BB962C8B-B14F-4D97-AF65-F5344CB8AC3E}">
        <p14:creationId xmlns:p14="http://schemas.microsoft.com/office/powerpoint/2010/main" val="12739222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a:extLst>
              <a:ext uri="{FF2B5EF4-FFF2-40B4-BE49-F238E27FC236}">
                <a16:creationId xmlns:a16="http://schemas.microsoft.com/office/drawing/2014/main" id="{DF778638-9E7F-9E4D-8E72-53D38FA61E2D}"/>
              </a:ext>
            </a:extLst>
          </p:cNvPr>
          <p:cNvSpPr txBox="1">
            <a:spLocks/>
          </p:cNvSpPr>
          <p:nvPr/>
        </p:nvSpPr>
        <p:spPr>
          <a:xfrm>
            <a:off x="1338453" y="897915"/>
            <a:ext cx="9720071" cy="4454183"/>
          </a:xfrm>
          <a:prstGeom prst="rect">
            <a:avLst/>
          </a:prstGeom>
        </p:spPr>
        <p:txBody>
          <a:bodyPr>
            <a:normAutofit fontScale="92500"/>
          </a:bodyPr>
          <a:lst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a:lstStyle>
          <a:p>
            <a:pPr marL="0" indent="0">
              <a:buFont typeface="Tw Cen MT" panose="020B0602020104020603" pitchFamily="34" charset="0"/>
              <a:buNone/>
            </a:pPr>
            <a:r>
              <a:rPr lang="en-GB" sz="2800" dirty="0">
                <a:solidFill>
                  <a:srgbClr val="0070C0"/>
                </a:solidFill>
                <a:latin typeface="Arial" panose="020B0604020202020204" pitchFamily="34" charset="0"/>
                <a:cs typeface="Arial" panose="020B0604020202020204" pitchFamily="34" charset="0"/>
              </a:rPr>
              <a:t>What did the group have to do in this chapter?</a:t>
            </a:r>
          </a:p>
          <a:p>
            <a:pPr marL="0" indent="0">
              <a:buFont typeface="Tw Cen MT" panose="020B0602020104020603" pitchFamily="34" charset="0"/>
              <a:buNone/>
            </a:pPr>
            <a:r>
              <a:rPr lang="en-GB" sz="2800" dirty="0">
                <a:solidFill>
                  <a:srgbClr val="0070C0"/>
                </a:solidFill>
                <a:latin typeface="Arial" panose="020B0604020202020204" pitchFamily="34" charset="0"/>
                <a:cs typeface="Arial" panose="020B0604020202020204" pitchFamily="34" charset="0"/>
              </a:rPr>
              <a:t>What item did Florida have that helped them? How did it help?</a:t>
            </a:r>
          </a:p>
          <a:p>
            <a:pPr marL="0" indent="0">
              <a:buFont typeface="Tw Cen MT" panose="020B0602020104020603" pitchFamily="34" charset="0"/>
              <a:buNone/>
            </a:pPr>
            <a:r>
              <a:rPr lang="en-GB" sz="2800" dirty="0">
                <a:solidFill>
                  <a:srgbClr val="0070C0"/>
                </a:solidFill>
                <a:latin typeface="Arial" panose="020B0604020202020204" pitchFamily="34" charset="0"/>
                <a:cs typeface="Arial" panose="020B0604020202020204" pitchFamily="34" charset="0"/>
              </a:rPr>
              <a:t>Does Liam have any skills? What are they?</a:t>
            </a:r>
          </a:p>
          <a:p>
            <a:pPr marL="0" indent="0">
              <a:buFont typeface="Tw Cen MT" panose="020B0602020104020603" pitchFamily="34" charset="0"/>
              <a:buNone/>
            </a:pPr>
            <a:r>
              <a:rPr lang="en-GB" sz="2800" dirty="0">
                <a:solidFill>
                  <a:srgbClr val="0070C0"/>
                </a:solidFill>
                <a:latin typeface="Arial" panose="020B0604020202020204" pitchFamily="34" charset="0"/>
                <a:cs typeface="Arial" panose="020B0604020202020204" pitchFamily="34" charset="0"/>
              </a:rPr>
              <a:t>Have any other members of the group been useful? Who and how?</a:t>
            </a:r>
          </a:p>
          <a:p>
            <a:pPr marL="0" indent="0">
              <a:buFont typeface="Tw Cen MT" panose="020B0602020104020603" pitchFamily="34" charset="0"/>
              <a:buNone/>
            </a:pPr>
            <a:r>
              <a:rPr lang="en-GB" sz="2800" dirty="0">
                <a:solidFill>
                  <a:srgbClr val="0070C0"/>
                </a:solidFill>
                <a:latin typeface="Arial" panose="020B0604020202020204" pitchFamily="34" charset="0"/>
                <a:cs typeface="Arial" panose="020B0604020202020204" pitchFamily="34" charset="0"/>
              </a:rPr>
              <a:t>What do you think of Eddie Xanadu’s tactic of bringing ice cream?</a:t>
            </a:r>
          </a:p>
          <a:p>
            <a:pPr marL="0" indent="0">
              <a:buFont typeface="Tw Cen MT" panose="020B0602020104020603" pitchFamily="34" charset="0"/>
              <a:buNone/>
            </a:pPr>
            <a:r>
              <a:rPr lang="en-GB" sz="2800" dirty="0">
                <a:solidFill>
                  <a:srgbClr val="0070C0"/>
                </a:solidFill>
                <a:latin typeface="Arial" panose="020B0604020202020204" pitchFamily="34" charset="0"/>
                <a:cs typeface="Arial" panose="020B0604020202020204" pitchFamily="34" charset="0"/>
              </a:rPr>
              <a:t>How did Liam save everybody on the trip?</a:t>
            </a:r>
          </a:p>
          <a:p>
            <a:pPr marL="0" indent="0">
              <a:buFont typeface="Tw Cen MT" panose="020B0602020104020603" pitchFamily="34" charset="0"/>
              <a:buNone/>
            </a:pPr>
            <a:r>
              <a:rPr lang="en-GB" sz="2800" dirty="0">
                <a:solidFill>
                  <a:srgbClr val="0070C0"/>
                </a:solidFill>
                <a:latin typeface="Arial" panose="020B0604020202020204" pitchFamily="34" charset="0"/>
                <a:cs typeface="Arial" panose="020B0604020202020204" pitchFamily="34" charset="0"/>
              </a:rPr>
              <a:t>How is his behaviour different from the other Dads?</a:t>
            </a:r>
          </a:p>
          <a:p>
            <a:pPr marL="0" indent="0">
              <a:buFont typeface="Tw Cen MT" panose="020B0602020104020603" pitchFamily="34" charset="0"/>
              <a:buNone/>
            </a:pPr>
            <a:endParaRPr lang="en-GB" dirty="0"/>
          </a:p>
        </p:txBody>
      </p:sp>
    </p:spTree>
    <p:extLst>
      <p:ext uri="{BB962C8B-B14F-4D97-AF65-F5344CB8AC3E}">
        <p14:creationId xmlns:p14="http://schemas.microsoft.com/office/powerpoint/2010/main" val="3365465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1C09D-69D8-4293-A90A-2D2FDFBE6784}"/>
              </a:ext>
            </a:extLst>
          </p:cNvPr>
          <p:cNvSpPr>
            <a:spLocks noGrp="1"/>
          </p:cNvSpPr>
          <p:nvPr>
            <p:ph type="title"/>
          </p:nvPr>
        </p:nvSpPr>
        <p:spPr>
          <a:xfrm>
            <a:off x="785814" y="191072"/>
            <a:ext cx="11206894" cy="1499616"/>
          </a:xfrm>
        </p:spPr>
        <p:txBody>
          <a:bodyPr>
            <a:noAutofit/>
          </a:bodyPr>
          <a:lstStyle/>
          <a:p>
            <a:r>
              <a:rPr lang="en-GB" sz="2800"/>
              <a:t>Main Task: Use the sheet to label who the 4 Dads and 4 children are on the desert challenge.</a:t>
            </a:r>
            <a:br>
              <a:rPr lang="en-GB" sz="2800"/>
            </a:br>
            <a:r>
              <a:rPr lang="en-GB" sz="2800"/>
              <a:t>Annotate your sheet to add as much information about each character as you can</a:t>
            </a:r>
            <a:endParaRPr lang="en-GB" sz="2800" dirty="0"/>
          </a:p>
        </p:txBody>
      </p:sp>
      <p:pic>
        <p:nvPicPr>
          <p:cNvPr id="4" name="Picture 3">
            <a:extLst>
              <a:ext uri="{FF2B5EF4-FFF2-40B4-BE49-F238E27FC236}">
                <a16:creationId xmlns:a16="http://schemas.microsoft.com/office/drawing/2014/main" id="{552275FC-3859-4009-BF89-623F769172CE}"/>
              </a:ext>
            </a:extLst>
          </p:cNvPr>
          <p:cNvPicPr>
            <a:picLocks noChangeAspect="1"/>
          </p:cNvPicPr>
          <p:nvPr/>
        </p:nvPicPr>
        <p:blipFill>
          <a:blip r:embed="rId2"/>
          <a:stretch>
            <a:fillRect/>
          </a:stretch>
        </p:blipFill>
        <p:spPr>
          <a:xfrm>
            <a:off x="4061377" y="1836964"/>
            <a:ext cx="4069246" cy="2812894"/>
          </a:xfrm>
          <a:prstGeom prst="rect">
            <a:avLst/>
          </a:prstGeom>
        </p:spPr>
      </p:pic>
      <p:sp>
        <p:nvSpPr>
          <p:cNvPr id="3" name="Rectangle 2">
            <a:extLst>
              <a:ext uri="{FF2B5EF4-FFF2-40B4-BE49-F238E27FC236}">
                <a16:creationId xmlns:a16="http://schemas.microsoft.com/office/drawing/2014/main" id="{721F2FFB-247B-8349-8716-6079DE0963F7}"/>
              </a:ext>
            </a:extLst>
          </p:cNvPr>
          <p:cNvSpPr/>
          <p:nvPr/>
        </p:nvSpPr>
        <p:spPr>
          <a:xfrm>
            <a:off x="1104899" y="4796135"/>
            <a:ext cx="9710739" cy="1384995"/>
          </a:xfrm>
          <a:prstGeom prst="rect">
            <a:avLst/>
          </a:prstGeom>
        </p:spPr>
        <p:txBody>
          <a:bodyPr wrap="square">
            <a:spAutoFit/>
          </a:bodyPr>
          <a:lstStyle/>
          <a:p>
            <a:pPr lvl="0" defTabSz="914400">
              <a:defRPr/>
            </a:pPr>
            <a:r>
              <a:rPr lang="en-GB" sz="2800" dirty="0">
                <a:solidFill>
                  <a:schemeClr val="dk1"/>
                </a:solidFill>
                <a:latin typeface="Berlin Sans FB" panose="020E0602020502020306" pitchFamily="34" charset="77"/>
              </a:rPr>
              <a:t>Label each character and annotate with as much information as possible. Then write which two characters appear to be the most similar and which two appear to be the most different</a:t>
            </a:r>
          </a:p>
        </p:txBody>
      </p:sp>
    </p:spTree>
    <p:extLst>
      <p:ext uri="{BB962C8B-B14F-4D97-AF65-F5344CB8AC3E}">
        <p14:creationId xmlns:p14="http://schemas.microsoft.com/office/powerpoint/2010/main" val="389847275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205</Words>
  <Application>Microsoft Macintosh PowerPoint</Application>
  <PresentationFormat>Widescreen</PresentationFormat>
  <Paragraphs>17</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Berlin Sans FB</vt:lpstr>
      <vt:lpstr>Calibri</vt:lpstr>
      <vt:lpstr>Tw Cen MT</vt:lpstr>
      <vt:lpstr>Tw Cen MT Condensed</vt:lpstr>
      <vt:lpstr>Wingdings 3</vt:lpstr>
      <vt:lpstr>Integral</vt:lpstr>
      <vt:lpstr>Week 3 Day 1 </vt:lpstr>
      <vt:lpstr>Starter</vt:lpstr>
      <vt:lpstr>Read Chapter 15 – The ice-cream man of the Gobi Desert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Main Task: Use the sheet to label who the 4 Dads and 4 children are on the desert challenge. Annotate your sheet to add as much information about each character as you can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3 Day 1 </dc:title>
  <dc:creator>Belinda Clark</dc:creator>
  <cp:lastModifiedBy>Belinda Clark</cp:lastModifiedBy>
  <cp:revision>2</cp:revision>
  <dcterms:created xsi:type="dcterms:W3CDTF">2020-05-17T14:15:49Z</dcterms:created>
  <dcterms:modified xsi:type="dcterms:W3CDTF">2020-05-17T14:23:45Z</dcterms:modified>
</cp:coreProperties>
</file>