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74" r:id="rId2"/>
    <p:sldId id="264" r:id="rId3"/>
    <p:sldId id="268" r:id="rId4"/>
    <p:sldId id="269" r:id="rId5"/>
    <p:sldId id="271" r:id="rId6"/>
    <p:sldId id="272" r:id="rId7"/>
    <p:sldId id="273" r:id="rId8"/>
    <p:sldId id="275" r:id="rId9"/>
    <p:sldId id="276" r:id="rId10"/>
    <p:sldId id="277" r:id="rId11"/>
    <p:sldId id="278" r:id="rId12"/>
    <p:sldId id="279" r:id="rId13"/>
  </p:sldIdLst>
  <p:sldSz cx="9144000" cy="6858000" type="screen4x3"/>
  <p:notesSz cx="6858000" cy="9144000"/>
  <p:embeddedFontLst>
    <p:embeddedFont>
      <p:font typeface="Twinkl" panose="020B0604020202020204" charset="0"/>
      <p:regular r:id="rId16"/>
      <p:bold r:id="rId17"/>
    </p:embeddedFont>
    <p:embeddedFont>
      <p:font typeface="Twinkl SemiBold" charset="0"/>
      <p:bold r:id="rId18"/>
    </p:embeddedFont>
    <p:embeddedFont>
      <p:font typeface="Sassoon Infant Rg" panose="02000503030000020003" charset="0"/>
      <p:regular r:id="rId19"/>
      <p:bold r:id="rId20"/>
    </p:embeddedFont>
    <p:embeddedFont>
      <p:font typeface="Calibri" panose="020F0502020204030204" pitchFamily="34" charset="0"/>
      <p:regular r:id="rId21"/>
      <p:bold r:id="rId22"/>
      <p:italic r:id="rId23"/>
      <p:boldItalic r:id="rId24"/>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4D67"/>
    <a:srgbClr val="2E90CE"/>
    <a:srgbClr val="DE1E5A"/>
    <a:srgbClr val="18A0DB"/>
    <a:srgbClr val="BC0105"/>
    <a:srgbClr val="4DB1E3"/>
    <a:srgbClr val="80C1EB"/>
    <a:srgbClr val="ACDDF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349" autoAdjust="0"/>
    <p:restoredTop sz="96370" autoAdjust="0"/>
  </p:normalViewPr>
  <p:slideViewPr>
    <p:cSldViewPr snapToGrid="0">
      <p:cViewPr varScale="1">
        <p:scale>
          <a:sx n="83" d="100"/>
          <a:sy n="83" d="100"/>
        </p:scale>
        <p:origin x="1786" y="82"/>
      </p:cViewPr>
      <p:guideLst>
        <p:guide orient="horz" pos="2160"/>
        <p:guide pos="2880"/>
        <p:guide pos="340"/>
        <p:guide orient="horz" pos="3974"/>
        <p:guide pos="5420"/>
        <p:guide orient="horz" pos="346"/>
        <p:guide pos="476"/>
        <p:guide orient="horz" pos="482"/>
        <p:guide orient="horz" pos="3838"/>
        <p:guide pos="5284"/>
      </p:guideLst>
    </p:cSldViewPr>
  </p:slideViewPr>
  <p:outlineViewPr>
    <p:cViewPr>
      <p:scale>
        <a:sx n="33" d="100"/>
        <a:sy n="33" d="100"/>
      </p:scale>
      <p:origin x="0" y="0"/>
    </p:cViewPr>
  </p:outlineViewPr>
  <p:notesTextViewPr>
    <p:cViewPr>
      <p:scale>
        <a:sx n="3" d="2"/>
        <a:sy n="3" d="2"/>
      </p:scale>
      <p:origin x="0" y="0"/>
    </p:cViewPr>
  </p:notesTextViewPr>
  <p:sorterViewPr>
    <p:cViewPr>
      <p:scale>
        <a:sx n="100" d="100"/>
        <a:sy n="100" d="100"/>
      </p:scale>
      <p:origin x="0" y="0"/>
    </p:cViewPr>
  </p:sorterViewPr>
  <p:notesViewPr>
    <p:cSldViewPr snapToGrid="0">
      <p:cViewPr varScale="1">
        <p:scale>
          <a:sx n="87" d="100"/>
          <a:sy n="87" d="100"/>
        </p:scale>
        <p:origin x="3840"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7.fntdata"/><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B7899136-0EEB-45BD-99D2-750EDB40E5DD}" type="datetimeFigureOut">
              <a:rPr lang="en-GB"/>
              <a:pPr>
                <a:defRPr/>
              </a:pPr>
              <a:t>22/04/2020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E78404F1-FFAE-48E2-BB0A-A4EF0DA0638F}"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C8175501-79C9-4B27-80A6-0104830B72B3}" type="datetimeFigureOut">
              <a:rPr lang="en-GB"/>
              <a:pPr>
                <a:defRPr/>
              </a:pPr>
              <a:t>22/04/2020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7B6EED79-94C0-48DE-911D-9804796E3E42}"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48440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0">
          <a:blip r:embed="rId2">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21623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0">
          <a:blip r:embed="rId2">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741167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0">
          <a:blip r:embed="rId2">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3" name="Rounded Rectangle 2"/>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4331302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5187836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3.xml"/><Relationship Id="rId4" Type="http://schemas.openxmlformats.org/officeDocument/2006/relationships/image" Target="../media/image14.png"/></Relationships>
</file>

<file path=ppt/slides/_rels/slide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3.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3.xml"/><Relationship Id="rId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478894"/>
            <a:ext cx="8220075" cy="4342487"/>
          </a:xfrm>
        </p:spPr>
        <p:txBody>
          <a:bodyPr/>
          <a:lstStyle/>
          <a:p>
            <a:pPr algn="ctr"/>
            <a:r>
              <a:rPr lang="en-GB" dirty="0" smtClean="0"/>
              <a:t>WORLD EARTH DAY</a:t>
            </a:r>
            <a:br>
              <a:rPr lang="en-GB" dirty="0" smtClean="0"/>
            </a:br>
            <a:r>
              <a:rPr lang="en-GB" dirty="0" smtClean="0"/>
              <a:t/>
            </a:r>
            <a:br>
              <a:rPr lang="en-GB" dirty="0" smtClean="0"/>
            </a:br>
            <a:r>
              <a:rPr lang="en-GB" sz="2800" dirty="0" smtClean="0"/>
              <a:t>Yesterday was WORLD EARTH DAY, an international reminder that we need to look after our Earth, as well as each other.</a:t>
            </a:r>
            <a:endParaRPr lang="en-GB" dirty="0"/>
          </a:p>
        </p:txBody>
      </p:sp>
    </p:spTree>
    <p:extLst>
      <p:ext uri="{BB962C8B-B14F-4D97-AF65-F5344CB8AC3E}">
        <p14:creationId xmlns:p14="http://schemas.microsoft.com/office/powerpoint/2010/main" val="17864345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flipH="1">
            <a:off x="3281636" y="3785397"/>
            <a:ext cx="2352809" cy="2334749"/>
          </a:xfrm>
          <a:prstGeom prst="rect">
            <a:avLst/>
          </a:prstGeom>
        </p:spPr>
      </p:pic>
      <p:sp>
        <p:nvSpPr>
          <p:cNvPr id="9218" name="Title 20"/>
          <p:cNvSpPr>
            <a:spLocks noGrp="1"/>
          </p:cNvSpPr>
          <p:nvPr>
            <p:ph type="title"/>
          </p:nvPr>
        </p:nvSpPr>
        <p:spPr>
          <a:xfrm>
            <a:off x="457200" y="479425"/>
            <a:ext cx="8220075" cy="993775"/>
          </a:xfrm>
        </p:spPr>
        <p:txBody>
          <a:bodyPr/>
          <a:lstStyle/>
          <a:p>
            <a:pPr eaLnBrk="1" hangingPunct="1"/>
            <a:r>
              <a:rPr lang="en-GB" altLang="en-US" sz="3600" dirty="0"/>
              <a:t>Our Planet</a:t>
            </a:r>
          </a:p>
        </p:txBody>
      </p:sp>
      <p:sp>
        <p:nvSpPr>
          <p:cNvPr id="9219" name="Rectangle 1"/>
          <p:cNvSpPr>
            <a:spLocks noChangeArrowheads="1"/>
          </p:cNvSpPr>
          <p:nvPr/>
        </p:nvSpPr>
        <p:spPr bwMode="auto">
          <a:xfrm>
            <a:off x="990600" y="2271713"/>
            <a:ext cx="7188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dirty="0">
                <a:solidFill>
                  <a:schemeClr val="tx1"/>
                </a:solidFill>
              </a:rPr>
              <a:t>What is your favourite animal? Why is it your favourite?</a:t>
            </a:r>
          </a:p>
        </p:txBody>
      </p:sp>
      <p:sp>
        <p:nvSpPr>
          <p:cNvPr id="9220" name="Rectangle 3"/>
          <p:cNvSpPr>
            <a:spLocks noChangeArrowheads="1"/>
          </p:cNvSpPr>
          <p:nvPr/>
        </p:nvSpPr>
        <p:spPr bwMode="auto">
          <a:xfrm>
            <a:off x="990600" y="1490663"/>
            <a:ext cx="727233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dirty="0">
                <a:solidFill>
                  <a:schemeClr val="tx1"/>
                </a:solidFill>
              </a:rPr>
              <a:t>Our planet is amazing and beautiful. It is filled with lots of amazing plants and animals.</a:t>
            </a:r>
          </a:p>
        </p:txBody>
      </p:sp>
      <p:pic>
        <p:nvPicPr>
          <p:cNvPr id="5" name="Picture 4"/>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flipH="1">
            <a:off x="6103212" y="3518263"/>
            <a:ext cx="1897165" cy="2601884"/>
          </a:xfrm>
          <a:prstGeom prst="rect">
            <a:avLst/>
          </a:prstGeom>
        </p:spPr>
      </p:pic>
      <p:pic>
        <p:nvPicPr>
          <p:cNvPr id="7" name="Picture 6"/>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flipH="1">
            <a:off x="1057061" y="4313995"/>
            <a:ext cx="3710941" cy="1806151"/>
          </a:xfrm>
          <a:prstGeom prst="rect">
            <a:avLst/>
          </a:prstGeom>
        </p:spPr>
      </p:pic>
      <p:pic>
        <p:nvPicPr>
          <p:cNvPr id="9" name="Picture 8"/>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rot="20195485">
            <a:off x="6430389" y="2878607"/>
            <a:ext cx="910088" cy="876283"/>
          </a:xfrm>
          <a:prstGeom prst="rect">
            <a:avLst/>
          </a:prstGeom>
        </p:spPr>
      </p:pic>
      <p:pic>
        <p:nvPicPr>
          <p:cNvPr id="11" name="Picture 10"/>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3811240" y="2811766"/>
            <a:ext cx="1293600" cy="1502229"/>
          </a:xfrm>
          <a:prstGeom prst="rect">
            <a:avLst/>
          </a:prstGeom>
        </p:spPr>
      </p:pic>
      <p:pic>
        <p:nvPicPr>
          <p:cNvPr id="12" name="Picture 11"/>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5389859" y="5121933"/>
            <a:ext cx="1301741" cy="99821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457200" y="479425"/>
            <a:ext cx="8220075" cy="993775"/>
          </a:xfrm>
        </p:spPr>
        <p:txBody>
          <a:bodyPr/>
          <a:lstStyle/>
          <a:p>
            <a:pPr eaLnBrk="1" hangingPunct="1"/>
            <a:r>
              <a:rPr lang="en-GB" altLang="en-US" dirty="0"/>
              <a:t>Plants and Animals</a:t>
            </a:r>
          </a:p>
        </p:txBody>
      </p:sp>
      <p:sp>
        <p:nvSpPr>
          <p:cNvPr id="10243" name="Rectangle 2"/>
          <p:cNvSpPr>
            <a:spLocks noChangeArrowheads="1"/>
          </p:cNvSpPr>
          <p:nvPr/>
        </p:nvSpPr>
        <p:spPr bwMode="auto">
          <a:xfrm>
            <a:off x="977900" y="1535113"/>
            <a:ext cx="7281863"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dirty="0">
                <a:solidFill>
                  <a:schemeClr val="tx1"/>
                </a:solidFill>
              </a:rPr>
              <a:t>There are lots of different plants and animals on our planet.</a:t>
            </a:r>
          </a:p>
          <a:p>
            <a:endParaRPr lang="en-GB" altLang="en-US" dirty="0"/>
          </a:p>
          <a:p>
            <a:r>
              <a:rPr lang="en-GB" altLang="en-US" dirty="0">
                <a:solidFill>
                  <a:schemeClr val="tx1"/>
                </a:solidFill>
              </a:rPr>
              <a:t>Sadly, some plants and animals have become </a:t>
            </a:r>
            <a:r>
              <a:rPr lang="en-GB" altLang="en-US" b="1" dirty="0">
                <a:solidFill>
                  <a:schemeClr val="tx1"/>
                </a:solidFill>
              </a:rPr>
              <a:t>extinct</a:t>
            </a:r>
            <a:r>
              <a:rPr lang="en-GB" altLang="en-US" dirty="0">
                <a:solidFill>
                  <a:schemeClr val="tx1"/>
                </a:solidFill>
              </a:rPr>
              <a:t>. That means that there aren’t any of them on our planet anymore.</a:t>
            </a:r>
          </a:p>
          <a:p>
            <a:endParaRPr lang="en-GB" altLang="en-US" dirty="0">
              <a:solidFill>
                <a:schemeClr val="tx1"/>
              </a:solidFill>
            </a:endParaRPr>
          </a:p>
          <a:p>
            <a:r>
              <a:rPr lang="en-GB" altLang="en-US" dirty="0">
                <a:solidFill>
                  <a:schemeClr val="tx1"/>
                </a:solidFill>
              </a:rPr>
              <a:t>Have you heard of these extinct animals?</a:t>
            </a:r>
          </a:p>
        </p:txBody>
      </p:sp>
      <p:sp>
        <p:nvSpPr>
          <p:cNvPr id="15" name="TextBox 1"/>
          <p:cNvSpPr txBox="1">
            <a:spLocks noChangeArrowheads="1"/>
          </p:cNvSpPr>
          <p:nvPr/>
        </p:nvSpPr>
        <p:spPr bwMode="auto">
          <a:xfrm>
            <a:off x="1598613" y="5529263"/>
            <a:ext cx="7064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Dodo</a:t>
            </a:r>
          </a:p>
        </p:txBody>
      </p:sp>
      <p:sp>
        <p:nvSpPr>
          <p:cNvPr id="16" name="TextBox 8"/>
          <p:cNvSpPr txBox="1">
            <a:spLocks noChangeArrowheads="1"/>
          </p:cNvSpPr>
          <p:nvPr/>
        </p:nvSpPr>
        <p:spPr bwMode="auto">
          <a:xfrm>
            <a:off x="3489325" y="5529263"/>
            <a:ext cx="20034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Woolly Mammoth</a:t>
            </a:r>
          </a:p>
        </p:txBody>
      </p:sp>
      <p:sp>
        <p:nvSpPr>
          <p:cNvPr id="17" name="TextBox 9"/>
          <p:cNvSpPr txBox="1">
            <a:spLocks noChangeArrowheads="1"/>
          </p:cNvSpPr>
          <p:nvPr/>
        </p:nvSpPr>
        <p:spPr bwMode="auto">
          <a:xfrm>
            <a:off x="6226175" y="5529263"/>
            <a:ext cx="20335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dirty="0">
                <a:solidFill>
                  <a:schemeClr val="tx1"/>
                </a:solidFill>
              </a:rPr>
              <a:t>Sabre-toothed Cat</a:t>
            </a:r>
          </a:p>
        </p:txBody>
      </p:sp>
      <p:pic>
        <p:nvPicPr>
          <p:cNvPr id="18" name="Picture 19"/>
          <p:cNvPicPr>
            <a:picLocks noChangeAspect="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212850" y="3951288"/>
            <a:ext cx="1477963" cy="1579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5772845" y="3951288"/>
            <a:ext cx="2385318" cy="1484320"/>
          </a:xfrm>
          <a:prstGeom prst="rect">
            <a:avLst/>
          </a:prstGeom>
        </p:spPr>
      </p:pic>
      <p:pic>
        <p:nvPicPr>
          <p:cNvPr id="3" name="Picture 2"/>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252894" y="3637857"/>
            <a:ext cx="2239856" cy="189140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childTnLst>
                                </p:cTn>
                              </p:par>
                              <p:par>
                                <p:cTn id="8" presetID="10" presetClass="entr" presetSubtype="0"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1000"/>
                                        <p:tgtEl>
                                          <p:spTgt spid="18"/>
                                        </p:tgtEl>
                                      </p:cBhvr>
                                    </p:animEffect>
                                  </p:child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1000"/>
                                        <p:tgtEl>
                                          <p:spTgt spid="16"/>
                                        </p:tgtEl>
                                      </p:cBhvr>
                                    </p:animEffect>
                                  </p:childTnLst>
                                </p:cTn>
                              </p:par>
                            </p:childTnLst>
                          </p:cTn>
                        </p:par>
                        <p:par>
                          <p:cTn id="18" fill="hold">
                            <p:stCondLst>
                              <p:cond delay="2000"/>
                            </p:stCondLst>
                            <p:childTnLst>
                              <p:par>
                                <p:cTn id="19" presetID="10" presetClass="entr" presetSubtype="0"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1000"/>
                                        <p:tgtEl>
                                          <p:spTgt spid="2"/>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fade">
                                      <p:cBhvr>
                                        <p:cTn id="24"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228600" y="479425"/>
            <a:ext cx="8686800" cy="993775"/>
          </a:xfrm>
        </p:spPr>
        <p:txBody>
          <a:bodyPr/>
          <a:lstStyle/>
          <a:p>
            <a:pPr eaLnBrk="1" hangingPunct="1"/>
            <a:r>
              <a:rPr lang="en-GB" altLang="en-US" dirty="0"/>
              <a:t>What Hurts Plants and Animals?</a:t>
            </a:r>
          </a:p>
        </p:txBody>
      </p:sp>
      <p:grpSp>
        <p:nvGrpSpPr>
          <p:cNvPr id="16" name="Group 15"/>
          <p:cNvGrpSpPr/>
          <p:nvPr/>
        </p:nvGrpSpPr>
        <p:grpSpPr>
          <a:xfrm>
            <a:off x="-200025" y="1473200"/>
            <a:ext cx="8302027" cy="1678759"/>
            <a:chOff x="-200025" y="1473200"/>
            <a:chExt cx="8302027" cy="1678759"/>
          </a:xfrm>
        </p:grpSpPr>
        <p:grpSp>
          <p:nvGrpSpPr>
            <p:cNvPr id="3" name="Group 2"/>
            <p:cNvGrpSpPr/>
            <p:nvPr/>
          </p:nvGrpSpPr>
          <p:grpSpPr>
            <a:xfrm>
              <a:off x="-200025" y="1473200"/>
              <a:ext cx="8302027" cy="1678759"/>
              <a:chOff x="-200025" y="1473200"/>
              <a:chExt cx="8302027" cy="1678759"/>
            </a:xfrm>
          </p:grpSpPr>
          <p:sp>
            <p:nvSpPr>
              <p:cNvPr id="7" name="Rectangle 6"/>
              <p:cNvSpPr/>
              <p:nvPr/>
            </p:nvSpPr>
            <p:spPr bwMode="auto">
              <a:xfrm>
                <a:off x="-200025" y="1979614"/>
                <a:ext cx="7340600" cy="760242"/>
              </a:xfrm>
              <a:prstGeom prst="rect">
                <a:avLst/>
              </a:prstGeom>
              <a:solidFill>
                <a:srgbClr val="344D6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 name="Oval 5"/>
              <p:cNvSpPr/>
              <p:nvPr/>
            </p:nvSpPr>
            <p:spPr bwMode="auto">
              <a:xfrm>
                <a:off x="6423243" y="1473200"/>
                <a:ext cx="1678759" cy="1678759"/>
              </a:xfrm>
              <a:prstGeom prst="ellipse">
                <a:avLst/>
              </a:prstGeom>
              <a:solidFill>
                <a:srgbClr val="344D6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11275" name="Rectangle 2"/>
            <p:cNvSpPr>
              <a:spLocks noChangeArrowheads="1"/>
            </p:cNvSpPr>
            <p:nvPr/>
          </p:nvSpPr>
          <p:spPr bwMode="auto">
            <a:xfrm>
              <a:off x="761402" y="2066257"/>
              <a:ext cx="5664780" cy="646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dirty="0">
                  <a:solidFill>
                    <a:schemeClr val="bg1"/>
                  </a:solidFill>
                </a:rPr>
                <a:t>Pollution, such as smoke in the air, litter and oil, can hurt animals and plants.</a:t>
              </a:r>
            </a:p>
          </p:txBody>
        </p:sp>
        <p:sp>
          <p:nvSpPr>
            <p:cNvPr id="4" name="Oval 3"/>
            <p:cNvSpPr/>
            <p:nvPr/>
          </p:nvSpPr>
          <p:spPr>
            <a:xfrm>
              <a:off x="6513333" y="1592731"/>
              <a:ext cx="1498578" cy="1439696"/>
            </a:xfrm>
            <a:prstGeom prst="ellipse">
              <a:avLst/>
            </a:prstGeom>
            <a:blipFill>
              <a:blip r:embed="rId2" cstate="hqprint">
                <a:extLst>
                  <a:ext uri="{28A0092B-C50C-407E-A947-70E740481C1C}">
                    <a14:useLocalDpi xmlns:a14="http://schemas.microsoft.com/office/drawing/2010/main" val="0"/>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p:cNvGrpSpPr/>
          <p:nvPr/>
        </p:nvGrpSpPr>
        <p:grpSpPr>
          <a:xfrm>
            <a:off x="-200025" y="4566986"/>
            <a:ext cx="8487978" cy="1678759"/>
            <a:chOff x="-200025" y="4566986"/>
            <a:chExt cx="8487978" cy="1678759"/>
          </a:xfrm>
        </p:grpSpPr>
        <p:grpSp>
          <p:nvGrpSpPr>
            <p:cNvPr id="21" name="Group 20"/>
            <p:cNvGrpSpPr/>
            <p:nvPr/>
          </p:nvGrpSpPr>
          <p:grpSpPr>
            <a:xfrm>
              <a:off x="-200025" y="4566986"/>
              <a:ext cx="8302027" cy="1678759"/>
              <a:chOff x="-200025" y="1473200"/>
              <a:chExt cx="8302027" cy="1678759"/>
            </a:xfrm>
          </p:grpSpPr>
          <p:sp>
            <p:nvSpPr>
              <p:cNvPr id="22" name="Rectangle 21"/>
              <p:cNvSpPr/>
              <p:nvPr/>
            </p:nvSpPr>
            <p:spPr bwMode="auto">
              <a:xfrm>
                <a:off x="-200025" y="1979614"/>
                <a:ext cx="7340600" cy="760242"/>
              </a:xfrm>
              <a:prstGeom prst="rect">
                <a:avLst/>
              </a:prstGeom>
              <a:solidFill>
                <a:srgbClr val="344D6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3" name="Oval 22"/>
              <p:cNvSpPr/>
              <p:nvPr/>
            </p:nvSpPr>
            <p:spPr bwMode="auto">
              <a:xfrm>
                <a:off x="6423243" y="1473200"/>
                <a:ext cx="1678759" cy="1678759"/>
              </a:xfrm>
              <a:prstGeom prst="ellipse">
                <a:avLst/>
              </a:prstGeom>
              <a:solidFill>
                <a:srgbClr val="344D6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25" name="Rectangle 2"/>
            <p:cNvSpPr>
              <a:spLocks noChangeArrowheads="1"/>
            </p:cNvSpPr>
            <p:nvPr/>
          </p:nvSpPr>
          <p:spPr bwMode="auto">
            <a:xfrm>
              <a:off x="637885" y="5130285"/>
              <a:ext cx="5664780" cy="646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dirty="0">
                  <a:solidFill>
                    <a:schemeClr val="bg1"/>
                  </a:solidFill>
                </a:rPr>
                <a:t>Some people kill animals, such as elephants. This is against the law and called poaching.</a:t>
              </a:r>
            </a:p>
          </p:txBody>
        </p:sp>
        <p:pic>
          <p:nvPicPr>
            <p:cNvPr id="8" name="Picture 7"/>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6670766" y="4818199"/>
              <a:ext cx="1617187" cy="1176332"/>
            </a:xfrm>
            <a:prstGeom prst="rect">
              <a:avLst/>
            </a:prstGeom>
          </p:spPr>
        </p:pic>
      </p:grpSp>
      <p:grpSp>
        <p:nvGrpSpPr>
          <p:cNvPr id="13" name="Group 12"/>
          <p:cNvGrpSpPr/>
          <p:nvPr/>
        </p:nvGrpSpPr>
        <p:grpSpPr>
          <a:xfrm>
            <a:off x="841973" y="3027680"/>
            <a:ext cx="8302027" cy="1678759"/>
            <a:chOff x="841973" y="3027680"/>
            <a:chExt cx="8302027" cy="1678759"/>
          </a:xfrm>
        </p:grpSpPr>
        <p:grpSp>
          <p:nvGrpSpPr>
            <p:cNvPr id="17" name="Group 16"/>
            <p:cNvGrpSpPr/>
            <p:nvPr/>
          </p:nvGrpSpPr>
          <p:grpSpPr>
            <a:xfrm rot="10800000">
              <a:off x="841973" y="3027680"/>
              <a:ext cx="8302027" cy="1678759"/>
              <a:chOff x="-200025" y="1473200"/>
              <a:chExt cx="8302027" cy="1678759"/>
            </a:xfrm>
          </p:grpSpPr>
          <p:sp>
            <p:nvSpPr>
              <p:cNvPr id="19" name="Rectangle 18"/>
              <p:cNvSpPr/>
              <p:nvPr/>
            </p:nvSpPr>
            <p:spPr bwMode="auto">
              <a:xfrm>
                <a:off x="-200025" y="1979614"/>
                <a:ext cx="7340600" cy="760242"/>
              </a:xfrm>
              <a:prstGeom prst="rect">
                <a:avLst/>
              </a:prstGeom>
              <a:solidFill>
                <a:srgbClr val="344D6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0" name="Oval 19"/>
              <p:cNvSpPr/>
              <p:nvPr/>
            </p:nvSpPr>
            <p:spPr bwMode="auto">
              <a:xfrm>
                <a:off x="6423243" y="1473200"/>
                <a:ext cx="1678759" cy="1678759"/>
              </a:xfrm>
              <a:prstGeom prst="ellipse">
                <a:avLst/>
              </a:prstGeom>
              <a:solidFill>
                <a:srgbClr val="344D6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24" name="Rectangle 2"/>
            <p:cNvSpPr>
              <a:spLocks noChangeArrowheads="1"/>
            </p:cNvSpPr>
            <p:nvPr/>
          </p:nvSpPr>
          <p:spPr bwMode="auto">
            <a:xfrm>
              <a:off x="2520732" y="3483508"/>
              <a:ext cx="660980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dirty="0">
                  <a:solidFill>
                    <a:schemeClr val="bg1"/>
                  </a:solidFill>
                </a:rPr>
                <a:t>Animals’ homes are being damaged, for example forests might be cut down so an animal has nowhere to live and no food.</a:t>
              </a:r>
            </a:p>
          </p:txBody>
        </p:sp>
        <p:pic>
          <p:nvPicPr>
            <p:cNvPr id="11" name="Picture 10"/>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rot="3419824">
              <a:off x="1583030" y="3557019"/>
              <a:ext cx="681895" cy="1047579"/>
            </a:xfrm>
            <a:prstGeom prst="rect">
              <a:avLst/>
            </a:prstGeom>
          </p:spPr>
        </p:pic>
        <p:pic>
          <p:nvPicPr>
            <p:cNvPr id="10" name="Picture 9"/>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1151505" y="3552366"/>
              <a:ext cx="651895" cy="797224"/>
            </a:xfrm>
            <a:prstGeom prst="rect">
              <a:avLst/>
            </a:prstGeom>
          </p:spPr>
        </p:pic>
        <p:pic>
          <p:nvPicPr>
            <p:cNvPr id="31" name="Picture 30"/>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rot="17834039">
              <a:off x="1638519" y="3196741"/>
              <a:ext cx="347237" cy="533451"/>
            </a:xfrm>
            <a:prstGeom prst="rect">
              <a:avLst/>
            </a:prstGeom>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decel="10000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1000" fill="hold"/>
                                        <p:tgtEl>
                                          <p:spTgt spid="16"/>
                                        </p:tgtEl>
                                        <p:attrNameLst>
                                          <p:attrName>ppt_x</p:attrName>
                                        </p:attrNameLst>
                                      </p:cBhvr>
                                      <p:tavLst>
                                        <p:tav tm="0">
                                          <p:val>
                                            <p:strVal val="0-#ppt_w/2"/>
                                          </p:val>
                                        </p:tav>
                                        <p:tav tm="100000">
                                          <p:val>
                                            <p:strVal val="#ppt_x"/>
                                          </p:val>
                                        </p:tav>
                                      </p:tavLst>
                                    </p:anim>
                                    <p:anim calcmode="lin" valueType="num">
                                      <p:cBhvr additive="base">
                                        <p:cTn id="8" dur="10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decel="100000"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1000" fill="hold"/>
                                        <p:tgtEl>
                                          <p:spTgt spid="13"/>
                                        </p:tgtEl>
                                        <p:attrNameLst>
                                          <p:attrName>ppt_x</p:attrName>
                                        </p:attrNameLst>
                                      </p:cBhvr>
                                      <p:tavLst>
                                        <p:tav tm="0">
                                          <p:val>
                                            <p:strVal val="1+#ppt_w/2"/>
                                          </p:val>
                                        </p:tav>
                                        <p:tav tm="100000">
                                          <p:val>
                                            <p:strVal val="#ppt_x"/>
                                          </p:val>
                                        </p:tav>
                                      </p:tavLst>
                                    </p:anim>
                                    <p:anim calcmode="lin" valueType="num">
                                      <p:cBhvr additive="base">
                                        <p:cTn id="14" dur="10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decel="100000" fill="hold" nodeType="clickEffect">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1000" fill="hold"/>
                                        <p:tgtEl>
                                          <p:spTgt spid="26"/>
                                        </p:tgtEl>
                                        <p:attrNameLst>
                                          <p:attrName>ppt_x</p:attrName>
                                        </p:attrNameLst>
                                      </p:cBhvr>
                                      <p:tavLst>
                                        <p:tav tm="0">
                                          <p:val>
                                            <p:strVal val="0-#ppt_w/2"/>
                                          </p:val>
                                        </p:tav>
                                        <p:tav tm="100000">
                                          <p:val>
                                            <p:strVal val="#ppt_x"/>
                                          </p:val>
                                        </p:tav>
                                      </p:tavLst>
                                    </p:anim>
                                    <p:anim calcmode="lin" valueType="num">
                                      <p:cBhvr additive="base">
                                        <p:cTn id="20" dur="10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457200" y="479425"/>
            <a:ext cx="8220075" cy="993775"/>
          </a:xfrm>
        </p:spPr>
        <p:txBody>
          <a:bodyPr/>
          <a:lstStyle/>
          <a:p>
            <a:pPr eaLnBrk="1" hangingPunct="1"/>
            <a:r>
              <a:rPr lang="en-GB" altLang="en-US" dirty="0"/>
              <a:t>Earth Day</a:t>
            </a:r>
          </a:p>
        </p:txBody>
      </p:sp>
      <p:grpSp>
        <p:nvGrpSpPr>
          <p:cNvPr id="19" name="Group 18"/>
          <p:cNvGrpSpPr>
            <a:grpSpLocks/>
          </p:cNvGrpSpPr>
          <p:nvPr/>
        </p:nvGrpSpPr>
        <p:grpSpPr bwMode="auto">
          <a:xfrm>
            <a:off x="-200025" y="1377950"/>
            <a:ext cx="8716963" cy="2455863"/>
            <a:chOff x="-199329" y="1378131"/>
            <a:chExt cx="8716071" cy="2455333"/>
          </a:xfrm>
        </p:grpSpPr>
        <p:grpSp>
          <p:nvGrpSpPr>
            <p:cNvPr id="13322" name="Group 5"/>
            <p:cNvGrpSpPr>
              <a:grpSpLocks/>
            </p:cNvGrpSpPr>
            <p:nvPr/>
          </p:nvGrpSpPr>
          <p:grpSpPr bwMode="auto">
            <a:xfrm>
              <a:off x="-199329" y="1378131"/>
              <a:ext cx="8716071" cy="2455333"/>
              <a:chOff x="-300929" y="1471264"/>
              <a:chExt cx="8716071" cy="2455333"/>
            </a:xfrm>
          </p:grpSpPr>
          <p:sp>
            <p:nvSpPr>
              <p:cNvPr id="9" name="Oval 8"/>
              <p:cNvSpPr/>
              <p:nvPr/>
            </p:nvSpPr>
            <p:spPr>
              <a:xfrm>
                <a:off x="5959530" y="1471264"/>
                <a:ext cx="2455612" cy="2455333"/>
              </a:xfrm>
              <a:prstGeom prst="ellipse">
                <a:avLst/>
              </a:prstGeom>
              <a:solidFill>
                <a:srgbClr val="344D6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 name="Rectangle 9"/>
              <p:cNvSpPr/>
              <p:nvPr/>
            </p:nvSpPr>
            <p:spPr>
              <a:xfrm>
                <a:off x="-300929" y="2072797"/>
                <a:ext cx="7339849" cy="1252267"/>
              </a:xfrm>
              <a:prstGeom prst="rect">
                <a:avLst/>
              </a:prstGeom>
              <a:solidFill>
                <a:srgbClr val="344D6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13323" name="Rectangle 2"/>
            <p:cNvSpPr>
              <a:spLocks noChangeArrowheads="1"/>
            </p:cNvSpPr>
            <p:nvPr/>
          </p:nvSpPr>
          <p:spPr bwMode="auto">
            <a:xfrm>
              <a:off x="833605" y="2132695"/>
              <a:ext cx="45720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a:solidFill>
                    <a:schemeClr val="bg1"/>
                  </a:solidFill>
                </a:rPr>
                <a:t>Earth Day is a special time when people think about how to look after our planet. It is on 22</a:t>
              </a:r>
              <a:r>
                <a:rPr lang="en-GB" altLang="en-US" baseline="30000">
                  <a:solidFill>
                    <a:schemeClr val="bg1"/>
                  </a:solidFill>
                </a:rPr>
                <a:t>nd</a:t>
              </a:r>
              <a:r>
                <a:rPr lang="en-GB" altLang="en-US">
                  <a:solidFill>
                    <a:schemeClr val="bg1"/>
                  </a:solidFill>
                </a:rPr>
                <a:t> April.</a:t>
              </a:r>
            </a:p>
          </p:txBody>
        </p:sp>
        <p:pic>
          <p:nvPicPr>
            <p:cNvPr id="13324" name="Picture 16"/>
            <p:cNvPicPr>
              <a:picLocks noChangeAspect="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6352323" y="1670228"/>
              <a:ext cx="1873503" cy="1871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 name="Group 2"/>
          <p:cNvGrpSpPr/>
          <p:nvPr/>
        </p:nvGrpSpPr>
        <p:grpSpPr>
          <a:xfrm>
            <a:off x="604838" y="3711575"/>
            <a:ext cx="8716962" cy="2454275"/>
            <a:chOff x="604838" y="3711575"/>
            <a:chExt cx="8716962" cy="2454275"/>
          </a:xfrm>
        </p:grpSpPr>
        <p:grpSp>
          <p:nvGrpSpPr>
            <p:cNvPr id="21" name="Group 20"/>
            <p:cNvGrpSpPr>
              <a:grpSpLocks/>
            </p:cNvGrpSpPr>
            <p:nvPr/>
          </p:nvGrpSpPr>
          <p:grpSpPr bwMode="auto">
            <a:xfrm>
              <a:off x="604838" y="3711575"/>
              <a:ext cx="8716962" cy="2454275"/>
              <a:chOff x="605004" y="3711054"/>
              <a:chExt cx="8716071" cy="2455333"/>
            </a:xfrm>
          </p:grpSpPr>
          <p:grpSp>
            <p:nvGrpSpPr>
              <p:cNvPr id="13317" name="Group 11"/>
              <p:cNvGrpSpPr>
                <a:grpSpLocks/>
              </p:cNvGrpSpPr>
              <p:nvPr/>
            </p:nvGrpSpPr>
            <p:grpSpPr bwMode="auto">
              <a:xfrm rot="10800000">
                <a:off x="605004" y="3711054"/>
                <a:ext cx="8716071" cy="2455333"/>
                <a:chOff x="-300929" y="1471264"/>
                <a:chExt cx="8716071" cy="2455333"/>
              </a:xfrm>
            </p:grpSpPr>
            <p:sp>
              <p:nvSpPr>
                <p:cNvPr id="15" name="Oval 14"/>
                <p:cNvSpPr/>
                <p:nvPr/>
              </p:nvSpPr>
              <p:spPr>
                <a:xfrm>
                  <a:off x="5959531" y="1471264"/>
                  <a:ext cx="2455611" cy="2455333"/>
                </a:xfrm>
                <a:prstGeom prst="ellipse">
                  <a:avLst/>
                </a:prstGeom>
                <a:solidFill>
                  <a:srgbClr val="344D6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 name="Rectangle 15"/>
                <p:cNvSpPr/>
                <p:nvPr/>
              </p:nvSpPr>
              <p:spPr>
                <a:xfrm>
                  <a:off x="-300929" y="2203416"/>
                  <a:ext cx="7339850" cy="1121258"/>
                </a:xfrm>
                <a:prstGeom prst="rect">
                  <a:avLst/>
                </a:prstGeom>
                <a:solidFill>
                  <a:srgbClr val="344D6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13318" name="Rectangle 3"/>
              <p:cNvSpPr>
                <a:spLocks noChangeArrowheads="1"/>
              </p:cNvSpPr>
              <p:nvPr/>
            </p:nvSpPr>
            <p:spPr bwMode="auto">
              <a:xfrm>
                <a:off x="3364775" y="4550286"/>
                <a:ext cx="45720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dirty="0">
                    <a:solidFill>
                      <a:schemeClr val="bg1"/>
                    </a:solidFill>
                  </a:rPr>
                  <a:t>This year, Earth Day is trying help stop animals and plants from becoming extinct. </a:t>
                </a:r>
              </a:p>
            </p:txBody>
          </p:sp>
        </p:grpSp>
        <p:pic>
          <p:nvPicPr>
            <p:cNvPr id="2" name="Picture 1"/>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2329" y="3945403"/>
              <a:ext cx="2100879" cy="1986617"/>
            </a:xfrm>
            <a:prstGeom prst="rect">
              <a:avLst/>
            </a:prstGeom>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decel="10000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1000" fill="hold"/>
                                        <p:tgtEl>
                                          <p:spTgt spid="19"/>
                                        </p:tgtEl>
                                        <p:attrNameLst>
                                          <p:attrName>ppt_x</p:attrName>
                                        </p:attrNameLst>
                                      </p:cBhvr>
                                      <p:tavLst>
                                        <p:tav tm="0">
                                          <p:val>
                                            <p:strVal val="0-#ppt_w/2"/>
                                          </p:val>
                                        </p:tav>
                                        <p:tav tm="100000">
                                          <p:val>
                                            <p:strVal val="#ppt_x"/>
                                          </p:val>
                                        </p:tav>
                                      </p:tavLst>
                                    </p:anim>
                                    <p:anim calcmode="lin" valueType="num">
                                      <p:cBhvr additive="base">
                                        <p:cTn id="8" dur="1000" fill="hold"/>
                                        <p:tgtEl>
                                          <p:spTgt spid="19"/>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decel="10000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1000" fill="hold"/>
                                        <p:tgtEl>
                                          <p:spTgt spid="3"/>
                                        </p:tgtEl>
                                        <p:attrNameLst>
                                          <p:attrName>ppt_x</p:attrName>
                                        </p:attrNameLst>
                                      </p:cBhvr>
                                      <p:tavLst>
                                        <p:tav tm="0">
                                          <p:val>
                                            <p:strVal val="1+#ppt_w/2"/>
                                          </p:val>
                                        </p:tav>
                                        <p:tav tm="100000">
                                          <p:val>
                                            <p:strVal val="#ppt_x"/>
                                          </p:val>
                                        </p:tav>
                                      </p:tavLst>
                                    </p:anim>
                                    <p:anim calcmode="lin" valueType="num">
                                      <p:cBhvr additive="base">
                                        <p:cTn id="14"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457200" y="479425"/>
            <a:ext cx="8220075" cy="993775"/>
          </a:xfrm>
        </p:spPr>
        <p:txBody>
          <a:bodyPr/>
          <a:lstStyle/>
          <a:p>
            <a:pPr eaLnBrk="1" hangingPunct="1"/>
            <a:r>
              <a:rPr lang="en-GB" altLang="en-US" dirty="0"/>
              <a:t>What Can We Do to Help?</a:t>
            </a:r>
          </a:p>
        </p:txBody>
      </p:sp>
      <p:sp>
        <p:nvSpPr>
          <p:cNvPr id="14339" name="Rectangle 2"/>
          <p:cNvSpPr>
            <a:spLocks noChangeArrowheads="1"/>
          </p:cNvSpPr>
          <p:nvPr/>
        </p:nvSpPr>
        <p:spPr bwMode="auto">
          <a:xfrm>
            <a:off x="2273300" y="1466850"/>
            <a:ext cx="45878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dirty="0">
                <a:solidFill>
                  <a:schemeClr val="tx1"/>
                </a:solidFill>
              </a:rPr>
              <a:t>There are lots of things we can do to help, not only on Earth Day, but all year round.</a:t>
            </a:r>
          </a:p>
        </p:txBody>
      </p:sp>
      <p:sp>
        <p:nvSpPr>
          <p:cNvPr id="25" name="Rounded Rectangle 24"/>
          <p:cNvSpPr/>
          <p:nvPr/>
        </p:nvSpPr>
        <p:spPr bwMode="auto">
          <a:xfrm>
            <a:off x="5994400" y="2370138"/>
            <a:ext cx="2549525" cy="3757612"/>
          </a:xfrm>
          <a:prstGeom prst="roundRect">
            <a:avLst/>
          </a:prstGeom>
          <a:solidFill>
            <a:srgbClr val="344D6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28" name="Group 27"/>
          <p:cNvGrpSpPr>
            <a:grpSpLocks/>
          </p:cNvGrpSpPr>
          <p:nvPr/>
        </p:nvGrpSpPr>
        <p:grpSpPr bwMode="auto">
          <a:xfrm>
            <a:off x="6113463" y="3440113"/>
            <a:ext cx="2286000" cy="2547937"/>
            <a:chOff x="7952214" y="3558038"/>
            <a:chExt cx="2286000" cy="2547150"/>
          </a:xfrm>
        </p:grpSpPr>
        <p:sp>
          <p:nvSpPr>
            <p:cNvPr id="30" name="Rounded Rectangle 29"/>
            <p:cNvSpPr/>
            <p:nvPr/>
          </p:nvSpPr>
          <p:spPr>
            <a:xfrm>
              <a:off x="7952214" y="3558038"/>
              <a:ext cx="2286000" cy="2547150"/>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2" name="Rectangle 6"/>
            <p:cNvSpPr>
              <a:spLocks noChangeArrowheads="1"/>
            </p:cNvSpPr>
            <p:nvPr/>
          </p:nvSpPr>
          <p:spPr bwMode="auto">
            <a:xfrm>
              <a:off x="7972099" y="3828327"/>
              <a:ext cx="2266115" cy="1938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2000">
                  <a:solidFill>
                    <a:schemeClr val="tx1"/>
                  </a:solidFill>
                </a:rPr>
                <a:t>Why not have a go at making your own habitats – you could make a bug hotel or wormery!</a:t>
              </a:r>
            </a:p>
          </p:txBody>
        </p:sp>
      </p:grpSp>
      <p:grpSp>
        <p:nvGrpSpPr>
          <p:cNvPr id="33" name="Group 17"/>
          <p:cNvGrpSpPr>
            <a:grpSpLocks/>
          </p:cNvGrpSpPr>
          <p:nvPr/>
        </p:nvGrpSpPr>
        <p:grpSpPr bwMode="auto">
          <a:xfrm>
            <a:off x="3335338" y="2379663"/>
            <a:ext cx="2549525" cy="3757612"/>
            <a:chOff x="736600" y="2379133"/>
            <a:chExt cx="2548467" cy="3757766"/>
          </a:xfrm>
        </p:grpSpPr>
        <p:sp>
          <p:nvSpPr>
            <p:cNvPr id="34" name="Rounded Rectangle 33"/>
            <p:cNvSpPr/>
            <p:nvPr/>
          </p:nvSpPr>
          <p:spPr>
            <a:xfrm>
              <a:off x="736600" y="2379133"/>
              <a:ext cx="2548467" cy="3757766"/>
            </a:xfrm>
            <a:prstGeom prst="round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5" name="Rectangle 19"/>
            <p:cNvSpPr>
              <a:spLocks noChangeArrowheads="1"/>
            </p:cNvSpPr>
            <p:nvPr/>
          </p:nvSpPr>
          <p:spPr bwMode="auto">
            <a:xfrm>
              <a:off x="1353038" y="2578323"/>
              <a:ext cx="1290202" cy="707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4000" b="1" dirty="0">
                  <a:solidFill>
                    <a:schemeClr val="bg1"/>
                  </a:solidFill>
                </a:rPr>
                <a:t>Food</a:t>
              </a:r>
            </a:p>
          </p:txBody>
        </p:sp>
      </p:grpSp>
      <p:grpSp>
        <p:nvGrpSpPr>
          <p:cNvPr id="36" name="Group 35"/>
          <p:cNvGrpSpPr>
            <a:grpSpLocks/>
          </p:cNvGrpSpPr>
          <p:nvPr/>
        </p:nvGrpSpPr>
        <p:grpSpPr bwMode="auto">
          <a:xfrm>
            <a:off x="3445692" y="3440112"/>
            <a:ext cx="2332036" cy="2587712"/>
            <a:chOff x="3513425" y="3440630"/>
            <a:chExt cx="2332036" cy="2586914"/>
          </a:xfrm>
        </p:grpSpPr>
        <p:sp>
          <p:nvSpPr>
            <p:cNvPr id="37" name="Rounded Rectangle 36"/>
            <p:cNvSpPr/>
            <p:nvPr/>
          </p:nvSpPr>
          <p:spPr>
            <a:xfrm>
              <a:off x="3522133" y="3440630"/>
              <a:ext cx="2286000" cy="2547150"/>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8" name="Rectangle 7"/>
            <p:cNvSpPr>
              <a:spLocks noChangeArrowheads="1"/>
            </p:cNvSpPr>
            <p:nvPr/>
          </p:nvSpPr>
          <p:spPr bwMode="auto">
            <a:xfrm>
              <a:off x="3513425" y="3473788"/>
              <a:ext cx="2332036" cy="25537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sz="2000" dirty="0"/>
                <a:t>Think about</a:t>
              </a:r>
            </a:p>
            <a:p>
              <a:pPr algn="ctr">
                <a:lnSpc>
                  <a:spcPct val="100000"/>
                </a:lnSpc>
                <a:spcBef>
                  <a:spcPct val="0"/>
                </a:spcBef>
                <a:buFontTx/>
                <a:buNone/>
              </a:pPr>
              <a:r>
                <a:rPr lang="en-GB" sz="2000" dirty="0"/>
                <a:t>where your food is coming from and how it is made. Did you know, 1,414 species of fish are at risk</a:t>
              </a:r>
            </a:p>
            <a:p>
              <a:pPr algn="ctr">
                <a:lnSpc>
                  <a:spcPct val="100000"/>
                </a:lnSpc>
                <a:spcBef>
                  <a:spcPct val="0"/>
                </a:spcBef>
                <a:buFontTx/>
                <a:buNone/>
              </a:pPr>
              <a:r>
                <a:rPr lang="en-GB" sz="2000" dirty="0"/>
                <a:t>of extinction?</a:t>
              </a:r>
              <a:endParaRPr lang="en-GB" altLang="en-US" sz="2000" dirty="0">
                <a:solidFill>
                  <a:schemeClr val="tx1"/>
                </a:solidFill>
              </a:endParaRPr>
            </a:p>
          </p:txBody>
        </p:sp>
      </p:grpSp>
      <p:grpSp>
        <p:nvGrpSpPr>
          <p:cNvPr id="39" name="Group 24"/>
          <p:cNvGrpSpPr>
            <a:grpSpLocks/>
          </p:cNvGrpSpPr>
          <p:nvPr/>
        </p:nvGrpSpPr>
        <p:grpSpPr bwMode="auto">
          <a:xfrm>
            <a:off x="676275" y="2379663"/>
            <a:ext cx="2549525" cy="3757612"/>
            <a:chOff x="736600" y="2379133"/>
            <a:chExt cx="2548467" cy="3757766"/>
          </a:xfrm>
        </p:grpSpPr>
        <p:sp>
          <p:nvSpPr>
            <p:cNvPr id="40" name="Rounded Rectangle 39"/>
            <p:cNvSpPr/>
            <p:nvPr/>
          </p:nvSpPr>
          <p:spPr>
            <a:xfrm>
              <a:off x="736600" y="2379133"/>
              <a:ext cx="2548467" cy="3757766"/>
            </a:xfrm>
            <a:prstGeom prst="round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1" name="Rectangle 26"/>
            <p:cNvSpPr>
              <a:spLocks noChangeArrowheads="1"/>
            </p:cNvSpPr>
            <p:nvPr/>
          </p:nvSpPr>
          <p:spPr bwMode="auto">
            <a:xfrm>
              <a:off x="895698" y="2469481"/>
              <a:ext cx="2244966" cy="954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2800" b="1">
                  <a:solidFill>
                    <a:schemeClr val="bg1"/>
                  </a:solidFill>
                </a:rPr>
                <a:t>Reuse and Recycle</a:t>
              </a:r>
            </a:p>
          </p:txBody>
        </p:sp>
      </p:grpSp>
      <p:grpSp>
        <p:nvGrpSpPr>
          <p:cNvPr id="42" name="Group 41"/>
          <p:cNvGrpSpPr>
            <a:grpSpLocks/>
          </p:cNvGrpSpPr>
          <p:nvPr/>
        </p:nvGrpSpPr>
        <p:grpSpPr bwMode="auto">
          <a:xfrm>
            <a:off x="795338" y="3440113"/>
            <a:ext cx="2286000" cy="2547937"/>
            <a:chOff x="6121400" y="3426496"/>
            <a:chExt cx="2286000" cy="2547150"/>
          </a:xfrm>
        </p:grpSpPr>
        <p:sp>
          <p:nvSpPr>
            <p:cNvPr id="43" name="Rounded Rectangle 42"/>
            <p:cNvSpPr/>
            <p:nvPr/>
          </p:nvSpPr>
          <p:spPr>
            <a:xfrm>
              <a:off x="6121400" y="3426496"/>
              <a:ext cx="2286000" cy="2547150"/>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4" name="Rectangle 8"/>
            <p:cNvSpPr>
              <a:spLocks noChangeArrowheads="1"/>
            </p:cNvSpPr>
            <p:nvPr/>
          </p:nvSpPr>
          <p:spPr bwMode="auto">
            <a:xfrm>
              <a:off x="6176432" y="3669019"/>
              <a:ext cx="2167467" cy="163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2000">
                  <a:solidFill>
                    <a:schemeClr val="tx1"/>
                  </a:solidFill>
                </a:rPr>
                <a:t>Try to reuse any plastics if possible and recycle as much as you can.</a:t>
              </a:r>
            </a:p>
          </p:txBody>
        </p:sp>
      </p:grpSp>
      <p:sp>
        <p:nvSpPr>
          <p:cNvPr id="22" name="Rectangle 19"/>
          <p:cNvSpPr>
            <a:spLocks noChangeArrowheads="1"/>
          </p:cNvSpPr>
          <p:nvPr/>
        </p:nvSpPr>
        <p:spPr bwMode="auto">
          <a:xfrm>
            <a:off x="6165782" y="2554131"/>
            <a:ext cx="220124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4000" b="1" dirty="0">
                <a:solidFill>
                  <a:schemeClr val="bg1"/>
                </a:solidFill>
              </a:rPr>
              <a:t>Habitats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500"/>
                                        <p:tgtEl>
                                          <p:spTgt spid="4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6"/>
                                        </p:tgtEl>
                                        <p:attrNameLst>
                                          <p:attrName>style.visibility</p:attrName>
                                        </p:attrNameLst>
                                      </p:cBhvr>
                                      <p:to>
                                        <p:strVal val="visible"/>
                                      </p:to>
                                    </p:set>
                                    <p:animEffect transition="in" filter="fade">
                                      <p:cBhvr>
                                        <p:cTn id="12" dur="500"/>
                                        <p:tgtEl>
                                          <p:spTgt spid="3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fade">
                                      <p:cBhvr>
                                        <p:cTn id="1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a:grpSpLocks/>
          </p:cNvGrpSpPr>
          <p:nvPr/>
        </p:nvGrpSpPr>
        <p:grpSpPr bwMode="auto">
          <a:xfrm>
            <a:off x="0" y="3862910"/>
            <a:ext cx="5291138" cy="1083559"/>
            <a:chOff x="0" y="2387600"/>
            <a:chExt cx="5291667" cy="1684867"/>
          </a:xfrm>
        </p:grpSpPr>
        <p:sp>
          <p:nvSpPr>
            <p:cNvPr id="8" name="Rectangle 7"/>
            <p:cNvSpPr/>
            <p:nvPr/>
          </p:nvSpPr>
          <p:spPr>
            <a:xfrm>
              <a:off x="0" y="2387600"/>
              <a:ext cx="5291667" cy="1684867"/>
            </a:xfrm>
            <a:prstGeom prst="rect">
              <a:avLst/>
            </a:prstGeom>
            <a:solidFill>
              <a:srgbClr val="344D6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 name="Rectangle 2"/>
            <p:cNvSpPr>
              <a:spLocks noChangeArrowheads="1"/>
            </p:cNvSpPr>
            <p:nvPr/>
          </p:nvSpPr>
          <p:spPr bwMode="auto">
            <a:xfrm>
              <a:off x="812801" y="2473237"/>
              <a:ext cx="3615266" cy="574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endParaRPr lang="en-GB" altLang="en-US" dirty="0">
                <a:solidFill>
                  <a:schemeClr val="bg1"/>
                </a:solidFill>
              </a:endParaRPr>
            </a:p>
          </p:txBody>
        </p:sp>
      </p:grpSp>
      <p:sp>
        <p:nvSpPr>
          <p:cNvPr id="15362" name="Title 1"/>
          <p:cNvSpPr>
            <a:spLocks noGrp="1"/>
          </p:cNvSpPr>
          <p:nvPr>
            <p:ph type="title"/>
          </p:nvPr>
        </p:nvSpPr>
        <p:spPr>
          <a:xfrm>
            <a:off x="457200" y="479425"/>
            <a:ext cx="8220075" cy="993775"/>
          </a:xfrm>
        </p:spPr>
        <p:txBody>
          <a:bodyPr/>
          <a:lstStyle/>
          <a:p>
            <a:pPr eaLnBrk="1" hangingPunct="1"/>
            <a:r>
              <a:rPr lang="en-GB" altLang="en-US" dirty="0"/>
              <a:t>What Can We Do to Help?</a:t>
            </a:r>
          </a:p>
        </p:txBody>
      </p:sp>
      <p:grpSp>
        <p:nvGrpSpPr>
          <p:cNvPr id="6" name="Group 5"/>
          <p:cNvGrpSpPr>
            <a:grpSpLocks/>
          </p:cNvGrpSpPr>
          <p:nvPr/>
        </p:nvGrpSpPr>
        <p:grpSpPr bwMode="auto">
          <a:xfrm>
            <a:off x="0" y="1830252"/>
            <a:ext cx="5291138" cy="1684338"/>
            <a:chOff x="0" y="2387600"/>
            <a:chExt cx="5291667" cy="1684867"/>
          </a:xfrm>
        </p:grpSpPr>
        <p:sp>
          <p:nvSpPr>
            <p:cNvPr id="5" name="Rectangle 4"/>
            <p:cNvSpPr/>
            <p:nvPr/>
          </p:nvSpPr>
          <p:spPr>
            <a:xfrm>
              <a:off x="0" y="2387600"/>
              <a:ext cx="5291667" cy="1684867"/>
            </a:xfrm>
            <a:prstGeom prst="rect">
              <a:avLst/>
            </a:prstGeom>
            <a:solidFill>
              <a:srgbClr val="344D6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366" name="Rectangle 2"/>
            <p:cNvSpPr>
              <a:spLocks noChangeArrowheads="1"/>
            </p:cNvSpPr>
            <p:nvPr/>
          </p:nvSpPr>
          <p:spPr bwMode="auto">
            <a:xfrm>
              <a:off x="812801" y="2473237"/>
              <a:ext cx="3615266" cy="1477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dirty="0">
                  <a:solidFill>
                    <a:schemeClr val="bg1"/>
                  </a:solidFill>
                </a:rPr>
                <a:t>Another way you could help is to pick up litter. </a:t>
              </a:r>
              <a:r>
                <a:rPr lang="en-GB" altLang="en-US" dirty="0" smtClean="0">
                  <a:solidFill>
                    <a:schemeClr val="bg1"/>
                  </a:solidFill>
                </a:rPr>
                <a:t>This might have to wait until the current virus has passed and we are back to normal.</a:t>
              </a:r>
              <a:endParaRPr lang="en-GB" altLang="en-US" dirty="0">
                <a:solidFill>
                  <a:schemeClr val="bg1"/>
                </a:solidFill>
              </a:endParaRPr>
            </a:p>
          </p:txBody>
        </p:sp>
      </p:grpSp>
      <p:pic>
        <p:nvPicPr>
          <p:cNvPr id="1536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668838" y="1747838"/>
            <a:ext cx="3667125" cy="3817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decel="10000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00" fill="hold"/>
                                        <p:tgtEl>
                                          <p:spTgt spid="6"/>
                                        </p:tgtEl>
                                        <p:attrNameLst>
                                          <p:attrName>ppt_x</p:attrName>
                                        </p:attrNameLst>
                                      </p:cBhvr>
                                      <p:tavLst>
                                        <p:tav tm="0">
                                          <p:val>
                                            <p:strVal val="0-#ppt_w/2"/>
                                          </p:val>
                                        </p:tav>
                                        <p:tav tm="100000">
                                          <p:val>
                                            <p:strVal val="#ppt_x"/>
                                          </p:val>
                                        </p:tav>
                                      </p:tavLst>
                                    </p:anim>
                                    <p:anim calcmode="lin" valueType="num">
                                      <p:cBhvr additive="base">
                                        <p:cTn id="8" dur="10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decel="100000"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1000" fill="hold"/>
                                        <p:tgtEl>
                                          <p:spTgt spid="7"/>
                                        </p:tgtEl>
                                        <p:attrNameLst>
                                          <p:attrName>ppt_x</p:attrName>
                                        </p:attrNameLst>
                                      </p:cBhvr>
                                      <p:tavLst>
                                        <p:tav tm="0">
                                          <p:val>
                                            <p:strVal val="0-#ppt_w/2"/>
                                          </p:val>
                                        </p:tav>
                                        <p:tav tm="100000">
                                          <p:val>
                                            <p:strVal val="#ppt_x"/>
                                          </p:val>
                                        </p:tav>
                                      </p:tavLst>
                                    </p:anim>
                                    <p:anim calcmode="lin" valueType="num">
                                      <p:cBhvr additive="base">
                                        <p:cTn id="1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478895"/>
            <a:ext cx="8220075" cy="994306"/>
          </a:xfrm>
        </p:spPr>
        <p:txBody>
          <a:bodyPr/>
          <a:lstStyle/>
          <a:p>
            <a:r>
              <a:rPr lang="en-GB" dirty="0" smtClean="0"/>
              <a:t/>
            </a:r>
            <a:br>
              <a:rPr lang="en-GB" dirty="0" smtClean="0"/>
            </a:br>
            <a:r>
              <a:rPr lang="en-GB" dirty="0"/>
              <a:t/>
            </a:r>
            <a:br>
              <a:rPr lang="en-GB" dirty="0"/>
            </a:br>
            <a:r>
              <a:rPr lang="en-GB" dirty="0" smtClean="0"/>
              <a:t/>
            </a:r>
            <a:br>
              <a:rPr lang="en-GB" dirty="0" smtClean="0"/>
            </a:br>
            <a:r>
              <a:rPr lang="en-GB" dirty="0" smtClean="0"/>
              <a:t>So maybe something you could do today is list how you can help our Earth, and how you can make a difference.</a:t>
            </a:r>
            <a:endParaRPr lang="en-GB" dirty="0"/>
          </a:p>
        </p:txBody>
      </p:sp>
      <p:pic>
        <p:nvPicPr>
          <p:cNvPr id="3" name="Picture 2"/>
          <p:cNvPicPr>
            <a:picLocks noChangeAspect="1"/>
          </p:cNvPicPr>
          <p:nvPr/>
        </p:nvPicPr>
        <p:blipFill>
          <a:blip r:embed="rId2"/>
          <a:stretch>
            <a:fillRect/>
          </a:stretch>
        </p:blipFill>
        <p:spPr>
          <a:xfrm>
            <a:off x="3495672" y="3336492"/>
            <a:ext cx="2143125" cy="2143125"/>
          </a:xfrm>
          <a:prstGeom prst="rect">
            <a:avLst/>
          </a:prstGeom>
        </p:spPr>
      </p:pic>
    </p:spTree>
    <p:extLst>
      <p:ext uri="{BB962C8B-B14F-4D97-AF65-F5344CB8AC3E}">
        <p14:creationId xmlns:p14="http://schemas.microsoft.com/office/powerpoint/2010/main" val="21818237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478895"/>
            <a:ext cx="8220075" cy="5894196"/>
          </a:xfrm>
        </p:spPr>
        <p:txBody>
          <a:bodyPr/>
          <a:lstStyle/>
          <a:p>
            <a:r>
              <a:rPr lang="en-GB" dirty="0" smtClean="0"/>
              <a:t>Prayer for the day…</a:t>
            </a:r>
            <a:br>
              <a:rPr lang="en-GB" dirty="0" smtClean="0"/>
            </a:br>
            <a:r>
              <a:rPr lang="en-GB" dirty="0"/>
              <a:t/>
            </a:r>
            <a:br>
              <a:rPr lang="en-GB" dirty="0"/>
            </a:br>
            <a:r>
              <a:rPr lang="en-GB" dirty="0" smtClean="0"/>
              <a:t>Dear Lord,</a:t>
            </a:r>
            <a:br>
              <a:rPr lang="en-GB" dirty="0" smtClean="0"/>
            </a:br>
            <a:r>
              <a:rPr lang="en-GB" dirty="0" smtClean="0"/>
              <a:t>We pray for our beautiful world. Help us to protect your creation.</a:t>
            </a:r>
            <a:br>
              <a:rPr lang="en-GB" dirty="0" smtClean="0"/>
            </a:br>
            <a:r>
              <a:rPr lang="en-GB" dirty="0" smtClean="0"/>
              <a:t>Amen.</a:t>
            </a:r>
            <a:endParaRPr lang="en-GB" dirty="0"/>
          </a:p>
        </p:txBody>
      </p:sp>
    </p:spTree>
    <p:extLst>
      <p:ext uri="{BB962C8B-B14F-4D97-AF65-F5344CB8AC3E}">
        <p14:creationId xmlns:p14="http://schemas.microsoft.com/office/powerpoint/2010/main" val="1970739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7125" y="2981950"/>
            <a:ext cx="8220075" cy="994306"/>
          </a:xfrm>
        </p:spPr>
        <p:txBody>
          <a:bodyPr/>
          <a:lstStyle/>
          <a:p>
            <a:pPr>
              <a:buFontTx/>
              <a:buNone/>
            </a:pPr>
            <a:r>
              <a:rPr lang="en-GB" dirty="0" smtClean="0"/>
              <a:t>Song…</a:t>
            </a:r>
            <a:br>
              <a:rPr lang="en-GB" dirty="0" smtClean="0"/>
            </a:br>
            <a:r>
              <a:rPr lang="en-GB" altLang="en-US" dirty="0"/>
              <a:t>Spring turns to summer</a:t>
            </a:r>
            <a:br>
              <a:rPr lang="en-GB" altLang="en-US" dirty="0"/>
            </a:br>
            <a:r>
              <a:rPr lang="en-GB" altLang="en-US" dirty="0" err="1"/>
              <a:t>Summer</a:t>
            </a:r>
            <a:r>
              <a:rPr lang="en-GB" altLang="en-US" dirty="0"/>
              <a:t> turns to autumn</a:t>
            </a:r>
            <a:br>
              <a:rPr lang="en-GB" altLang="en-US" dirty="0"/>
            </a:br>
            <a:r>
              <a:rPr lang="en-GB" altLang="en-US" dirty="0" err="1"/>
              <a:t>Autumn</a:t>
            </a:r>
            <a:r>
              <a:rPr lang="en-GB" altLang="en-US" dirty="0"/>
              <a:t> turns to winter</a:t>
            </a:r>
            <a:br>
              <a:rPr lang="en-GB" altLang="en-US" dirty="0"/>
            </a:br>
            <a:r>
              <a:rPr lang="en-GB" altLang="en-US" dirty="0"/>
              <a:t>Then spring is here again</a:t>
            </a:r>
            <a:br>
              <a:rPr lang="en-GB" altLang="en-US" dirty="0"/>
            </a:br>
            <a:r>
              <a:rPr lang="en-GB" altLang="en-US" dirty="0"/>
              <a:t>Spring turns to summer</a:t>
            </a:r>
            <a:br>
              <a:rPr lang="en-GB" altLang="en-US" dirty="0"/>
            </a:br>
            <a:r>
              <a:rPr lang="en-GB" altLang="en-US" dirty="0" err="1"/>
              <a:t>Summer</a:t>
            </a:r>
            <a:r>
              <a:rPr lang="en-GB" altLang="en-US" dirty="0"/>
              <a:t> turns to autumn</a:t>
            </a:r>
            <a:br>
              <a:rPr lang="en-GB" altLang="en-US" dirty="0"/>
            </a:br>
            <a:r>
              <a:rPr lang="en-GB" altLang="en-US" dirty="0" err="1"/>
              <a:t>Autumn</a:t>
            </a:r>
            <a:r>
              <a:rPr lang="en-GB" altLang="en-US" dirty="0"/>
              <a:t> turns to winter</a:t>
            </a:r>
            <a:br>
              <a:rPr lang="en-GB" altLang="en-US" dirty="0"/>
            </a:br>
            <a:r>
              <a:rPr lang="en-GB" altLang="en-US" dirty="0"/>
              <a:t>Then spring is here again</a:t>
            </a:r>
            <a:br>
              <a:rPr lang="en-GB" altLang="en-US" dirty="0"/>
            </a:br>
            <a:endParaRPr lang="en-GB" dirty="0"/>
          </a:p>
        </p:txBody>
      </p:sp>
    </p:spTree>
    <p:extLst>
      <p:ext uri="{BB962C8B-B14F-4D97-AF65-F5344CB8AC3E}">
        <p14:creationId xmlns:p14="http://schemas.microsoft.com/office/powerpoint/2010/main" val="36012277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2655" y="1771986"/>
            <a:ext cx="8123091" cy="1691650"/>
          </a:xfrm>
        </p:spPr>
        <p:txBody>
          <a:bodyPr/>
          <a:lstStyle/>
          <a:p>
            <a:r>
              <a:rPr lang="en-GB" altLang="en-US" dirty="0"/>
              <a:t>Turning, turning</a:t>
            </a:r>
            <a:br>
              <a:rPr lang="en-GB" altLang="en-US" dirty="0"/>
            </a:br>
            <a:r>
              <a:rPr lang="en-GB" altLang="en-US" dirty="0"/>
              <a:t>The earth keeps turning around</a:t>
            </a:r>
            <a:br>
              <a:rPr lang="en-GB" altLang="en-US" dirty="0"/>
            </a:br>
            <a:r>
              <a:rPr lang="en-GB" altLang="en-US" dirty="0"/>
              <a:t>Turning, turning</a:t>
            </a:r>
            <a:br>
              <a:rPr lang="en-GB" altLang="en-US" dirty="0"/>
            </a:br>
            <a:r>
              <a:rPr lang="en-GB" altLang="en-US" dirty="0"/>
              <a:t>The earth keeps turning around.</a:t>
            </a:r>
            <a:br>
              <a:rPr lang="en-GB" altLang="en-US" dirty="0"/>
            </a:br>
            <a:endParaRPr lang="en-GB" dirty="0"/>
          </a:p>
        </p:txBody>
      </p:sp>
    </p:spTree>
    <p:extLst>
      <p:ext uri="{BB962C8B-B14F-4D97-AF65-F5344CB8AC3E}">
        <p14:creationId xmlns:p14="http://schemas.microsoft.com/office/powerpoint/2010/main" val="11522085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Have a great day everyone!</a:t>
            </a:r>
            <a:endParaRPr lang="en-GB" dirty="0"/>
          </a:p>
        </p:txBody>
      </p:sp>
      <p:pic>
        <p:nvPicPr>
          <p:cNvPr id="3" name="Picture 2"/>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302325" y="1357745"/>
            <a:ext cx="6718682" cy="5039011"/>
          </a:xfrm>
          <a:prstGeom prst="rect">
            <a:avLst/>
          </a:prstGeom>
        </p:spPr>
      </p:pic>
      <p:pic>
        <p:nvPicPr>
          <p:cNvPr id="4" name="Picture 3"/>
          <p:cNvPicPr>
            <a:picLocks noChangeAspect="1"/>
          </p:cNvPicPr>
          <p:nvPr/>
        </p:nvPicPr>
        <p:blipFill>
          <a:blip r:embed="rId3"/>
          <a:stretch>
            <a:fillRect/>
          </a:stretch>
        </p:blipFill>
        <p:spPr>
          <a:xfrm>
            <a:off x="2198744" y="3332346"/>
            <a:ext cx="643891" cy="523366"/>
          </a:xfrm>
          <a:prstGeom prst="rect">
            <a:avLst/>
          </a:prstGeom>
        </p:spPr>
      </p:pic>
      <p:pic>
        <p:nvPicPr>
          <p:cNvPr id="6" name="Picture 5"/>
          <p:cNvPicPr>
            <a:picLocks noChangeAspect="1"/>
          </p:cNvPicPr>
          <p:nvPr/>
        </p:nvPicPr>
        <p:blipFill>
          <a:blip r:embed="rId4"/>
          <a:stretch>
            <a:fillRect/>
          </a:stretch>
        </p:blipFill>
        <p:spPr>
          <a:xfrm>
            <a:off x="6296515" y="3392196"/>
            <a:ext cx="559321" cy="485054"/>
          </a:xfrm>
          <a:prstGeom prst="rect">
            <a:avLst/>
          </a:prstGeom>
        </p:spPr>
      </p:pic>
    </p:spTree>
    <p:extLst>
      <p:ext uri="{BB962C8B-B14F-4D97-AF65-F5344CB8AC3E}">
        <p14:creationId xmlns:p14="http://schemas.microsoft.com/office/powerpoint/2010/main" val="1776480580"/>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175</TotalTime>
  <Words>344</Words>
  <Application>Microsoft Office PowerPoint</Application>
  <PresentationFormat>On-screen Show (4:3)</PresentationFormat>
  <Paragraphs>37</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Twinkl</vt:lpstr>
      <vt:lpstr>Twinkl SemiBold</vt:lpstr>
      <vt:lpstr>Sassoon Infant Rg</vt:lpstr>
      <vt:lpstr>Arial</vt:lpstr>
      <vt:lpstr>Calibri</vt:lpstr>
      <vt:lpstr>Office Theme</vt:lpstr>
      <vt:lpstr>WORLD EARTH DAY  Yesterday was WORLD EARTH DAY, an international reminder that we need to look after our Earth, as well as each other.</vt:lpstr>
      <vt:lpstr>Our Planet</vt:lpstr>
      <vt:lpstr>Plants and Animals</vt:lpstr>
      <vt:lpstr>What Hurts Plants and Animals?</vt:lpstr>
      <vt:lpstr>Earth Day</vt:lpstr>
      <vt:lpstr>What Can We Do to Help?</vt:lpstr>
      <vt:lpstr>What Can We Do to Help?</vt:lpstr>
      <vt:lpstr>   So maybe something you could do today is list how you can help our Earth, and how you can make a difference.</vt:lpstr>
      <vt:lpstr>Prayer for the day…  Dear Lord, We pray for our beautiful world. Help us to protect your creation. Amen.</vt:lpstr>
      <vt:lpstr>Song… Spring turns to summer Summer turns to autumn Autumn turns to winter Then spring is here again Spring turns to summer Summer turns to autumn Autumn turns to winter Then spring is here again </vt:lpstr>
      <vt:lpstr>Turning, turning The earth keeps turning around Turning, turning The earth keeps turning around. </vt:lpstr>
      <vt:lpstr>Have a great day everyone!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Matthew Ridsdale</dc:creator>
  <cp:lastModifiedBy>Head Teacher</cp:lastModifiedBy>
  <cp:revision>18</cp:revision>
  <dcterms:created xsi:type="dcterms:W3CDTF">2017-05-10T13:28:09Z</dcterms:created>
  <dcterms:modified xsi:type="dcterms:W3CDTF">2020-04-22T18:37:48Z</dcterms:modified>
</cp:coreProperties>
</file>