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64" r:id="rId3"/>
    <p:sldId id="284" r:id="rId4"/>
    <p:sldId id="269" r:id="rId5"/>
    <p:sldId id="271"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67" r:id="rId19"/>
  </p:sldIdLst>
  <p:sldSz cx="9144000" cy="6858000" type="screen4x3"/>
  <p:notesSz cx="6858000" cy="9144000"/>
  <p:embeddedFontLst>
    <p:embeddedFont>
      <p:font typeface="Twinkl" panose="020B0604020202020204" charset="0"/>
      <p:regular r:id="rId22"/>
      <p:bold r:id="rId23"/>
    </p:embeddedFont>
    <p:embeddedFont>
      <p:font typeface="Calibri" panose="020F0502020204030204" pitchFamily="34" charset="0"/>
      <p:regular r:id="rId24"/>
      <p:bold r:id="rId25"/>
      <p:italic r:id="rId26"/>
      <p:boldItalic r:id="rId27"/>
    </p:embeddedFont>
    <p:embeddedFont>
      <p:font typeface="Twinkl SemiBold" charset="0"/>
      <p:bold r:id="rId28"/>
    </p:embeddedFont>
    <p:embeddedFont>
      <p:font typeface="Sassoon Infant Rg" panose="02000503030000020003"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397"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18A0DB"/>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7" autoAdjust="0"/>
    <p:restoredTop sz="94660"/>
  </p:normalViewPr>
  <p:slideViewPr>
    <p:cSldViewPr snapToGrid="0" showGuides="1">
      <p:cViewPr varScale="1">
        <p:scale>
          <a:sx n="88" d="100"/>
          <a:sy n="88" d="100"/>
        </p:scale>
        <p:origin x="1104" y="62"/>
      </p:cViewPr>
      <p:guideLst>
        <p:guide orient="horz" pos="2160"/>
        <p:guide pos="2880"/>
        <p:guide pos="340"/>
        <p:guide orient="horz" pos="3974"/>
        <p:guide pos="5397"/>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Jess </a:t>
            </a:r>
            <a:r>
              <a:rPr lang="en-GB" sz="3600" dirty="0" err="1"/>
              <a:t>Fishlock</a:t>
            </a:r>
            <a:endParaRPr lang="en-GB" sz="3600" dirty="0"/>
          </a:p>
        </p:txBody>
      </p:sp>
      <p:sp>
        <p:nvSpPr>
          <p:cNvPr id="5" name="TextBox 4">
            <a:extLst>
              <a:ext uri="{FF2B5EF4-FFF2-40B4-BE49-F238E27FC236}">
                <a16:creationId xmlns:a16="http://schemas.microsoft.com/office/drawing/2014/main" id="{09416D17-9048-49CA-AFC0-7BD636A3B108}"/>
              </a:ext>
            </a:extLst>
          </p:cNvPr>
          <p:cNvSpPr txBox="1"/>
          <p:nvPr/>
        </p:nvSpPr>
        <p:spPr>
          <a:xfrm>
            <a:off x="685676" y="1638045"/>
            <a:ext cx="4521324" cy="4344010"/>
          </a:xfrm>
          <a:prstGeom prst="rect">
            <a:avLst/>
          </a:prstGeom>
          <a:noFill/>
        </p:spPr>
        <p:txBody>
          <a:bodyPr wrap="square" rtlCol="0">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Jess </a:t>
            </a:r>
            <a:r>
              <a:rPr lang="en-GB" dirty="0" err="1">
                <a:ea typeface="Calibri" panose="020F0502020204030204" pitchFamily="34" charset="0"/>
                <a:cs typeface="Times New Roman" panose="02020603050405020304" pitchFamily="18" charset="0"/>
              </a:rPr>
              <a:t>Fishlock</a:t>
            </a:r>
            <a:r>
              <a:rPr lang="en-GB" dirty="0">
                <a:ea typeface="Calibri" panose="020F0502020204030204" pitchFamily="34" charset="0"/>
                <a:cs typeface="Times New Roman" panose="02020603050405020304" pitchFamily="18" charset="0"/>
              </a:rPr>
              <a:t> is a Welsh midfielder who </a:t>
            </a:r>
            <a:r>
              <a:rPr lang="en-GB">
                <a:ea typeface="Calibri" panose="020F0502020204030204" pitchFamily="34" charset="0"/>
                <a:cs typeface="Times New Roman" panose="02020603050405020304" pitchFamily="18" charset="0"/>
              </a:rPr>
              <a:t>is  </a:t>
            </a:r>
            <a:r>
              <a:rPr lang="en-GB" dirty="0">
                <a:ea typeface="Calibri" panose="020F0502020204030204" pitchFamily="34" charset="0"/>
                <a:cs typeface="Times New Roman" panose="02020603050405020304" pitchFamily="18" charset="0"/>
              </a:rPr>
              <a:t>openly gay.  On 5 April 2017, </a:t>
            </a:r>
            <a:r>
              <a:rPr lang="en-GB" dirty="0" err="1">
                <a:ea typeface="Calibri" panose="020F0502020204030204" pitchFamily="34" charset="0"/>
                <a:cs typeface="Times New Roman" panose="02020603050405020304" pitchFamily="18" charset="0"/>
              </a:rPr>
              <a:t>Fishlock</a:t>
            </a:r>
            <a:r>
              <a:rPr lang="en-GB" dirty="0">
                <a:ea typeface="Calibri" panose="020F0502020204030204" pitchFamily="34" charset="0"/>
                <a:cs typeface="Times New Roman" panose="02020603050405020304" pitchFamily="18" charset="0"/>
              </a:rPr>
              <a:t> became the first Welsh football player to earn 100 caps for the national team. For four years running, </a:t>
            </a:r>
            <a:r>
              <a:rPr lang="en-GB" dirty="0" err="1">
                <a:ea typeface="Calibri" panose="020F0502020204030204" pitchFamily="34" charset="0"/>
                <a:cs typeface="Times New Roman" panose="02020603050405020304" pitchFamily="18" charset="0"/>
              </a:rPr>
              <a:t>Fishlock</a:t>
            </a:r>
            <a:r>
              <a:rPr lang="en-GB" dirty="0">
                <a:ea typeface="Calibri" panose="020F0502020204030204" pitchFamily="34" charset="0"/>
                <a:cs typeface="Times New Roman" panose="02020603050405020304" pitchFamily="18" charset="0"/>
              </a:rPr>
              <a:t> was named as the female Welsh Footballer of the Year.</a:t>
            </a:r>
          </a:p>
          <a:p>
            <a:pPr>
              <a:lnSpc>
                <a:spcPct val="107000"/>
              </a:lnSpc>
              <a:spcAft>
                <a:spcPts val="800"/>
              </a:spcAft>
            </a:pPr>
            <a:r>
              <a:rPr lang="en-GB" dirty="0">
                <a:ea typeface="Calibri" panose="020F0502020204030204" pitchFamily="34" charset="0"/>
                <a:cs typeface="Times New Roman" panose="02020603050405020304" pitchFamily="18" charset="0"/>
              </a:rPr>
              <a:t>“Ultimately everyone has an opinion about you, on what you do and how you do it. It’ll be positive and negative but the truth is you probably see 80 percent negative and 20 percent positive. It’s not easy, you just have to be able to deal with the good and the bad the same.” – </a:t>
            </a:r>
            <a:r>
              <a:rPr lang="en-GB" dirty="0" err="1">
                <a:ea typeface="Calibri" panose="020F0502020204030204" pitchFamily="34" charset="0"/>
                <a:cs typeface="Times New Roman" panose="02020603050405020304" pitchFamily="18" charset="0"/>
              </a:rPr>
              <a:t>Fishlock</a:t>
            </a:r>
            <a:r>
              <a:rPr lang="en-GB" dirty="0">
                <a:ea typeface="Calibri" panose="020F0502020204030204" pitchFamily="34" charset="0"/>
                <a:cs typeface="Times New Roman" panose="02020603050405020304" pitchFamily="18" charset="0"/>
              </a:rPr>
              <a:t>.</a:t>
            </a:r>
          </a:p>
        </p:txBody>
      </p:sp>
      <p:pic>
        <p:nvPicPr>
          <p:cNvPr id="1026" name="Picture 2" descr="Fichier:20150922 1826 W AUT WAL 39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0933" y="1456266"/>
            <a:ext cx="3083984" cy="4637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Ellen DeGeneres</a:t>
            </a:r>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a:extLst>
              <a:ext uri="{28A0092B-C50C-407E-A947-70E740481C1C}">
                <a14:useLocalDpi xmlns:a14="http://schemas.microsoft.com/office/drawing/2010/main" val="0"/>
              </a:ext>
            </a:extLst>
          </a:blip>
          <a:srcRect l="49109" r="-261" b="8794"/>
          <a:stretch/>
        </p:blipFill>
        <p:spPr>
          <a:xfrm>
            <a:off x="4572000" y="1473201"/>
            <a:ext cx="3886324" cy="4619624"/>
          </a:xfrm>
          <a:prstGeom prst="rect">
            <a:avLst/>
          </a:prstGeom>
        </p:spPr>
      </p:pic>
      <p:sp>
        <p:nvSpPr>
          <p:cNvPr id="5" name="TextBox 4">
            <a:extLst>
              <a:ext uri="{FF2B5EF4-FFF2-40B4-BE49-F238E27FC236}">
                <a16:creationId xmlns:a16="http://schemas.microsoft.com/office/drawing/2014/main" id="{09416D17-9048-49CA-AFC0-7BD636A3B108}"/>
              </a:ext>
            </a:extLst>
          </p:cNvPr>
          <p:cNvSpPr txBox="1"/>
          <p:nvPr/>
        </p:nvSpPr>
        <p:spPr>
          <a:xfrm>
            <a:off x="685676" y="2151727"/>
            <a:ext cx="3508619" cy="3139321"/>
          </a:xfrm>
          <a:prstGeom prst="rect">
            <a:avLst/>
          </a:prstGeom>
          <a:noFill/>
        </p:spPr>
        <p:txBody>
          <a:bodyPr wrap="square" rtlCol="0">
            <a:spAutoFit/>
          </a:bodyPr>
          <a:lstStyle/>
          <a:p>
            <a:r>
              <a:rPr lang="en-AU" dirty="0"/>
              <a:t>Ellen DeGeneres is an American actor, writer, producer, comedian and LGBT activist. She has been the host of the comedy talk show ‘</a:t>
            </a:r>
            <a:r>
              <a:rPr lang="en-GB" dirty="0"/>
              <a:t>The Ellen DeGeneres Show’ </a:t>
            </a:r>
            <a:r>
              <a:rPr lang="en-AU" dirty="0"/>
              <a:t>since 2003. </a:t>
            </a:r>
            <a:endParaRPr lang="en-GB" dirty="0"/>
          </a:p>
          <a:p>
            <a:r>
              <a:rPr lang="en-AU" dirty="0"/>
              <a:t> </a:t>
            </a:r>
            <a:endParaRPr lang="en-GB" dirty="0"/>
          </a:p>
          <a:p>
            <a:r>
              <a:rPr lang="en-AU" dirty="0"/>
              <a:t>“I think beauty comes from actually knowing who you are. That’s real beauty to me.”</a:t>
            </a:r>
            <a:br>
              <a:rPr lang="en-AU" dirty="0"/>
            </a:br>
            <a:r>
              <a:rPr lang="en-AU" dirty="0"/>
              <a:t>– Ellen DeGeneres</a:t>
            </a:r>
            <a:endParaRPr lang="en-GB" sz="1600" b="1" dirty="0"/>
          </a:p>
        </p:txBody>
      </p:sp>
    </p:spTree>
    <p:extLst>
      <p:ext uri="{BB962C8B-B14F-4D97-AF65-F5344CB8AC3E}">
        <p14:creationId xmlns:p14="http://schemas.microsoft.com/office/powerpoint/2010/main" val="39285625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Oscar Wilde	</a:t>
            </a:r>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a:extLst>
              <a:ext uri="{28A0092B-C50C-407E-A947-70E740481C1C}">
                <a14:useLocalDpi xmlns:a14="http://schemas.microsoft.com/office/drawing/2010/main" val="0"/>
              </a:ext>
            </a:extLst>
          </a:blip>
          <a:srcRect l="28948" r="24315"/>
          <a:stretch/>
        </p:blipFill>
        <p:spPr>
          <a:xfrm>
            <a:off x="4572000" y="1473201"/>
            <a:ext cx="3816350" cy="4590366"/>
          </a:xfrm>
          <a:prstGeom prst="rect">
            <a:avLst/>
          </a:prstGeom>
        </p:spPr>
      </p:pic>
      <p:sp>
        <p:nvSpPr>
          <p:cNvPr id="5" name="TextBox 4">
            <a:extLst>
              <a:ext uri="{FF2B5EF4-FFF2-40B4-BE49-F238E27FC236}">
                <a16:creationId xmlns:a16="http://schemas.microsoft.com/office/drawing/2014/main" id="{555CE6D1-02D1-4125-BDEA-17B703227F15}"/>
              </a:ext>
            </a:extLst>
          </p:cNvPr>
          <p:cNvSpPr txBox="1"/>
          <p:nvPr/>
        </p:nvSpPr>
        <p:spPr>
          <a:xfrm>
            <a:off x="774458" y="1473201"/>
            <a:ext cx="3508619" cy="4247317"/>
          </a:xfrm>
          <a:prstGeom prst="rect">
            <a:avLst/>
          </a:prstGeom>
          <a:noFill/>
        </p:spPr>
        <p:txBody>
          <a:bodyPr wrap="square" rtlCol="0">
            <a:spAutoFit/>
          </a:bodyPr>
          <a:lstStyle/>
          <a:p>
            <a:r>
              <a:rPr lang="en-AU" dirty="0"/>
              <a:t>Author Oscar Wilde was known for his flamboyant style and marvellous wit. He won accolades for his works including ‘The Importance of Being Earnest’ and ‘The Picture of Dorian </a:t>
            </a:r>
            <a:r>
              <a:rPr lang="en-AU" dirty="0" err="1"/>
              <a:t>Gray</a:t>
            </a:r>
            <a:r>
              <a:rPr lang="en-AU" dirty="0"/>
              <a:t>’. He was imprisoned because of his sexuality in 1895 for two years. </a:t>
            </a:r>
            <a:endParaRPr lang="en-GB" dirty="0"/>
          </a:p>
          <a:p>
            <a:r>
              <a:rPr lang="en-AU" dirty="0"/>
              <a:t> </a:t>
            </a:r>
            <a:endParaRPr lang="en-GB" dirty="0"/>
          </a:p>
          <a:p>
            <a:r>
              <a:rPr lang="en-AU" dirty="0"/>
              <a:t>“You don’t love someone for their looks, or their clothes, or for their fancy car, but because they sing a song only you can hear.” – Oscar Wilde</a:t>
            </a:r>
            <a:endParaRPr lang="en-GB" sz="1600" b="1" dirty="0"/>
          </a:p>
        </p:txBody>
      </p:sp>
    </p:spTree>
    <p:extLst>
      <p:ext uri="{BB962C8B-B14F-4D97-AF65-F5344CB8AC3E}">
        <p14:creationId xmlns:p14="http://schemas.microsoft.com/office/powerpoint/2010/main" val="26128241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Harry Hay</a:t>
            </a:r>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a:extLst>
              <a:ext uri="{28A0092B-C50C-407E-A947-70E740481C1C}">
                <a14:useLocalDpi xmlns:a14="http://schemas.microsoft.com/office/drawing/2010/main" val="0"/>
              </a:ext>
            </a:extLst>
          </a:blip>
          <a:srcRect l="41248" t="6800" r="8389"/>
          <a:stretch/>
        </p:blipFill>
        <p:spPr>
          <a:xfrm>
            <a:off x="4572000" y="1473201"/>
            <a:ext cx="3816350" cy="4619624"/>
          </a:xfrm>
          <a:prstGeom prst="rect">
            <a:avLst/>
          </a:prstGeom>
        </p:spPr>
      </p:pic>
      <p:sp>
        <p:nvSpPr>
          <p:cNvPr id="5" name="TextBox 4">
            <a:extLst>
              <a:ext uri="{FF2B5EF4-FFF2-40B4-BE49-F238E27FC236}">
                <a16:creationId xmlns:a16="http://schemas.microsoft.com/office/drawing/2014/main" id="{0814725D-B155-4CB9-A7D2-6014D323AF7A}"/>
              </a:ext>
            </a:extLst>
          </p:cNvPr>
          <p:cNvSpPr txBox="1"/>
          <p:nvPr/>
        </p:nvSpPr>
        <p:spPr>
          <a:xfrm>
            <a:off x="755650" y="1936353"/>
            <a:ext cx="3508619" cy="4247317"/>
          </a:xfrm>
          <a:prstGeom prst="rect">
            <a:avLst/>
          </a:prstGeom>
          <a:noFill/>
        </p:spPr>
        <p:txBody>
          <a:bodyPr wrap="square" rtlCol="0">
            <a:spAutoFit/>
          </a:bodyPr>
          <a:lstStyle/>
          <a:p>
            <a:r>
              <a:rPr lang="en-AU" dirty="0"/>
              <a:t>Henry ‘Harry’ Hay began his activist life in the 1930s in which he was fighting for workers’ rights during the labour movement. With this experience, he became part of the communist party and started America’s first successful homosexual liberation organisation.</a:t>
            </a:r>
            <a:endParaRPr lang="en-GB" dirty="0"/>
          </a:p>
          <a:p>
            <a:endParaRPr lang="en-AU" dirty="0"/>
          </a:p>
          <a:p>
            <a:r>
              <a:rPr lang="en-AU" dirty="0"/>
              <a:t>“I knew that I was gay in every bone of my body. So I did the only thing I could do. I started the movement.” – Harry Hay</a:t>
            </a:r>
            <a:endParaRPr lang="en-GB" sz="1600" b="1" dirty="0"/>
          </a:p>
        </p:txBody>
      </p:sp>
    </p:spTree>
    <p:extLst>
      <p:ext uri="{BB962C8B-B14F-4D97-AF65-F5344CB8AC3E}">
        <p14:creationId xmlns:p14="http://schemas.microsoft.com/office/powerpoint/2010/main" val="8614132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Lana Wachowski</a:t>
            </a:r>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794" r="41844"/>
          <a:stretch/>
        </p:blipFill>
        <p:spPr>
          <a:xfrm>
            <a:off x="755651" y="1473201"/>
            <a:ext cx="3816349" cy="4619624"/>
          </a:xfrm>
          <a:prstGeom prst="rect">
            <a:avLst/>
          </a:prstGeom>
        </p:spPr>
      </p:pic>
      <p:sp>
        <p:nvSpPr>
          <p:cNvPr id="5" name="TextBox 4">
            <a:extLst>
              <a:ext uri="{FF2B5EF4-FFF2-40B4-BE49-F238E27FC236}">
                <a16:creationId xmlns:a16="http://schemas.microsoft.com/office/drawing/2014/main" id="{EAF0A530-979F-4577-B193-666E915D1362}"/>
              </a:ext>
            </a:extLst>
          </p:cNvPr>
          <p:cNvSpPr txBox="1"/>
          <p:nvPr/>
        </p:nvSpPr>
        <p:spPr>
          <a:xfrm>
            <a:off x="4764819" y="1936353"/>
            <a:ext cx="3623531" cy="3970318"/>
          </a:xfrm>
          <a:prstGeom prst="rect">
            <a:avLst/>
          </a:prstGeom>
          <a:noFill/>
        </p:spPr>
        <p:txBody>
          <a:bodyPr wrap="square" rtlCol="0">
            <a:spAutoFit/>
          </a:bodyPr>
          <a:lstStyle/>
          <a:p>
            <a:r>
              <a:rPr lang="en-AU" dirty="0"/>
              <a:t>Lana Wachowski is an American film director, screenwriter and producer. Lana is a transgender woman. She has had success with films ‘The Matrix’ and ‘Cloud Atlas’ which she produced with her sister Lilly. Lilly is also a transgender woman. </a:t>
            </a:r>
            <a:endParaRPr lang="en-GB" dirty="0"/>
          </a:p>
          <a:p>
            <a:endParaRPr lang="en-AU" dirty="0"/>
          </a:p>
          <a:p>
            <a:r>
              <a:rPr lang="en-AU" dirty="0"/>
              <a:t>“Art is an invitation to abandon your perspective. Art always says: come with me and look at life in a different way.” </a:t>
            </a:r>
            <a:br>
              <a:rPr lang="en-AU" dirty="0"/>
            </a:br>
            <a:r>
              <a:rPr lang="en-AU" dirty="0"/>
              <a:t>– Lana Wachowski</a:t>
            </a:r>
            <a:endParaRPr lang="en-GB" sz="1600" b="1" dirty="0"/>
          </a:p>
        </p:txBody>
      </p:sp>
    </p:spTree>
    <p:extLst>
      <p:ext uri="{BB962C8B-B14F-4D97-AF65-F5344CB8AC3E}">
        <p14:creationId xmlns:p14="http://schemas.microsoft.com/office/powerpoint/2010/main" val="42487797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a:t>Sally Ride</a:t>
            </a:r>
            <a:endParaRPr lang="en-GB" sz="3600" dirty="0"/>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a:extLst>
              <a:ext uri="{28A0092B-C50C-407E-A947-70E740481C1C}">
                <a14:useLocalDpi xmlns:a14="http://schemas.microsoft.com/office/drawing/2010/main" val="0"/>
              </a:ext>
            </a:extLst>
          </a:blip>
          <a:srcRect l="20722" t="8617" r="28916"/>
          <a:stretch/>
        </p:blipFill>
        <p:spPr>
          <a:xfrm>
            <a:off x="755650" y="1473201"/>
            <a:ext cx="3816351" cy="4619624"/>
          </a:xfrm>
          <a:prstGeom prst="rect">
            <a:avLst/>
          </a:prstGeom>
        </p:spPr>
      </p:pic>
      <p:sp>
        <p:nvSpPr>
          <p:cNvPr id="5" name="TextBox 4">
            <a:extLst>
              <a:ext uri="{FF2B5EF4-FFF2-40B4-BE49-F238E27FC236}">
                <a16:creationId xmlns:a16="http://schemas.microsoft.com/office/drawing/2014/main" id="{65C472AB-532A-4E65-9149-023333075A7E}"/>
              </a:ext>
            </a:extLst>
          </p:cNvPr>
          <p:cNvSpPr txBox="1"/>
          <p:nvPr/>
        </p:nvSpPr>
        <p:spPr>
          <a:xfrm>
            <a:off x="4739054" y="1783594"/>
            <a:ext cx="3508619" cy="3970318"/>
          </a:xfrm>
          <a:prstGeom prst="rect">
            <a:avLst/>
          </a:prstGeom>
          <a:noFill/>
        </p:spPr>
        <p:txBody>
          <a:bodyPr wrap="square" rtlCol="0">
            <a:spAutoFit/>
          </a:bodyPr>
          <a:lstStyle/>
          <a:p>
            <a:r>
              <a:rPr lang="en-AU" dirty="0"/>
              <a:t>Sally Ride joined NASA in 1978 and was the first American woman in space in 1983. She was inducted into the National Women’s Hall of Fame and the Astronaut Hall of Fame in recognition of her work as an American physicist and astronaut. Sally wrote a number of science books for children. </a:t>
            </a:r>
          </a:p>
          <a:p>
            <a:endParaRPr lang="en-AU" dirty="0"/>
          </a:p>
          <a:p>
            <a:r>
              <a:rPr lang="en-AU" dirty="0"/>
              <a:t>“All adventures, especially into new territory, are scary.” – Sally Ride</a:t>
            </a:r>
            <a:endParaRPr lang="en-GB" dirty="0"/>
          </a:p>
        </p:txBody>
      </p:sp>
    </p:spTree>
    <p:extLst>
      <p:ext uri="{BB962C8B-B14F-4D97-AF65-F5344CB8AC3E}">
        <p14:creationId xmlns:p14="http://schemas.microsoft.com/office/powerpoint/2010/main" val="5158079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Nicola Adams</a:t>
            </a:r>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910" t="2565" r="39791"/>
          <a:stretch/>
        </p:blipFill>
        <p:spPr>
          <a:xfrm>
            <a:off x="755650" y="1473201"/>
            <a:ext cx="3811585" cy="4619624"/>
          </a:xfrm>
          <a:prstGeom prst="rect">
            <a:avLst/>
          </a:prstGeom>
        </p:spPr>
      </p:pic>
      <p:sp>
        <p:nvSpPr>
          <p:cNvPr id="5" name="TextBox 4">
            <a:extLst>
              <a:ext uri="{FF2B5EF4-FFF2-40B4-BE49-F238E27FC236}">
                <a16:creationId xmlns:a16="http://schemas.microsoft.com/office/drawing/2014/main" id="{3BDB53B8-83E9-4272-952D-B0362D7F0335}"/>
              </a:ext>
            </a:extLst>
          </p:cNvPr>
          <p:cNvSpPr txBox="1"/>
          <p:nvPr/>
        </p:nvSpPr>
        <p:spPr>
          <a:xfrm>
            <a:off x="4712677" y="1797854"/>
            <a:ext cx="3508619" cy="4247317"/>
          </a:xfrm>
          <a:prstGeom prst="rect">
            <a:avLst/>
          </a:prstGeom>
          <a:noFill/>
        </p:spPr>
        <p:txBody>
          <a:bodyPr wrap="square" rtlCol="0">
            <a:spAutoFit/>
          </a:bodyPr>
          <a:lstStyle/>
          <a:p>
            <a:r>
              <a:rPr lang="en-AU" dirty="0"/>
              <a:t>Nicola Adams is a British professional boxer. She was the first woman to win an Olympic boxing title. She is the 2012 and 2016 Olympic gold medallist in the woman’s flyweight division. Nicola is openly bisexual and was named the most influential LGBT person in Britain in 2012. </a:t>
            </a:r>
            <a:endParaRPr lang="en-GB" dirty="0"/>
          </a:p>
          <a:p>
            <a:endParaRPr lang="en-AU" dirty="0"/>
          </a:p>
          <a:p>
            <a:r>
              <a:rPr lang="en-AU" dirty="0"/>
              <a:t>“I always look back on the hard times. It’s what gives me the drive and ambition to keep moving forward.” </a:t>
            </a:r>
            <a:br>
              <a:rPr lang="en-AU" dirty="0"/>
            </a:br>
            <a:r>
              <a:rPr lang="en-AU" dirty="0"/>
              <a:t>– Nicola Adams</a:t>
            </a:r>
            <a:endParaRPr lang="en-GB" sz="1600" dirty="0"/>
          </a:p>
        </p:txBody>
      </p:sp>
    </p:spTree>
    <p:extLst>
      <p:ext uri="{BB962C8B-B14F-4D97-AF65-F5344CB8AC3E}">
        <p14:creationId xmlns:p14="http://schemas.microsoft.com/office/powerpoint/2010/main" val="7840744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Miley Cyrus</a:t>
            </a:r>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7410" r="26803"/>
          <a:stretch/>
        </p:blipFill>
        <p:spPr>
          <a:xfrm>
            <a:off x="755650" y="1473201"/>
            <a:ext cx="3816350" cy="4619624"/>
          </a:xfrm>
          <a:prstGeom prst="rect">
            <a:avLst/>
          </a:prstGeom>
        </p:spPr>
      </p:pic>
      <p:sp>
        <p:nvSpPr>
          <p:cNvPr id="5" name="TextBox 4">
            <a:extLst>
              <a:ext uri="{FF2B5EF4-FFF2-40B4-BE49-F238E27FC236}">
                <a16:creationId xmlns:a16="http://schemas.microsoft.com/office/drawing/2014/main" id="{B7525F8C-A7EC-48AE-8A6C-F6ADCDF82716}"/>
              </a:ext>
            </a:extLst>
          </p:cNvPr>
          <p:cNvSpPr txBox="1"/>
          <p:nvPr/>
        </p:nvSpPr>
        <p:spPr>
          <a:xfrm>
            <a:off x="4686300" y="1382356"/>
            <a:ext cx="3508619" cy="4801314"/>
          </a:xfrm>
          <a:prstGeom prst="rect">
            <a:avLst/>
          </a:prstGeom>
          <a:noFill/>
        </p:spPr>
        <p:txBody>
          <a:bodyPr wrap="square" rtlCol="0">
            <a:spAutoFit/>
          </a:bodyPr>
          <a:lstStyle/>
          <a:p>
            <a:r>
              <a:rPr lang="en-AU" dirty="0"/>
              <a:t>Miley Cyrus is an American singer, songwriter and actor. She was a teen idol starring in the Disney television series Hannah Montana. Miley has achieved five number-one singles and eleven top-ten albums. She is a huge supporter of the LGBT community and set up a foundation ‘The Happy Hippie’ which focusses on youth, homelessness and the LGBT community. </a:t>
            </a:r>
            <a:endParaRPr lang="en-GB" dirty="0"/>
          </a:p>
          <a:p>
            <a:r>
              <a:rPr lang="en-AU" dirty="0"/>
              <a:t> </a:t>
            </a:r>
            <a:endParaRPr lang="en-GB" dirty="0"/>
          </a:p>
          <a:p>
            <a:r>
              <a:rPr lang="en-AU" dirty="0"/>
              <a:t>“Don’t be anything you don’t want to be, always be yourself.” – Miley Cyrus</a:t>
            </a:r>
            <a:endParaRPr lang="en-GB" sz="1600" b="1" dirty="0"/>
          </a:p>
        </p:txBody>
      </p:sp>
    </p:spTree>
    <p:extLst>
      <p:ext uri="{BB962C8B-B14F-4D97-AF65-F5344CB8AC3E}">
        <p14:creationId xmlns:p14="http://schemas.microsoft.com/office/powerpoint/2010/main" val="35310236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Caitlyn Jenner</a:t>
            </a:r>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0120" r="8004" b="7317"/>
          <a:stretch/>
        </p:blipFill>
        <p:spPr>
          <a:xfrm>
            <a:off x="4572000" y="1345223"/>
            <a:ext cx="3816350" cy="4747602"/>
          </a:xfrm>
          <a:prstGeom prst="rect">
            <a:avLst/>
          </a:prstGeom>
        </p:spPr>
      </p:pic>
      <p:sp>
        <p:nvSpPr>
          <p:cNvPr id="5" name="TextBox 4">
            <a:extLst>
              <a:ext uri="{FF2B5EF4-FFF2-40B4-BE49-F238E27FC236}">
                <a16:creationId xmlns:a16="http://schemas.microsoft.com/office/drawing/2014/main" id="{7FFB2E9C-78A6-4F69-982A-CA98387B991A}"/>
              </a:ext>
            </a:extLst>
          </p:cNvPr>
          <p:cNvSpPr txBox="1"/>
          <p:nvPr/>
        </p:nvSpPr>
        <p:spPr>
          <a:xfrm>
            <a:off x="774458" y="1997839"/>
            <a:ext cx="3508619" cy="2862322"/>
          </a:xfrm>
          <a:prstGeom prst="rect">
            <a:avLst/>
          </a:prstGeom>
          <a:noFill/>
        </p:spPr>
        <p:txBody>
          <a:bodyPr wrap="square" rtlCol="0">
            <a:spAutoFit/>
          </a:bodyPr>
          <a:lstStyle/>
          <a:p>
            <a:r>
              <a:rPr lang="en-AU" dirty="0"/>
              <a:t>Caitlyn Marie Jenner is an American television personality and retired Olympic gold medal winning decathlete. Caitlyn publicly revealed her identity as a transgender woman in a Vanity Fair cover story. </a:t>
            </a:r>
            <a:endParaRPr lang="en-GB" dirty="0"/>
          </a:p>
          <a:p>
            <a:r>
              <a:rPr lang="en-AU" dirty="0"/>
              <a:t> </a:t>
            </a:r>
            <a:endParaRPr lang="en-GB" dirty="0"/>
          </a:p>
          <a:p>
            <a:r>
              <a:rPr lang="en-AU" dirty="0"/>
              <a:t>“We’re all different. That’s not a bad thing.” – Caitlyn Jenner</a:t>
            </a:r>
            <a:endParaRPr lang="en-GB" sz="1600" b="1" dirty="0"/>
          </a:p>
        </p:txBody>
      </p:sp>
    </p:spTree>
    <p:extLst>
      <p:ext uri="{BB962C8B-B14F-4D97-AF65-F5344CB8AC3E}">
        <p14:creationId xmlns:p14="http://schemas.microsoft.com/office/powerpoint/2010/main" val="10036546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Tom Daley</a:t>
            </a:r>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a:extLst>
              <a:ext uri="{28A0092B-C50C-407E-A947-70E740481C1C}">
                <a14:useLocalDpi xmlns:a14="http://schemas.microsoft.com/office/drawing/2010/main" val="0"/>
              </a:ext>
            </a:extLst>
          </a:blip>
          <a:srcRect l="29088" r="24011" b="12167"/>
          <a:stretch/>
        </p:blipFill>
        <p:spPr>
          <a:xfrm>
            <a:off x="4572000" y="1338031"/>
            <a:ext cx="3816350" cy="4754794"/>
          </a:xfrm>
          <a:prstGeom prst="rect">
            <a:avLst/>
          </a:prstGeom>
        </p:spPr>
      </p:pic>
      <p:sp>
        <p:nvSpPr>
          <p:cNvPr id="5" name="TextBox 4">
            <a:extLst>
              <a:ext uri="{FF2B5EF4-FFF2-40B4-BE49-F238E27FC236}">
                <a16:creationId xmlns:a16="http://schemas.microsoft.com/office/drawing/2014/main" id="{58FAD6C2-63D3-41B3-853E-3FD4786D05ED}"/>
              </a:ext>
            </a:extLst>
          </p:cNvPr>
          <p:cNvSpPr txBox="1"/>
          <p:nvPr/>
        </p:nvSpPr>
        <p:spPr>
          <a:xfrm>
            <a:off x="690563" y="1699491"/>
            <a:ext cx="3648073" cy="4031873"/>
          </a:xfrm>
          <a:prstGeom prst="rect">
            <a:avLst/>
          </a:prstGeom>
          <a:noFill/>
        </p:spPr>
        <p:txBody>
          <a:bodyPr wrap="square" rtlCol="0">
            <a:spAutoFit/>
          </a:bodyPr>
          <a:lstStyle/>
          <a:p>
            <a:r>
              <a:rPr lang="en-AU" sz="1600" dirty="0"/>
              <a:t>Tom Daley is a British diver. His event is the 10m platform and he competes in the synchronised and team events. He was the world champion for diving in 2009 and 2017. He has created a YouTube channel that features vlogs and fitness videos. It was through this medium that, in 2013, he announced that he was in a relationship with a man. He won the title of Independent Influencer Award at the British LBGT awards in 2017.</a:t>
            </a:r>
            <a:endParaRPr lang="en-GB" sz="1600" dirty="0"/>
          </a:p>
          <a:p>
            <a:r>
              <a:rPr lang="en-AU" sz="1600" dirty="0"/>
              <a:t> </a:t>
            </a:r>
            <a:endParaRPr lang="en-GB" sz="1600" dirty="0"/>
          </a:p>
          <a:p>
            <a:r>
              <a:rPr lang="en-AU" sz="1600" dirty="0"/>
              <a:t>“In an ideal world I wouldn’t be doing this video because it shouldn’t matter.” – Tom Daley</a:t>
            </a:r>
            <a:endParaRPr lang="en-GB" sz="1600" b="1" dirty="0"/>
          </a:p>
        </p:txBody>
      </p:sp>
    </p:spTree>
    <p:extLst>
      <p:ext uri="{BB962C8B-B14F-4D97-AF65-F5344CB8AC3E}">
        <p14:creationId xmlns:p14="http://schemas.microsoft.com/office/powerpoint/2010/main" val="24187353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b="0" dirty="0"/>
              <a:t>Ellen Page</a:t>
            </a:r>
            <a:endParaRPr lang="en-GB" sz="3600" dirty="0"/>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886" t="2875" r="48006" b="1444"/>
          <a:stretch/>
        </p:blipFill>
        <p:spPr>
          <a:xfrm>
            <a:off x="4572000" y="1424354"/>
            <a:ext cx="3816350" cy="4668471"/>
          </a:xfrm>
          <a:prstGeom prst="rect">
            <a:avLst/>
          </a:prstGeom>
        </p:spPr>
      </p:pic>
      <p:sp>
        <p:nvSpPr>
          <p:cNvPr id="5" name="TextBox 4">
            <a:extLst>
              <a:ext uri="{FF2B5EF4-FFF2-40B4-BE49-F238E27FC236}">
                <a16:creationId xmlns:a16="http://schemas.microsoft.com/office/drawing/2014/main" id="{E029AF2F-556F-461B-B52E-0548F3751A8E}"/>
              </a:ext>
            </a:extLst>
          </p:cNvPr>
          <p:cNvSpPr txBox="1"/>
          <p:nvPr/>
        </p:nvSpPr>
        <p:spPr>
          <a:xfrm>
            <a:off x="690563" y="1643966"/>
            <a:ext cx="3648073" cy="4278094"/>
          </a:xfrm>
          <a:prstGeom prst="rect">
            <a:avLst/>
          </a:prstGeom>
          <a:noFill/>
        </p:spPr>
        <p:txBody>
          <a:bodyPr wrap="square" rtlCol="0">
            <a:spAutoFit/>
          </a:bodyPr>
          <a:lstStyle/>
          <a:p>
            <a:r>
              <a:rPr lang="en-AU" sz="1600" dirty="0"/>
              <a:t>Ellen is a Canadian actor who began her career on Canadian television. She starred in the 2005 drama ‘Hard Candy’ in which she won the best actor award for her role at the Austin Film Critics. In 2007, she played the lead character in the movie Juno and she was nominated for an Academy Award. In 2014, during a speech at the Human Rights Campaign’s ‘Time to Thrive’ conference, she revealed that she was gay. </a:t>
            </a:r>
            <a:endParaRPr lang="en-GB" sz="1600" dirty="0"/>
          </a:p>
          <a:p>
            <a:r>
              <a:rPr lang="en-AU" sz="1600" dirty="0"/>
              <a:t> </a:t>
            </a:r>
            <a:endParaRPr lang="en-GB" sz="1600" dirty="0"/>
          </a:p>
          <a:p>
            <a:r>
              <a:rPr lang="en-AU" sz="1600" dirty="0"/>
              <a:t>“This world would be a whole lot better if we just made an effort to be less horrible to one another.” – Ellen Page</a:t>
            </a:r>
            <a:endParaRPr lang="en-GB" sz="1600" b="1" dirty="0"/>
          </a:p>
        </p:txBody>
      </p:sp>
    </p:spTree>
    <p:extLst>
      <p:ext uri="{BB962C8B-B14F-4D97-AF65-F5344CB8AC3E}">
        <p14:creationId xmlns:p14="http://schemas.microsoft.com/office/powerpoint/2010/main" val="19441057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b="0" dirty="0"/>
              <a:t>Gareth Thomas</a:t>
            </a:r>
            <a:endParaRPr lang="en-GB" sz="3600" dirty="0"/>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a:extLst>
              <a:ext uri="{28A0092B-C50C-407E-A947-70E740481C1C}">
                <a14:useLocalDpi xmlns:a14="http://schemas.microsoft.com/office/drawing/2010/main" val="0"/>
              </a:ext>
            </a:extLst>
          </a:blip>
          <a:srcRect l="44120" r="9991"/>
          <a:stretch/>
        </p:blipFill>
        <p:spPr>
          <a:xfrm>
            <a:off x="4572000" y="1354014"/>
            <a:ext cx="3816350" cy="4738811"/>
          </a:xfrm>
          <a:prstGeom prst="rect">
            <a:avLst/>
          </a:prstGeom>
        </p:spPr>
      </p:pic>
      <p:sp>
        <p:nvSpPr>
          <p:cNvPr id="5" name="TextBox 4">
            <a:extLst>
              <a:ext uri="{FF2B5EF4-FFF2-40B4-BE49-F238E27FC236}">
                <a16:creationId xmlns:a16="http://schemas.microsoft.com/office/drawing/2014/main" id="{1C1C79B6-4383-4CA6-86E0-B27B641946F0}"/>
              </a:ext>
            </a:extLst>
          </p:cNvPr>
          <p:cNvSpPr txBox="1"/>
          <p:nvPr/>
        </p:nvSpPr>
        <p:spPr>
          <a:xfrm>
            <a:off x="755650" y="1643966"/>
            <a:ext cx="3797542" cy="4278094"/>
          </a:xfrm>
          <a:prstGeom prst="rect">
            <a:avLst/>
          </a:prstGeom>
          <a:noFill/>
        </p:spPr>
        <p:txBody>
          <a:bodyPr wrap="square" rtlCol="0">
            <a:spAutoFit/>
          </a:bodyPr>
          <a:lstStyle/>
          <a:p>
            <a:r>
              <a:rPr lang="en-AU" sz="1600" dirty="0"/>
              <a:t>Gareth ‘Alfie’ Thomas is a professional rugby player. He has represented Wales in both Rugby Union and Rugby League. He has played in over 100 test matches and is currently ranked 13</a:t>
            </a:r>
            <a:r>
              <a:rPr lang="en-AU" sz="1600" baseline="30000" dirty="0"/>
              <a:t>th</a:t>
            </a:r>
            <a:r>
              <a:rPr lang="en-AU" sz="1600" dirty="0"/>
              <a:t> among international try scorers. Gareth announced that he was gay in 2009 and the following year he was voted the most influential gay person in the United Kingdom </a:t>
            </a:r>
            <a:r>
              <a:rPr lang="en-AU" sz="1600" dirty="0" err="1"/>
              <a:t>IoS</a:t>
            </a:r>
            <a:r>
              <a:rPr lang="en-AU" sz="1600" dirty="0"/>
              <a:t> Pink List and received the </a:t>
            </a:r>
            <a:r>
              <a:rPr lang="en-AU" sz="1600" dirty="0" err="1"/>
              <a:t>Stonewall’s</a:t>
            </a:r>
            <a:r>
              <a:rPr lang="en-AU" sz="1600" dirty="0"/>
              <a:t> Hero of the Year award. </a:t>
            </a:r>
            <a:endParaRPr lang="en-GB" sz="1600" dirty="0"/>
          </a:p>
          <a:p>
            <a:r>
              <a:rPr lang="en-AU" sz="1600" dirty="0"/>
              <a:t> </a:t>
            </a:r>
            <a:endParaRPr lang="en-GB" sz="1600" dirty="0"/>
          </a:p>
          <a:p>
            <a:r>
              <a:rPr lang="en-AU" sz="1600" dirty="0"/>
              <a:t>“I don’t want to be known as a gay rugby player. I am a rugby player, first and foremost I am a man.” – Gareth Thomas.</a:t>
            </a:r>
            <a:endParaRPr lang="en-GB" sz="1600" b="1" dirty="0"/>
          </a:p>
        </p:txBody>
      </p:sp>
    </p:spTree>
    <p:extLst>
      <p:ext uri="{BB962C8B-B14F-4D97-AF65-F5344CB8AC3E}">
        <p14:creationId xmlns:p14="http://schemas.microsoft.com/office/powerpoint/2010/main" val="10328693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b="0"/>
              <a:t>Laverne Cox</a:t>
            </a:r>
            <a:endParaRPr lang="en-GB" sz="3600" dirty="0"/>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a:extLst>
              <a:ext uri="{28A0092B-C50C-407E-A947-70E740481C1C}">
                <a14:useLocalDpi xmlns:a14="http://schemas.microsoft.com/office/drawing/2010/main" val="0"/>
              </a:ext>
            </a:extLst>
          </a:blip>
          <a:srcRect l="37700" r="24248"/>
          <a:stretch/>
        </p:blipFill>
        <p:spPr>
          <a:xfrm>
            <a:off x="755649" y="1424354"/>
            <a:ext cx="3816351" cy="4668471"/>
          </a:xfrm>
          <a:prstGeom prst="rect">
            <a:avLst/>
          </a:prstGeom>
        </p:spPr>
      </p:pic>
      <p:sp>
        <p:nvSpPr>
          <p:cNvPr id="5" name="TextBox 4">
            <a:extLst>
              <a:ext uri="{FF2B5EF4-FFF2-40B4-BE49-F238E27FC236}">
                <a16:creationId xmlns:a16="http://schemas.microsoft.com/office/drawing/2014/main" id="{DD65A79B-0FC4-477D-98D0-F43559B0227E}"/>
              </a:ext>
            </a:extLst>
          </p:cNvPr>
          <p:cNvSpPr txBox="1"/>
          <p:nvPr/>
        </p:nvSpPr>
        <p:spPr>
          <a:xfrm>
            <a:off x="4664318" y="2028616"/>
            <a:ext cx="3797542" cy="2800767"/>
          </a:xfrm>
          <a:prstGeom prst="rect">
            <a:avLst/>
          </a:prstGeom>
          <a:noFill/>
        </p:spPr>
        <p:txBody>
          <a:bodyPr wrap="square" rtlCol="0">
            <a:spAutoFit/>
          </a:bodyPr>
          <a:lstStyle/>
          <a:p>
            <a:r>
              <a:rPr lang="en-AU" sz="1600" dirty="0"/>
              <a:t>Laverne Cox is an actor and LGBT advocate. She has an identical twin brother and was raised in Alabama by her mother and grandmother. Laverne was nominated for a Primetime Emmy Award in the acting category and is the first transgender woman to be nominated since 1990.</a:t>
            </a:r>
            <a:endParaRPr lang="en-GB" sz="1600" dirty="0"/>
          </a:p>
          <a:p>
            <a:r>
              <a:rPr lang="en-AU" sz="1600" dirty="0"/>
              <a:t> </a:t>
            </a:r>
            <a:endParaRPr lang="en-GB" sz="1600" dirty="0"/>
          </a:p>
          <a:p>
            <a:r>
              <a:rPr lang="en-AU" sz="1600" dirty="0"/>
              <a:t>“You are worthy… simply because of who you are.” – Laverne Cox</a:t>
            </a:r>
            <a:endParaRPr lang="en-GB" sz="1600" b="1" dirty="0"/>
          </a:p>
        </p:txBody>
      </p:sp>
    </p:spTree>
    <p:extLst>
      <p:ext uri="{BB962C8B-B14F-4D97-AF65-F5344CB8AC3E}">
        <p14:creationId xmlns:p14="http://schemas.microsoft.com/office/powerpoint/2010/main" val="38138829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b="0" dirty="0"/>
              <a:t>Tim Cook</a:t>
            </a:r>
            <a:endParaRPr lang="en-GB" sz="3600" dirty="0"/>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a:extLst>
              <a:ext uri="{28A0092B-C50C-407E-A947-70E740481C1C}">
                <a14:useLocalDpi xmlns:a14="http://schemas.microsoft.com/office/drawing/2010/main" val="0"/>
              </a:ext>
            </a:extLst>
          </a:blip>
          <a:srcRect l="24821" r="28743"/>
          <a:stretch/>
        </p:blipFill>
        <p:spPr>
          <a:xfrm>
            <a:off x="4572000" y="1473201"/>
            <a:ext cx="3816350" cy="4619624"/>
          </a:xfrm>
          <a:prstGeom prst="rect">
            <a:avLst/>
          </a:prstGeom>
        </p:spPr>
      </p:pic>
      <p:sp>
        <p:nvSpPr>
          <p:cNvPr id="5" name="TextBox 4">
            <a:extLst>
              <a:ext uri="{FF2B5EF4-FFF2-40B4-BE49-F238E27FC236}">
                <a16:creationId xmlns:a16="http://schemas.microsoft.com/office/drawing/2014/main" id="{DE99EB2B-097F-4D8C-8D05-16ED096B846A}"/>
              </a:ext>
            </a:extLst>
          </p:cNvPr>
          <p:cNvSpPr txBox="1"/>
          <p:nvPr/>
        </p:nvSpPr>
        <p:spPr>
          <a:xfrm>
            <a:off x="755650" y="2013298"/>
            <a:ext cx="3797542" cy="3293209"/>
          </a:xfrm>
          <a:prstGeom prst="rect">
            <a:avLst/>
          </a:prstGeom>
          <a:noFill/>
        </p:spPr>
        <p:txBody>
          <a:bodyPr wrap="square" rtlCol="0">
            <a:spAutoFit/>
          </a:bodyPr>
          <a:lstStyle/>
          <a:p>
            <a:r>
              <a:rPr lang="en-AU" sz="1600" dirty="0"/>
              <a:t>Tim Cook is an American business executive, industrial engineer and developer. He is currently the Chief Executive Officer of Apple Inc. Tim is known for keeping his private life private and he did not confirm that he was gay until 2014. He publicly supports LGBT rights. He is the first openly gay CEO on the Fortune 500 list. </a:t>
            </a:r>
            <a:endParaRPr lang="en-GB" sz="1600" dirty="0"/>
          </a:p>
          <a:p>
            <a:r>
              <a:rPr lang="en-AU" sz="1600" dirty="0"/>
              <a:t> </a:t>
            </a:r>
            <a:endParaRPr lang="en-GB" sz="1600" dirty="0"/>
          </a:p>
          <a:p>
            <a:r>
              <a:rPr lang="en-AU" sz="1600" dirty="0"/>
              <a:t>“Let your joy be in your journey, not in some distant goal.” – Tim Cook</a:t>
            </a:r>
            <a:endParaRPr lang="en-GB" sz="1600" dirty="0"/>
          </a:p>
        </p:txBody>
      </p:sp>
    </p:spTree>
    <p:extLst>
      <p:ext uri="{BB962C8B-B14F-4D97-AF65-F5344CB8AC3E}">
        <p14:creationId xmlns:p14="http://schemas.microsoft.com/office/powerpoint/2010/main" val="23349646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b="0" dirty="0"/>
              <a:t>Kate McKinnon</a:t>
            </a:r>
            <a:endParaRPr lang="en-GB" sz="3600" dirty="0"/>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a:extLst>
              <a:ext uri="{28A0092B-C50C-407E-A947-70E740481C1C}">
                <a14:useLocalDpi xmlns:a14="http://schemas.microsoft.com/office/drawing/2010/main" val="0"/>
              </a:ext>
            </a:extLst>
          </a:blip>
          <a:srcRect l="34893" t="14221" r="15787"/>
          <a:stretch/>
        </p:blipFill>
        <p:spPr>
          <a:xfrm>
            <a:off x="4572000" y="1375526"/>
            <a:ext cx="3816350" cy="4717299"/>
          </a:xfrm>
          <a:prstGeom prst="rect">
            <a:avLst/>
          </a:prstGeom>
        </p:spPr>
      </p:pic>
      <p:sp>
        <p:nvSpPr>
          <p:cNvPr id="5" name="TextBox 4">
            <a:extLst>
              <a:ext uri="{FF2B5EF4-FFF2-40B4-BE49-F238E27FC236}">
                <a16:creationId xmlns:a16="http://schemas.microsoft.com/office/drawing/2014/main" id="{8947D5DE-0655-4754-9F4C-7AA708D2B8EE}"/>
              </a:ext>
            </a:extLst>
          </p:cNvPr>
          <p:cNvSpPr txBox="1"/>
          <p:nvPr/>
        </p:nvSpPr>
        <p:spPr>
          <a:xfrm>
            <a:off x="755650" y="1640059"/>
            <a:ext cx="3797542" cy="4278094"/>
          </a:xfrm>
          <a:prstGeom prst="rect">
            <a:avLst/>
          </a:prstGeom>
          <a:noFill/>
        </p:spPr>
        <p:txBody>
          <a:bodyPr wrap="square" rtlCol="0">
            <a:spAutoFit/>
          </a:bodyPr>
          <a:lstStyle/>
          <a:p>
            <a:r>
              <a:rPr lang="en-AU" sz="1600" dirty="0"/>
              <a:t>Kathryn ‘Kate’ McKinnon is an American comedian, actor and model. She is best known as a regular cast member on Saturday Night Live and The Big Gay Sketch Show. Kate is also known for doing impressions. She has received five nominations for Primetime Emmy awards and four for Outstanding Supporting Actress in a comedy series, winning in 2016 and 2017.</a:t>
            </a:r>
            <a:endParaRPr lang="en-GB" sz="1600" dirty="0"/>
          </a:p>
          <a:p>
            <a:r>
              <a:rPr lang="en-AU" sz="1600" dirty="0"/>
              <a:t> </a:t>
            </a:r>
            <a:endParaRPr lang="en-GB" sz="1600" dirty="0"/>
          </a:p>
          <a:p>
            <a:r>
              <a:rPr lang="en-AU" sz="1600" dirty="0"/>
              <a:t>“Why punish yourself by trying to be extraordinary or even good or normal. Because the sight of a person who has decided to make their own music is breathtaking.” – Kate McKinnon</a:t>
            </a:r>
            <a:endParaRPr lang="en-GB" sz="1600" dirty="0"/>
          </a:p>
        </p:txBody>
      </p:sp>
    </p:spTree>
    <p:extLst>
      <p:ext uri="{BB962C8B-B14F-4D97-AF65-F5344CB8AC3E}">
        <p14:creationId xmlns:p14="http://schemas.microsoft.com/office/powerpoint/2010/main" val="38737543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b="0" dirty="0" err="1"/>
              <a:t>RuPaul</a:t>
            </a:r>
            <a:endParaRPr lang="en-GB" sz="3600" dirty="0"/>
          </a:p>
        </p:txBody>
      </p:sp>
      <p:pic>
        <p:nvPicPr>
          <p:cNvPr id="7" name="Picture 6">
            <a:extLst>
              <a:ext uri="{FF2B5EF4-FFF2-40B4-BE49-F238E27FC236}">
                <a16:creationId xmlns:a16="http://schemas.microsoft.com/office/drawing/2014/main" id="{A9776812-7306-407C-B530-A3AC1EE36E3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7199" r="25966"/>
          <a:stretch/>
        </p:blipFill>
        <p:spPr>
          <a:xfrm>
            <a:off x="4572000" y="1473201"/>
            <a:ext cx="3816350" cy="4619624"/>
          </a:xfrm>
          <a:prstGeom prst="rect">
            <a:avLst/>
          </a:prstGeom>
        </p:spPr>
      </p:pic>
      <p:sp>
        <p:nvSpPr>
          <p:cNvPr id="3" name="Rectangle 2">
            <a:extLst>
              <a:ext uri="{FF2B5EF4-FFF2-40B4-BE49-F238E27FC236}">
                <a16:creationId xmlns:a16="http://schemas.microsoft.com/office/drawing/2014/main" id="{AF3AFC6F-032B-47E2-AB8A-7379370C7097}"/>
              </a:ext>
            </a:extLst>
          </p:cNvPr>
          <p:cNvSpPr/>
          <p:nvPr/>
        </p:nvSpPr>
        <p:spPr>
          <a:xfrm>
            <a:off x="681035" y="1795901"/>
            <a:ext cx="3886200" cy="3785652"/>
          </a:xfrm>
          <a:prstGeom prst="rect">
            <a:avLst/>
          </a:prstGeom>
        </p:spPr>
        <p:txBody>
          <a:bodyPr wrap="square">
            <a:spAutoFit/>
          </a:bodyPr>
          <a:lstStyle/>
          <a:p>
            <a:r>
              <a:rPr lang="en-AU" sz="1600" dirty="0" err="1"/>
              <a:t>RuPaul</a:t>
            </a:r>
            <a:r>
              <a:rPr lang="en-AU" sz="1600" dirty="0"/>
              <a:t> Andre Charles is an American drag queen and is thought to be the most successful drag queen of all time. He is an actor, model, singer, songwriter, television personality and author. He has produced and hosted the reality show </a:t>
            </a:r>
            <a:r>
              <a:rPr lang="en-AU" sz="1600" dirty="0" err="1"/>
              <a:t>RuPaul’s</a:t>
            </a:r>
            <a:r>
              <a:rPr lang="en-AU" sz="1600" dirty="0"/>
              <a:t> Drag Race on the LGBT network. </a:t>
            </a:r>
            <a:r>
              <a:rPr lang="en-AU" sz="1600" dirty="0" err="1"/>
              <a:t>RuPaul</a:t>
            </a:r>
            <a:r>
              <a:rPr lang="en-AU" sz="1600" dirty="0"/>
              <a:t> has played men in a number of roles and makes public appearances both in and out of drag. </a:t>
            </a:r>
            <a:endParaRPr lang="en-GB" sz="1600" dirty="0"/>
          </a:p>
          <a:p>
            <a:r>
              <a:rPr lang="en-AU" sz="1600" dirty="0"/>
              <a:t> </a:t>
            </a:r>
            <a:endParaRPr lang="en-GB" sz="1600" dirty="0"/>
          </a:p>
          <a:p>
            <a:r>
              <a:rPr lang="en-US" sz="1600" dirty="0"/>
              <a:t>"You can call me he. You can call me she. You can call me Regis and Kathie Lee; I don't care! Just as long as you call me." – </a:t>
            </a:r>
            <a:r>
              <a:rPr lang="en-US" sz="1600" dirty="0" err="1"/>
              <a:t>RuPaul</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067944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146</TotalTime>
  <Words>1127</Words>
  <Application>Microsoft Office PowerPoint</Application>
  <PresentationFormat>On-screen Show (4:3)</PresentationFormat>
  <Paragraphs>63</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Twinkl</vt:lpstr>
      <vt:lpstr>Calibri</vt:lpstr>
      <vt:lpstr>Times New Roman</vt:lpstr>
      <vt:lpstr>Twinkl SemiBold</vt:lpstr>
      <vt:lpstr>Arial</vt:lpstr>
      <vt:lpstr>Sassoon Infant Rg</vt:lpstr>
      <vt:lpstr>Office Theme</vt:lpstr>
      <vt:lpstr>PowerPoint Presentation</vt:lpstr>
      <vt:lpstr>Jess Fishlock</vt:lpstr>
      <vt:lpstr>Ellen DeGeneres</vt:lpstr>
      <vt:lpstr>Oscar Wilde </vt:lpstr>
      <vt:lpstr>Harry Hay</vt:lpstr>
      <vt:lpstr>Lana Wachowski</vt:lpstr>
      <vt:lpstr>Sally Ride</vt:lpstr>
      <vt:lpstr>Nicola Adams</vt:lpstr>
      <vt:lpstr>Miley Cyrus</vt:lpstr>
      <vt:lpstr>Caitlyn Jenner</vt:lpstr>
      <vt:lpstr>Tom Daley</vt:lpstr>
      <vt:lpstr>Ellen Page</vt:lpstr>
      <vt:lpstr>Gareth Thomas</vt:lpstr>
      <vt:lpstr>Laverne Cox</vt:lpstr>
      <vt:lpstr>Tim Cook</vt:lpstr>
      <vt:lpstr>Kate McKinnon</vt:lpstr>
      <vt:lpstr>RuPaul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Kelly Hally</cp:lastModifiedBy>
  <cp:revision>22</cp:revision>
  <dcterms:created xsi:type="dcterms:W3CDTF">2018-02-05T12:49:43Z</dcterms:created>
  <dcterms:modified xsi:type="dcterms:W3CDTF">2020-06-17T09:50:35Z</dcterms:modified>
</cp:coreProperties>
</file>