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1"/>
  </p:sldMasterIdLst>
  <p:notesMasterIdLst>
    <p:notesMasterId r:id="rId6"/>
  </p:notesMasterIdLst>
  <p:sldIdLst>
    <p:sldId id="493" r:id="rId2"/>
    <p:sldId id="263" r:id="rId3"/>
    <p:sldId id="456" r:id="rId4"/>
    <p:sldId id="506"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94"/>
    <p:restoredTop sz="95522"/>
  </p:normalViewPr>
  <p:slideViewPr>
    <p:cSldViewPr snapToGrid="0" snapToObjects="1">
      <p:cViewPr varScale="1">
        <p:scale>
          <a:sx n="84" d="100"/>
          <a:sy n="84" d="100"/>
        </p:scale>
        <p:origin x="184" y="3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A62237-766D-474B-8095-D2B0EBBC5BF7}" type="datetimeFigureOut">
              <a:rPr lang="en-GB" smtClean="0"/>
              <a:t>21/04/2020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551848-E82A-E741-BCCA-15C4EA5DDA39}" type="slidenum">
              <a:rPr lang="en-GB" smtClean="0"/>
              <a:t>‹#›</a:t>
            </a:fld>
            <a:endParaRPr lang="en-GB"/>
          </a:p>
        </p:txBody>
      </p:sp>
    </p:spTree>
    <p:extLst>
      <p:ext uri="{BB962C8B-B14F-4D97-AF65-F5344CB8AC3E}">
        <p14:creationId xmlns:p14="http://schemas.microsoft.com/office/powerpoint/2010/main" val="3134095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AE6E1B15-2017-D047-A843-EF7E0CA6BFF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62B84250-71B4-4A48-9FFF-E6ECDDE6D76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1268" name="Slide Number Placeholder 3">
            <a:extLst>
              <a:ext uri="{FF2B5EF4-FFF2-40B4-BE49-F238E27FC236}">
                <a16:creationId xmlns:a16="http://schemas.microsoft.com/office/drawing/2014/main" id="{0FACE52F-D141-9C44-AFB8-FAAAAA6883A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2071AD76-7473-8B4F-BA3E-046FB4F42745}" type="slidenum">
              <a:rPr lang="en-GB" altLang="en-US">
                <a:latin typeface="Calibri" panose="020F0502020204030204" pitchFamily="34" charset="0"/>
              </a:rPr>
              <a:pPr/>
              <a:t>3</a:t>
            </a:fld>
            <a:endParaRPr lang="en-GB" altLang="en-US">
              <a:latin typeface="Calibri" panose="020F0502020204030204" pitchFamily="34" charset="0"/>
            </a:endParaRPr>
          </a:p>
        </p:txBody>
      </p:sp>
    </p:spTree>
    <p:extLst>
      <p:ext uri="{BB962C8B-B14F-4D97-AF65-F5344CB8AC3E}">
        <p14:creationId xmlns:p14="http://schemas.microsoft.com/office/powerpoint/2010/main" val="3808732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F070B0A7-E22F-B745-A4D0-A0F1097DF65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85597A5F-3545-DC44-AF37-C6C5A13CC60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3316" name="Slide Number Placeholder 3">
            <a:extLst>
              <a:ext uri="{FF2B5EF4-FFF2-40B4-BE49-F238E27FC236}">
                <a16:creationId xmlns:a16="http://schemas.microsoft.com/office/drawing/2014/main" id="{ADECCD67-0DA1-C24C-96A7-B6FDBAC222C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fld id="{FB58579E-6457-8D41-82FD-FCCFEFD2B812}" type="slidenum">
              <a:rPr lang="en-GB" altLang="en-US">
                <a:latin typeface="Calibri" panose="020F0502020204030204" pitchFamily="34" charset="0"/>
              </a:rPr>
              <a:pPr/>
              <a:t>4</a:t>
            </a:fld>
            <a:endParaRPr lang="en-GB" altLang="en-US">
              <a:latin typeface="Calibri" panose="020F0502020204030204" pitchFamily="34" charset="0"/>
            </a:endParaRPr>
          </a:p>
        </p:txBody>
      </p:sp>
    </p:spTree>
    <p:extLst>
      <p:ext uri="{BB962C8B-B14F-4D97-AF65-F5344CB8AC3E}">
        <p14:creationId xmlns:p14="http://schemas.microsoft.com/office/powerpoint/2010/main" val="339790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F6EDE3F8-5F23-C94F-915E-1759311CAD9B}" type="datetimeFigureOut">
              <a:rPr lang="en-GB" smtClean="0"/>
              <a:t>21/04/2020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6C56C2-DB7D-214D-A5A6-3F455A86F7F7}" type="slidenum">
              <a:rPr lang="en-GB" smtClean="0"/>
              <a:t>‹#›</a:t>
            </a:fld>
            <a:endParaRPr lang="en-GB"/>
          </a:p>
        </p:txBody>
      </p:sp>
    </p:spTree>
    <p:extLst>
      <p:ext uri="{BB962C8B-B14F-4D97-AF65-F5344CB8AC3E}">
        <p14:creationId xmlns:p14="http://schemas.microsoft.com/office/powerpoint/2010/main" val="407637700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6EDE3F8-5F23-C94F-915E-1759311CAD9B}" type="datetimeFigureOut">
              <a:rPr lang="en-GB" smtClean="0"/>
              <a:t>21/04/2020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6C56C2-DB7D-214D-A5A6-3F455A86F7F7}" type="slidenum">
              <a:rPr lang="en-GB" smtClean="0"/>
              <a:t>‹#›</a:t>
            </a:fld>
            <a:endParaRPr lang="en-GB"/>
          </a:p>
        </p:txBody>
      </p:sp>
    </p:spTree>
    <p:extLst>
      <p:ext uri="{BB962C8B-B14F-4D97-AF65-F5344CB8AC3E}">
        <p14:creationId xmlns:p14="http://schemas.microsoft.com/office/powerpoint/2010/main" val="970040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F6EDE3F8-5F23-C94F-915E-1759311CAD9B}" type="datetimeFigureOut">
              <a:rPr lang="en-GB" smtClean="0"/>
              <a:t>21/04/2020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6C56C2-DB7D-214D-A5A6-3F455A86F7F7}" type="slidenum">
              <a:rPr lang="en-GB" smtClean="0"/>
              <a:t>‹#›</a:t>
            </a:fld>
            <a:endParaRPr lang="en-GB"/>
          </a:p>
        </p:txBody>
      </p:sp>
    </p:spTree>
    <p:extLst>
      <p:ext uri="{BB962C8B-B14F-4D97-AF65-F5344CB8AC3E}">
        <p14:creationId xmlns:p14="http://schemas.microsoft.com/office/powerpoint/2010/main" val="67252672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F6EDE3F8-5F23-C94F-915E-1759311CAD9B}" type="datetimeFigureOut">
              <a:rPr lang="en-GB" smtClean="0"/>
              <a:t>21/04/2020</a:t>
            </a:fld>
            <a:endParaRPr lang="en-GB"/>
          </a:p>
        </p:txBody>
      </p:sp>
      <p:sp>
        <p:nvSpPr>
          <p:cNvPr id="9" name="Footer Placeholder 8"/>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2B6C56C2-DB7D-214D-A5A6-3F455A86F7F7}" type="slidenum">
              <a:rPr lang="en-GB" smtClean="0"/>
              <a:t>‹#›</a:t>
            </a:fld>
            <a:endParaRPr lang="en-GB"/>
          </a:p>
        </p:txBody>
      </p:sp>
    </p:spTree>
    <p:extLst>
      <p:ext uri="{BB962C8B-B14F-4D97-AF65-F5344CB8AC3E}">
        <p14:creationId xmlns:p14="http://schemas.microsoft.com/office/powerpoint/2010/main" val="7745846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F6EDE3F8-5F23-C94F-915E-1759311CAD9B}" type="datetimeFigureOut">
              <a:rPr lang="en-GB" smtClean="0"/>
              <a:t>21/04/2020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6C56C2-DB7D-214D-A5A6-3F455A86F7F7}" type="slidenum">
              <a:rPr lang="en-GB" smtClean="0"/>
              <a:t>‹#›</a:t>
            </a:fld>
            <a:endParaRPr lang="en-GB"/>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4003129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6EDE3F8-5F23-C94F-915E-1759311CAD9B}" type="datetimeFigureOut">
              <a:rPr lang="en-GB" smtClean="0"/>
              <a:t>21/04/2020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6C56C2-DB7D-214D-A5A6-3F455A86F7F7}" type="slidenum">
              <a:rPr lang="en-GB" smtClean="0"/>
              <a:t>‹#›</a:t>
            </a:fld>
            <a:endParaRPr lang="en-GB"/>
          </a:p>
        </p:txBody>
      </p:sp>
    </p:spTree>
    <p:extLst>
      <p:ext uri="{BB962C8B-B14F-4D97-AF65-F5344CB8AC3E}">
        <p14:creationId xmlns:p14="http://schemas.microsoft.com/office/powerpoint/2010/main" val="1496485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EDE3F8-5F23-C94F-915E-1759311CAD9B}" type="datetimeFigureOut">
              <a:rPr lang="en-GB" smtClean="0"/>
              <a:t>21/04/2020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6C56C2-DB7D-214D-A5A6-3F455A86F7F7}" type="slidenum">
              <a:rPr lang="en-GB" smtClean="0"/>
              <a:t>‹#›</a:t>
            </a:fld>
            <a:endParaRPr lang="en-GB"/>
          </a:p>
        </p:txBody>
      </p:sp>
    </p:spTree>
    <p:extLst>
      <p:ext uri="{BB962C8B-B14F-4D97-AF65-F5344CB8AC3E}">
        <p14:creationId xmlns:p14="http://schemas.microsoft.com/office/powerpoint/2010/main" val="3993113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9" name="Date Placeholder 8"/>
          <p:cNvSpPr>
            <a:spLocks noGrp="1"/>
          </p:cNvSpPr>
          <p:nvPr>
            <p:ph type="dt" sz="half" idx="10"/>
          </p:nvPr>
        </p:nvSpPr>
        <p:spPr/>
        <p:txBody>
          <a:bodyPr/>
          <a:lstStyle/>
          <a:p>
            <a:fld id="{F6EDE3F8-5F23-C94F-915E-1759311CAD9B}" type="datetimeFigureOut">
              <a:rPr lang="en-GB" smtClean="0"/>
              <a:t>21/04/2020</a:t>
            </a:fld>
            <a:endParaRPr lang="en-GB"/>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1" name="Slide Number Placeholder 10"/>
          <p:cNvSpPr>
            <a:spLocks noGrp="1"/>
          </p:cNvSpPr>
          <p:nvPr>
            <p:ph type="sldNum" sz="quarter" idx="12"/>
          </p:nvPr>
        </p:nvSpPr>
        <p:spPr/>
        <p:txBody>
          <a:bodyPr/>
          <a:lstStyle/>
          <a:p>
            <a:fld id="{2B6C56C2-DB7D-214D-A5A6-3F455A86F7F7}" type="slidenum">
              <a:rPr lang="en-GB" smtClean="0"/>
              <a:t>‹#›</a:t>
            </a:fld>
            <a:endParaRPr lang="en-GB"/>
          </a:p>
        </p:txBody>
      </p:sp>
    </p:spTree>
    <p:extLst>
      <p:ext uri="{BB962C8B-B14F-4D97-AF65-F5344CB8AC3E}">
        <p14:creationId xmlns:p14="http://schemas.microsoft.com/office/powerpoint/2010/main" val="2270274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F6EDE3F8-5F23-C94F-915E-1759311CAD9B}" type="datetimeFigureOut">
              <a:rPr lang="en-GB" smtClean="0"/>
              <a:t>21/04/2020</a:t>
            </a:fld>
            <a:endParaRPr lang="en-GB"/>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GB"/>
          </a:p>
        </p:txBody>
      </p:sp>
      <p:sp>
        <p:nvSpPr>
          <p:cNvPr id="10" name="Slide Number Placeholder 9"/>
          <p:cNvSpPr>
            <a:spLocks noGrp="1"/>
          </p:cNvSpPr>
          <p:nvPr>
            <p:ph type="sldNum" sz="quarter" idx="12"/>
          </p:nvPr>
        </p:nvSpPr>
        <p:spPr/>
        <p:txBody>
          <a:bodyPr/>
          <a:lstStyle/>
          <a:p>
            <a:fld id="{2B6C56C2-DB7D-214D-A5A6-3F455A86F7F7}" type="slidenum">
              <a:rPr lang="en-GB" smtClean="0"/>
              <a:t>‹#›</a:t>
            </a:fld>
            <a:endParaRPr lang="en-GB"/>
          </a:p>
        </p:txBody>
      </p:sp>
    </p:spTree>
    <p:extLst>
      <p:ext uri="{BB962C8B-B14F-4D97-AF65-F5344CB8AC3E}">
        <p14:creationId xmlns:p14="http://schemas.microsoft.com/office/powerpoint/2010/main" val="15242078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6EDE3F8-5F23-C94F-915E-1759311CAD9B}" type="datetimeFigureOut">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6C56C2-DB7D-214D-A5A6-3F455A86F7F7}" type="slidenum">
              <a:rPr lang="en-GB" smtClean="0"/>
              <a:t>‹#›</a:t>
            </a:fld>
            <a:endParaRPr lang="en-GB"/>
          </a:p>
        </p:txBody>
      </p:sp>
    </p:spTree>
    <p:extLst>
      <p:ext uri="{BB962C8B-B14F-4D97-AF65-F5344CB8AC3E}">
        <p14:creationId xmlns:p14="http://schemas.microsoft.com/office/powerpoint/2010/main" val="2556935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6EDE3F8-5F23-C94F-915E-1759311CAD9B}" type="datetimeFigureOut">
              <a:rPr lang="en-GB" smtClean="0"/>
              <a:t>21/04/2020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6C56C2-DB7D-214D-A5A6-3F455A86F7F7}" type="slidenum">
              <a:rPr lang="en-GB" smtClean="0"/>
              <a:t>‹#›</a:t>
            </a:fld>
            <a:endParaRPr lang="en-GB"/>
          </a:p>
        </p:txBody>
      </p:sp>
    </p:spTree>
    <p:extLst>
      <p:ext uri="{BB962C8B-B14F-4D97-AF65-F5344CB8AC3E}">
        <p14:creationId xmlns:p14="http://schemas.microsoft.com/office/powerpoint/2010/main" val="21261538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719667" y="2359034"/>
            <a:ext cx="10752667"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2206626" y="3199951"/>
            <a:ext cx="7778749"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34206761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AB71C475-A2CF-B24F-B3D8-1D12CE3910B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271251" y="6700839"/>
            <a:ext cx="778933"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34999" y="549276"/>
            <a:ext cx="10909300"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641350" y="2014537"/>
            <a:ext cx="10909300"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907529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F6EDE3F8-5F23-C94F-915E-1759311CAD9B}" type="datetimeFigureOut">
              <a:rPr lang="en-GB" smtClean="0"/>
              <a:t>21/04/2020</a:t>
            </a:fld>
            <a:endParaRPr lang="en-GB"/>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GB"/>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2B6C56C2-DB7D-214D-A5A6-3F455A86F7F7}" type="slidenum">
              <a:rPr lang="en-GB" smtClean="0"/>
              <a:t>‹#›</a:t>
            </a:fld>
            <a:endParaRPr lang="en-GB"/>
          </a:p>
        </p:txBody>
      </p:sp>
    </p:spTree>
    <p:extLst>
      <p:ext uri="{BB962C8B-B14F-4D97-AF65-F5344CB8AC3E}">
        <p14:creationId xmlns:p14="http://schemas.microsoft.com/office/powerpoint/2010/main" val="128828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a:extLst>
              <a:ext uri="{FF2B5EF4-FFF2-40B4-BE49-F238E27FC236}">
                <a16:creationId xmlns:a16="http://schemas.microsoft.com/office/drawing/2014/main" id="{59ACC345-49B7-684B-9021-1B842EC19CA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12192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6">
            <a:extLst>
              <a:ext uri="{FF2B5EF4-FFF2-40B4-BE49-F238E27FC236}">
                <a16:creationId xmlns:a16="http://schemas.microsoft.com/office/drawing/2014/main" id="{79743DF0-3E83-6842-96F0-1A641DEBD894}"/>
              </a:ext>
            </a:extLst>
          </p:cNvPr>
          <p:cNvSpPr txBox="1">
            <a:spLocks noChangeArrowheads="1"/>
          </p:cNvSpPr>
          <p:nvPr/>
        </p:nvSpPr>
        <p:spPr bwMode="auto">
          <a:xfrm>
            <a:off x="3595689" y="6383339"/>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bg1"/>
                </a:solidFill>
                <a:latin typeface="BPreplay" pitchFamily="50" charset="0"/>
              </a:rPr>
              <a:t>Year One</a:t>
            </a:r>
          </a:p>
        </p:txBody>
      </p:sp>
      <p:sp>
        <p:nvSpPr>
          <p:cNvPr id="4" name="Rectangle 3">
            <a:extLst>
              <a:ext uri="{FF2B5EF4-FFF2-40B4-BE49-F238E27FC236}">
                <a16:creationId xmlns:a16="http://schemas.microsoft.com/office/drawing/2014/main" id="{BBD63F58-DA75-1E4D-BC83-CC9F16EC33C7}"/>
              </a:ext>
            </a:extLst>
          </p:cNvPr>
          <p:cNvSpPr/>
          <p:nvPr/>
        </p:nvSpPr>
        <p:spPr>
          <a:xfrm>
            <a:off x="1524000" y="6251575"/>
            <a:ext cx="9144000" cy="611188"/>
          </a:xfrm>
          <a:prstGeom prst="rect">
            <a:avLst/>
          </a:prstGeom>
          <a:solidFill>
            <a:srgbClr val="EE79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cxnSp>
        <p:nvCxnSpPr>
          <p:cNvPr id="6" name="Straight Connector 5">
            <a:extLst>
              <a:ext uri="{FF2B5EF4-FFF2-40B4-BE49-F238E27FC236}">
                <a16:creationId xmlns:a16="http://schemas.microsoft.com/office/drawing/2014/main" id="{5B195CE9-9640-CB41-931E-F632FD95D161}"/>
              </a:ext>
            </a:extLst>
          </p:cNvPr>
          <p:cNvCxnSpPr/>
          <p:nvPr/>
        </p:nvCxnSpPr>
        <p:spPr>
          <a:xfrm>
            <a:off x="1524001"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8198" name="TextBox 10">
            <a:extLst>
              <a:ext uri="{FF2B5EF4-FFF2-40B4-BE49-F238E27FC236}">
                <a16:creationId xmlns:a16="http://schemas.microsoft.com/office/drawing/2014/main" id="{D2927266-9CCD-BE47-A2FC-FE8E962405B2}"/>
              </a:ext>
            </a:extLst>
          </p:cNvPr>
          <p:cNvSpPr txBox="1">
            <a:spLocks noChangeArrowheads="1"/>
          </p:cNvSpPr>
          <p:nvPr/>
        </p:nvSpPr>
        <p:spPr bwMode="auto">
          <a:xfrm>
            <a:off x="3448051" y="6473826"/>
            <a:ext cx="5280025" cy="18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lnSpc>
                <a:spcPct val="100000"/>
              </a:lnSpc>
              <a:spcBef>
                <a:spcPct val="0"/>
              </a:spcBef>
              <a:buFontTx/>
              <a:buNone/>
            </a:pPr>
            <a:r>
              <a:rPr lang="en-GB" altLang="en-US" sz="800" b="1">
                <a:solidFill>
                  <a:schemeClr val="bg1"/>
                </a:solidFill>
                <a:latin typeface="BPreplay" pitchFamily="50" charset="0"/>
              </a:rPr>
              <a:t>Computing</a:t>
            </a:r>
            <a:r>
              <a:rPr lang="en-GB" altLang="en-US" sz="800">
                <a:solidFill>
                  <a:schemeClr val="bg1"/>
                </a:solidFill>
                <a:latin typeface="BPreplay" pitchFamily="50" charset="0"/>
              </a:rPr>
              <a:t> | Year 6 | Using and Applying Skills</a:t>
            </a:r>
          </a:p>
        </p:txBody>
      </p:sp>
      <p:sp>
        <p:nvSpPr>
          <p:cNvPr id="8200" name="Title 17">
            <a:extLst>
              <a:ext uri="{FF2B5EF4-FFF2-40B4-BE49-F238E27FC236}">
                <a16:creationId xmlns:a16="http://schemas.microsoft.com/office/drawing/2014/main" id="{5E603C9C-0093-CD4A-9279-F877DA336133}"/>
              </a:ext>
            </a:extLst>
          </p:cNvPr>
          <p:cNvSpPr>
            <a:spLocks noGrp="1"/>
          </p:cNvSpPr>
          <p:nvPr>
            <p:ph type="title"/>
          </p:nvPr>
        </p:nvSpPr>
        <p:spPr>
          <a:xfrm>
            <a:off x="2122488" y="1100140"/>
            <a:ext cx="8064500" cy="655638"/>
          </a:xfrm>
        </p:spPr>
        <p:txBody>
          <a:bodyPr/>
          <a:lstStyle/>
          <a:p>
            <a:pPr eaLnBrk="1" hangingPunct="1"/>
            <a:r>
              <a:rPr lang="en-GB" altLang="en-US" dirty="0"/>
              <a:t>Computing</a:t>
            </a:r>
          </a:p>
        </p:txBody>
      </p:sp>
      <p:sp>
        <p:nvSpPr>
          <p:cNvPr id="8199" name="Text Placeholder 16">
            <a:extLst>
              <a:ext uri="{FF2B5EF4-FFF2-40B4-BE49-F238E27FC236}">
                <a16:creationId xmlns:a16="http://schemas.microsoft.com/office/drawing/2014/main" id="{F7FCD3D7-3FE9-DA4E-A745-453C0C4D7359}"/>
              </a:ext>
            </a:extLst>
          </p:cNvPr>
          <p:cNvSpPr>
            <a:spLocks noGrp="1"/>
          </p:cNvSpPr>
          <p:nvPr>
            <p:ph type="body" sz="quarter" idx="10"/>
          </p:nvPr>
        </p:nvSpPr>
        <p:spPr>
          <a:xfrm>
            <a:off x="2729706" y="2103444"/>
            <a:ext cx="6732587" cy="769937"/>
          </a:xfrm>
        </p:spPr>
        <p:txBody>
          <a:bodyPr/>
          <a:lstStyle/>
          <a:p>
            <a:pPr eaLnBrk="1" hangingPunct="1"/>
            <a:r>
              <a:rPr lang="en-GB" altLang="en-US" dirty="0"/>
              <a:t>Using and Applying Skills – Lesson 1</a:t>
            </a:r>
          </a:p>
        </p:txBody>
      </p:sp>
    </p:spTree>
    <p:extLst>
      <p:ext uri="{BB962C8B-B14F-4D97-AF65-F5344CB8AC3E}">
        <p14:creationId xmlns:p14="http://schemas.microsoft.com/office/powerpoint/2010/main" val="4219637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C72E5D11-E195-8548-92FB-B540EED9D2C2}"/>
              </a:ext>
            </a:extLst>
          </p:cNvPr>
          <p:cNvSpPr/>
          <p:nvPr/>
        </p:nvSpPr>
        <p:spPr bwMode="auto">
          <a:xfrm>
            <a:off x="2027239" y="2927351"/>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a:extLst>
              <a:ext uri="{FF2B5EF4-FFF2-40B4-BE49-F238E27FC236}">
                <a16:creationId xmlns:a16="http://schemas.microsoft.com/office/drawing/2014/main" id="{8095AD65-951E-B942-92BC-5F8B8FA649D9}"/>
              </a:ext>
            </a:extLst>
          </p:cNvPr>
          <p:cNvSpPr/>
          <p:nvPr/>
        </p:nvSpPr>
        <p:spPr bwMode="auto">
          <a:xfrm>
            <a:off x="2027239" y="512764"/>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9220" name="Title 1">
            <a:extLst>
              <a:ext uri="{FF2B5EF4-FFF2-40B4-BE49-F238E27FC236}">
                <a16:creationId xmlns:a16="http://schemas.microsoft.com/office/drawing/2014/main" id="{DAB751B1-7082-9047-91DC-A70094042B08}"/>
              </a:ext>
            </a:extLst>
          </p:cNvPr>
          <p:cNvSpPr txBox="1">
            <a:spLocks/>
          </p:cNvSpPr>
          <p:nvPr/>
        </p:nvSpPr>
        <p:spPr bwMode="auto">
          <a:xfrm>
            <a:off x="2152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9221" name="Title 1">
            <a:extLst>
              <a:ext uri="{FF2B5EF4-FFF2-40B4-BE49-F238E27FC236}">
                <a16:creationId xmlns:a16="http://schemas.microsoft.com/office/drawing/2014/main" id="{105EA409-2C5F-6748-834C-EBEDA83A478A}"/>
              </a:ext>
            </a:extLst>
          </p:cNvPr>
          <p:cNvSpPr txBox="1">
            <a:spLocks/>
          </p:cNvSpPr>
          <p:nvPr/>
        </p:nvSpPr>
        <p:spPr bwMode="auto">
          <a:xfrm>
            <a:off x="2152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9222" name="Content Placeholder 15">
            <a:extLst>
              <a:ext uri="{FF2B5EF4-FFF2-40B4-BE49-F238E27FC236}">
                <a16:creationId xmlns:a16="http://schemas.microsoft.com/office/drawing/2014/main" id="{6376BC9A-5327-B54C-938B-AFADA559C93F}"/>
              </a:ext>
            </a:extLst>
          </p:cNvPr>
          <p:cNvSpPr>
            <a:spLocks noGrp="1"/>
          </p:cNvSpPr>
          <p:nvPr>
            <p:ph idx="1"/>
          </p:nvPr>
        </p:nvSpPr>
        <p:spPr>
          <a:xfrm>
            <a:off x="2152651" y="1127125"/>
            <a:ext cx="8137525" cy="1409700"/>
          </a:xfrm>
        </p:spPr>
        <p:txBody>
          <a:bodyPr/>
          <a:lstStyle/>
          <a:p>
            <a:pPr eaLnBrk="1" hangingPunct="1"/>
            <a:r>
              <a:rPr lang="en-GB" altLang="en-US" dirty="0"/>
              <a:t>I can design a new game, using appropriate software to present information and advertise a product launch.</a:t>
            </a:r>
          </a:p>
        </p:txBody>
      </p:sp>
      <p:sp>
        <p:nvSpPr>
          <p:cNvPr id="9223" name="Content Placeholder 15">
            <a:extLst>
              <a:ext uri="{FF2B5EF4-FFF2-40B4-BE49-F238E27FC236}">
                <a16:creationId xmlns:a16="http://schemas.microsoft.com/office/drawing/2014/main" id="{366397B1-1BD5-9F41-B4DD-A83E2396A92E}"/>
              </a:ext>
            </a:extLst>
          </p:cNvPr>
          <p:cNvSpPr txBox="1">
            <a:spLocks/>
          </p:cNvSpPr>
          <p:nvPr/>
        </p:nvSpPr>
        <p:spPr bwMode="auto">
          <a:xfrm>
            <a:off x="2152651" y="3614738"/>
            <a:ext cx="8012113"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r>
              <a:rPr lang="en-GB" altLang="en-US" dirty="0"/>
              <a:t>I can present research on game types to inform planning.</a:t>
            </a:r>
          </a:p>
          <a:p>
            <a:r>
              <a:rPr lang="en-GB" altLang="en-US" dirty="0"/>
              <a:t>I can use Scratch or Kodu to create a simple game.</a:t>
            </a:r>
          </a:p>
          <a:p>
            <a:r>
              <a:rPr lang="en-GB" altLang="en-US" dirty="0"/>
              <a:t>I can design appropriate advertising materials to launch or promote a product.</a:t>
            </a:r>
          </a:p>
        </p:txBody>
      </p:sp>
    </p:spTree>
    <p:extLst>
      <p:ext uri="{BB962C8B-B14F-4D97-AF65-F5344CB8AC3E}">
        <p14:creationId xmlns:p14="http://schemas.microsoft.com/office/powerpoint/2010/main" val="18314985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Title 5">
            <a:extLst>
              <a:ext uri="{FF2B5EF4-FFF2-40B4-BE49-F238E27FC236}">
                <a16:creationId xmlns:a16="http://schemas.microsoft.com/office/drawing/2014/main" id="{89A252F9-0503-4F4C-AB21-68DB4EA125C1}"/>
              </a:ext>
            </a:extLst>
          </p:cNvPr>
          <p:cNvSpPr>
            <a:spLocks noGrp="1"/>
          </p:cNvSpPr>
          <p:nvPr>
            <p:ph type="title"/>
          </p:nvPr>
        </p:nvSpPr>
        <p:spPr>
          <a:xfrm>
            <a:off x="2332038" y="604238"/>
            <a:ext cx="7518400" cy="894363"/>
          </a:xfrm>
        </p:spPr>
        <p:txBody>
          <a:bodyPr>
            <a:normAutofit fontScale="90000"/>
          </a:bodyPr>
          <a:lstStyle/>
          <a:p>
            <a:pPr algn="ctr" eaLnBrk="1" hangingPunct="1">
              <a:defRPr/>
            </a:pPr>
            <a:r>
              <a:rPr lang="en-GB" dirty="0"/>
              <a:t>Beginning – Launch a </a:t>
            </a:r>
            <a:br>
              <a:rPr lang="en-GB" dirty="0"/>
            </a:br>
            <a:r>
              <a:rPr lang="en-GB" dirty="0"/>
              <a:t>New Game</a:t>
            </a:r>
            <a:endParaRPr lang="en-GB" altLang="en-US" dirty="0"/>
          </a:p>
        </p:txBody>
      </p:sp>
      <p:sp>
        <p:nvSpPr>
          <p:cNvPr id="9" name="Rounded Rectangle 8">
            <a:extLst>
              <a:ext uri="{FF2B5EF4-FFF2-40B4-BE49-F238E27FC236}">
                <a16:creationId xmlns:a16="http://schemas.microsoft.com/office/drawing/2014/main" id="{B6B0B87D-E15E-8C49-92A0-F89920FC2E72}"/>
              </a:ext>
            </a:extLst>
          </p:cNvPr>
          <p:cNvSpPr/>
          <p:nvPr/>
        </p:nvSpPr>
        <p:spPr>
          <a:xfrm>
            <a:off x="2184401" y="1981982"/>
            <a:ext cx="4843463" cy="4425924"/>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Rounded Rectangle 10">
            <a:extLst>
              <a:ext uri="{FF2B5EF4-FFF2-40B4-BE49-F238E27FC236}">
                <a16:creationId xmlns:a16="http://schemas.microsoft.com/office/drawing/2014/main" id="{59BE3FF2-9EF2-DF40-B8D0-85220179013D}"/>
              </a:ext>
            </a:extLst>
          </p:cNvPr>
          <p:cNvSpPr/>
          <p:nvPr/>
        </p:nvSpPr>
        <p:spPr>
          <a:xfrm>
            <a:off x="7110414" y="1990518"/>
            <a:ext cx="2886075" cy="4417388"/>
          </a:xfrm>
          <a:prstGeom prst="roundRect">
            <a:avLst>
              <a:gd name="adj" fmla="val 0"/>
            </a:avLst>
          </a:prstGeom>
          <a:solidFill>
            <a:srgbClr val="FF93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8" name="Rectangle 7">
            <a:extLst>
              <a:ext uri="{FF2B5EF4-FFF2-40B4-BE49-F238E27FC236}">
                <a16:creationId xmlns:a16="http://schemas.microsoft.com/office/drawing/2014/main" id="{761841B8-E7EB-4544-AD4C-00F4E56BE161}"/>
              </a:ext>
            </a:extLst>
          </p:cNvPr>
          <p:cNvSpPr>
            <a:spLocks noChangeArrowheads="1"/>
          </p:cNvSpPr>
          <p:nvPr/>
        </p:nvSpPr>
        <p:spPr bwMode="auto">
          <a:xfrm>
            <a:off x="2101851" y="1990517"/>
            <a:ext cx="4843463" cy="4493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spcAft>
                <a:spcPts val="1200"/>
              </a:spcAft>
              <a:buNone/>
            </a:pPr>
            <a:r>
              <a:rPr lang="en-GB" altLang="en-US" sz="1600" dirty="0">
                <a:solidFill>
                  <a:schemeClr val="tx1"/>
                </a:solidFill>
              </a:rPr>
              <a:t>You are all familiar with one or more platforms for coding, including Scratch. This can be used to plan and create your own games. You have also used lots of other software that could come in handy.</a:t>
            </a:r>
          </a:p>
          <a:p>
            <a:pPr algn="ctr">
              <a:lnSpc>
                <a:spcPct val="100000"/>
              </a:lnSpc>
              <a:spcBef>
                <a:spcPct val="0"/>
              </a:spcBef>
              <a:spcAft>
                <a:spcPts val="1200"/>
              </a:spcAft>
              <a:buNone/>
            </a:pPr>
            <a:r>
              <a:rPr lang="en-GB" altLang="en-US" sz="1600" dirty="0">
                <a:solidFill>
                  <a:schemeClr val="tx1"/>
                </a:solidFill>
              </a:rPr>
              <a:t>What type of game could be created? What would people want to play?</a:t>
            </a:r>
          </a:p>
          <a:p>
            <a:pPr algn="ctr">
              <a:lnSpc>
                <a:spcPct val="100000"/>
              </a:lnSpc>
              <a:spcBef>
                <a:spcPct val="0"/>
              </a:spcBef>
              <a:spcAft>
                <a:spcPts val="1200"/>
              </a:spcAft>
              <a:buNone/>
            </a:pPr>
            <a:r>
              <a:rPr lang="en-GB" altLang="en-US" sz="1600" dirty="0">
                <a:solidFill>
                  <a:schemeClr val="tx1"/>
                </a:solidFill>
              </a:rPr>
              <a:t>What additional ways could you promote or advertise your new game?</a:t>
            </a:r>
          </a:p>
          <a:p>
            <a:pPr algn="ctr">
              <a:lnSpc>
                <a:spcPct val="100000"/>
              </a:lnSpc>
              <a:spcBef>
                <a:spcPct val="0"/>
              </a:spcBef>
              <a:spcAft>
                <a:spcPts val="1200"/>
              </a:spcAft>
              <a:buNone/>
            </a:pPr>
            <a:r>
              <a:rPr lang="en-GB" altLang="en-US" sz="1600" dirty="0">
                <a:solidFill>
                  <a:schemeClr val="tx1"/>
                </a:solidFill>
              </a:rPr>
              <a:t>You will be working to complete the project over a series of lessons. If you are able to contact other in the class to work with please do – it can be a remote group activity. Tasks can be shared between group members such as market research and results, creating the game &amp; advertising the game. You may even want to create a team from your family or work through this on your own.</a:t>
            </a:r>
          </a:p>
        </p:txBody>
      </p:sp>
      <p:sp>
        <p:nvSpPr>
          <p:cNvPr id="10247" name="Rectangle 14">
            <a:extLst>
              <a:ext uri="{FF2B5EF4-FFF2-40B4-BE49-F238E27FC236}">
                <a16:creationId xmlns:a16="http://schemas.microsoft.com/office/drawing/2014/main" id="{7A61D23D-1DBC-F040-8D95-3CC2FA4DED5D}"/>
              </a:ext>
            </a:extLst>
          </p:cNvPr>
          <p:cNvSpPr>
            <a:spLocks noChangeArrowheads="1"/>
          </p:cNvSpPr>
          <p:nvPr/>
        </p:nvSpPr>
        <p:spPr bwMode="auto">
          <a:xfrm>
            <a:off x="2184401" y="1552648"/>
            <a:ext cx="79676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a:lnSpc>
                <a:spcPct val="100000"/>
              </a:lnSpc>
              <a:spcBef>
                <a:spcPct val="0"/>
              </a:spcBef>
              <a:buFontTx/>
              <a:buNone/>
            </a:pPr>
            <a:r>
              <a:rPr lang="en-GB" altLang="en-US" dirty="0">
                <a:solidFill>
                  <a:schemeClr val="tx1"/>
                </a:solidFill>
              </a:rPr>
              <a:t>The Big Question: Can you design and plan the launch of a new game or app?</a:t>
            </a:r>
          </a:p>
        </p:txBody>
      </p:sp>
      <p:pic>
        <p:nvPicPr>
          <p:cNvPr id="2" name="Picture 2">
            <a:extLst>
              <a:ext uri="{FF2B5EF4-FFF2-40B4-BE49-F238E27FC236}">
                <a16:creationId xmlns:a16="http://schemas.microsoft.com/office/drawing/2014/main" id="{8DDB01A1-709F-D042-A01F-5352E705B8E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54988" y="2197101"/>
            <a:ext cx="1922462" cy="183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9" name="Picture 1">
            <a:extLst>
              <a:ext uri="{FF2B5EF4-FFF2-40B4-BE49-F238E27FC236}">
                <a16:creationId xmlns:a16="http://schemas.microsoft.com/office/drawing/2014/main" id="{FF2F7FC4-ECDD-FD46-9E14-797CDB4275E8}"/>
              </a:ext>
            </a:extLst>
          </p:cNvPr>
          <p:cNvPicPr>
            <a:picLocks noChangeAspect="1"/>
          </p:cNvPicPr>
          <p:nvPr/>
        </p:nvPicPr>
        <p:blipFill>
          <a:blip r:embed="rId4">
            <a:extLst>
              <a:ext uri="{28A0092B-C50C-407E-A947-70E740481C1C}">
                <a14:useLocalDpi xmlns:a14="http://schemas.microsoft.com/office/drawing/2010/main" val="0"/>
              </a:ext>
            </a:extLst>
          </a:blip>
          <a:srcRect b="10316"/>
          <a:stretch>
            <a:fillRect/>
          </a:stretch>
        </p:blipFill>
        <p:spPr bwMode="auto">
          <a:xfrm>
            <a:off x="6929439" y="3522663"/>
            <a:ext cx="2738437" cy="266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54636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48">
                                            <p:txEl>
                                              <p:pRg st="0" end="0"/>
                                            </p:txEl>
                                          </p:spTgt>
                                        </p:tgtEl>
                                        <p:attrNameLst>
                                          <p:attrName>style.visibility</p:attrName>
                                        </p:attrNameLst>
                                      </p:cBhvr>
                                      <p:to>
                                        <p:strVal val="visible"/>
                                      </p:to>
                                    </p:set>
                                    <p:animEffect transition="in" filter="fade">
                                      <p:cBhvr>
                                        <p:cTn id="7" dur="500"/>
                                        <p:tgtEl>
                                          <p:spTgt spid="1024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248">
                                            <p:txEl>
                                              <p:pRg st="1" end="1"/>
                                            </p:txEl>
                                          </p:spTgt>
                                        </p:tgtEl>
                                        <p:attrNameLst>
                                          <p:attrName>style.visibility</p:attrName>
                                        </p:attrNameLst>
                                      </p:cBhvr>
                                      <p:to>
                                        <p:strVal val="visible"/>
                                      </p:to>
                                    </p:set>
                                    <p:animEffect transition="in" filter="fade">
                                      <p:cBhvr>
                                        <p:cTn id="12" dur="500"/>
                                        <p:tgtEl>
                                          <p:spTgt spid="1024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248">
                                            <p:txEl>
                                              <p:pRg st="2" end="2"/>
                                            </p:txEl>
                                          </p:spTgt>
                                        </p:tgtEl>
                                        <p:attrNameLst>
                                          <p:attrName>style.visibility</p:attrName>
                                        </p:attrNameLst>
                                      </p:cBhvr>
                                      <p:to>
                                        <p:strVal val="visible"/>
                                      </p:to>
                                    </p:set>
                                    <p:animEffect transition="in" filter="fade">
                                      <p:cBhvr>
                                        <p:cTn id="17" dur="500"/>
                                        <p:tgtEl>
                                          <p:spTgt spid="1024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248">
                                            <p:txEl>
                                              <p:pRg st="3" end="3"/>
                                            </p:txEl>
                                          </p:spTgt>
                                        </p:tgtEl>
                                        <p:attrNameLst>
                                          <p:attrName>style.visibility</p:attrName>
                                        </p:attrNameLst>
                                      </p:cBhvr>
                                      <p:to>
                                        <p:strVal val="visible"/>
                                      </p:to>
                                    </p:set>
                                    <p:animEffect transition="in" filter="fade">
                                      <p:cBhvr>
                                        <p:cTn id="22" dur="500"/>
                                        <p:tgtEl>
                                          <p:spTgt spid="1024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Title 5">
            <a:extLst>
              <a:ext uri="{FF2B5EF4-FFF2-40B4-BE49-F238E27FC236}">
                <a16:creationId xmlns:a16="http://schemas.microsoft.com/office/drawing/2014/main" id="{D8497B4E-9408-A341-B0E2-8B7B0F2756F6}"/>
              </a:ext>
            </a:extLst>
          </p:cNvPr>
          <p:cNvSpPr>
            <a:spLocks noGrp="1"/>
          </p:cNvSpPr>
          <p:nvPr>
            <p:ph type="title"/>
          </p:nvPr>
        </p:nvSpPr>
        <p:spPr>
          <a:xfrm>
            <a:off x="2332038" y="676276"/>
            <a:ext cx="7518400" cy="822326"/>
          </a:xfrm>
        </p:spPr>
        <p:txBody>
          <a:bodyPr>
            <a:normAutofit fontScale="90000"/>
          </a:bodyPr>
          <a:lstStyle/>
          <a:p>
            <a:pPr algn="ctr" eaLnBrk="1" hangingPunct="1">
              <a:defRPr/>
            </a:pPr>
            <a:r>
              <a:rPr lang="en-GB" dirty="0"/>
              <a:t>Preparing – Plan </a:t>
            </a:r>
            <a:br>
              <a:rPr lang="en-GB" dirty="0"/>
            </a:br>
            <a:r>
              <a:rPr lang="en-GB" dirty="0"/>
              <a:t>and Research</a:t>
            </a:r>
            <a:endParaRPr lang="en-GB" altLang="en-US" dirty="0"/>
          </a:p>
        </p:txBody>
      </p:sp>
      <p:sp>
        <p:nvSpPr>
          <p:cNvPr id="9" name="Rounded Rectangle 8">
            <a:extLst>
              <a:ext uri="{FF2B5EF4-FFF2-40B4-BE49-F238E27FC236}">
                <a16:creationId xmlns:a16="http://schemas.microsoft.com/office/drawing/2014/main" id="{CCECDD55-8F6F-0748-A4F8-AEE54C472E96}"/>
              </a:ext>
            </a:extLst>
          </p:cNvPr>
          <p:cNvSpPr/>
          <p:nvPr/>
        </p:nvSpPr>
        <p:spPr>
          <a:xfrm>
            <a:off x="2184401" y="1749425"/>
            <a:ext cx="4645025" cy="4432300"/>
          </a:xfrm>
          <a:prstGeom prst="roundRect">
            <a:avLst>
              <a:gd name="adj" fmla="val 0"/>
            </a:avLst>
          </a:prstGeom>
          <a:solidFill>
            <a:srgbClr val="FFD5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1" name="Rounded Rectangle 10">
            <a:extLst>
              <a:ext uri="{FF2B5EF4-FFF2-40B4-BE49-F238E27FC236}">
                <a16:creationId xmlns:a16="http://schemas.microsoft.com/office/drawing/2014/main" id="{7AC77F1C-F77D-DD45-AC71-A7E182DFADD6}"/>
              </a:ext>
            </a:extLst>
          </p:cNvPr>
          <p:cNvSpPr/>
          <p:nvPr/>
        </p:nvSpPr>
        <p:spPr>
          <a:xfrm>
            <a:off x="6910388" y="1749425"/>
            <a:ext cx="3086100" cy="4432300"/>
          </a:xfrm>
          <a:prstGeom prst="roundRect">
            <a:avLst>
              <a:gd name="adj" fmla="val 0"/>
            </a:avLst>
          </a:prstGeom>
          <a:solidFill>
            <a:srgbClr val="FF93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248" name="Rectangle 7">
            <a:extLst>
              <a:ext uri="{FF2B5EF4-FFF2-40B4-BE49-F238E27FC236}">
                <a16:creationId xmlns:a16="http://schemas.microsoft.com/office/drawing/2014/main" id="{71B9D7E9-5111-5F4D-937D-C49AFB791678}"/>
              </a:ext>
            </a:extLst>
          </p:cNvPr>
          <p:cNvSpPr>
            <a:spLocks noChangeArrowheads="1"/>
          </p:cNvSpPr>
          <p:nvPr/>
        </p:nvSpPr>
        <p:spPr bwMode="auto">
          <a:xfrm>
            <a:off x="2195513" y="1749425"/>
            <a:ext cx="4620473" cy="4308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nSpc>
                <a:spcPct val="100000"/>
              </a:lnSpc>
              <a:spcBef>
                <a:spcPct val="0"/>
              </a:spcBef>
              <a:spcAft>
                <a:spcPts val="1200"/>
              </a:spcAft>
            </a:pPr>
            <a:r>
              <a:rPr lang="en-GB" altLang="en-US" sz="1600" dirty="0">
                <a:solidFill>
                  <a:schemeClr val="tx1"/>
                </a:solidFill>
              </a:rPr>
              <a:t>How do real computer game companies decide what type of games people will like?</a:t>
            </a:r>
          </a:p>
          <a:p>
            <a:pPr>
              <a:lnSpc>
                <a:spcPct val="100000"/>
              </a:lnSpc>
              <a:spcBef>
                <a:spcPct val="0"/>
              </a:spcBef>
              <a:spcAft>
                <a:spcPts val="1200"/>
              </a:spcAft>
            </a:pPr>
            <a:r>
              <a:rPr lang="en-GB" altLang="en-US" sz="1600" dirty="0">
                <a:solidFill>
                  <a:schemeClr val="tx1"/>
                </a:solidFill>
              </a:rPr>
              <a:t>Research what games are popular; if possible, ask for the views of others, to create an opinion poll. </a:t>
            </a:r>
          </a:p>
          <a:p>
            <a:pPr>
              <a:lnSpc>
                <a:spcPct val="100000"/>
              </a:lnSpc>
              <a:spcBef>
                <a:spcPct val="0"/>
              </a:spcBef>
              <a:spcAft>
                <a:spcPts val="1200"/>
              </a:spcAft>
            </a:pPr>
            <a:r>
              <a:rPr lang="en-GB" altLang="en-US" sz="1600" dirty="0">
                <a:solidFill>
                  <a:schemeClr val="tx1"/>
                </a:solidFill>
              </a:rPr>
              <a:t>You could either plan ideas for a new, original game or develop something already created.</a:t>
            </a:r>
          </a:p>
          <a:p>
            <a:pPr>
              <a:lnSpc>
                <a:spcPct val="100000"/>
              </a:lnSpc>
              <a:spcBef>
                <a:spcPct val="0"/>
              </a:spcBef>
              <a:spcAft>
                <a:spcPts val="1200"/>
              </a:spcAft>
            </a:pPr>
            <a:r>
              <a:rPr lang="en-GB" altLang="en-US" sz="1600" dirty="0">
                <a:solidFill>
                  <a:schemeClr val="tx1"/>
                </a:solidFill>
              </a:rPr>
              <a:t>How can your game be original and appealing? Look at existing websites for computer games: what information is on them?</a:t>
            </a:r>
          </a:p>
          <a:p>
            <a:pPr>
              <a:lnSpc>
                <a:spcPct val="100000"/>
              </a:lnSpc>
              <a:spcBef>
                <a:spcPct val="0"/>
              </a:spcBef>
              <a:spcAft>
                <a:spcPts val="1200"/>
              </a:spcAft>
            </a:pPr>
            <a:r>
              <a:rPr lang="en-GB" altLang="en-US" sz="1600" dirty="0">
                <a:solidFill>
                  <a:schemeClr val="tx1"/>
                </a:solidFill>
              </a:rPr>
              <a:t>Look at adverts for computer games – what is included?</a:t>
            </a:r>
          </a:p>
          <a:p>
            <a:pPr marL="0" indent="0">
              <a:lnSpc>
                <a:spcPct val="100000"/>
              </a:lnSpc>
              <a:spcBef>
                <a:spcPct val="0"/>
              </a:spcBef>
              <a:spcAft>
                <a:spcPts val="1200"/>
              </a:spcAft>
              <a:buNone/>
            </a:pPr>
            <a:r>
              <a:rPr lang="en-GB" altLang="en-US" sz="1600" b="1" dirty="0">
                <a:solidFill>
                  <a:schemeClr val="tx1"/>
                </a:solidFill>
              </a:rPr>
              <a:t>Now complete the research task included for today. You can always do this over the next few days if you need to remotely meet with your team.</a:t>
            </a:r>
          </a:p>
        </p:txBody>
      </p:sp>
      <p:pic>
        <p:nvPicPr>
          <p:cNvPr id="12294" name="Group Work">
            <a:extLst>
              <a:ext uri="{FF2B5EF4-FFF2-40B4-BE49-F238E27FC236}">
                <a16:creationId xmlns:a16="http://schemas.microsoft.com/office/drawing/2014/main" id="{3AA8BDFE-CCB1-EC4F-ADA0-C8A51F3E592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885238" y="655639"/>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3">
            <a:extLst>
              <a:ext uri="{FF2B5EF4-FFF2-40B4-BE49-F238E27FC236}">
                <a16:creationId xmlns:a16="http://schemas.microsoft.com/office/drawing/2014/main" id="{79A5ACF1-D631-EE49-AA6D-380557298684}"/>
              </a:ext>
            </a:extLst>
          </p:cNvPr>
          <p:cNvPicPr>
            <a:picLocks noChangeAspect="1"/>
          </p:cNvPicPr>
          <p:nvPr/>
        </p:nvPicPr>
        <p:blipFill>
          <a:blip r:embed="rId4">
            <a:extLst>
              <a:ext uri="{28A0092B-C50C-407E-A947-70E740481C1C}">
                <a14:useLocalDpi xmlns:a14="http://schemas.microsoft.com/office/drawing/2010/main" val="0"/>
              </a:ext>
            </a:extLst>
          </a:blip>
          <a:srcRect l="10649" r="15509" b="10635"/>
          <a:stretch>
            <a:fillRect/>
          </a:stretch>
        </p:blipFill>
        <p:spPr bwMode="auto">
          <a:xfrm>
            <a:off x="6910388" y="3541713"/>
            <a:ext cx="3086100" cy="264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4">
            <a:extLst>
              <a:ext uri="{FF2B5EF4-FFF2-40B4-BE49-F238E27FC236}">
                <a16:creationId xmlns:a16="http://schemas.microsoft.com/office/drawing/2014/main" id="{725217A7-1867-914F-AE78-93F048D2697E}"/>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661150" y="1878014"/>
            <a:ext cx="2224088" cy="197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7" name="Picture 5">
            <a:extLst>
              <a:ext uri="{FF2B5EF4-FFF2-40B4-BE49-F238E27FC236}">
                <a16:creationId xmlns:a16="http://schemas.microsoft.com/office/drawing/2014/main" id="{80008EFB-D2A5-D143-8E23-D1F19413C7A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20050224">
            <a:off x="8716963" y="2800351"/>
            <a:ext cx="984250"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6">
            <a:extLst>
              <a:ext uri="{FF2B5EF4-FFF2-40B4-BE49-F238E27FC236}">
                <a16:creationId xmlns:a16="http://schemas.microsoft.com/office/drawing/2014/main" id="{A1FE349F-213E-B844-80AB-F89CAAC4D056}"/>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1341128">
            <a:off x="8153400" y="1736725"/>
            <a:ext cx="387350" cy="146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9" name="Picture 7">
            <a:extLst>
              <a:ext uri="{FF2B5EF4-FFF2-40B4-BE49-F238E27FC236}">
                <a16:creationId xmlns:a16="http://schemas.microsoft.com/office/drawing/2014/main" id="{5AB8275E-3D2B-E845-B176-9397954DB9C7}"/>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859588" y="2525714"/>
            <a:ext cx="755650"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0" name="Picture 11">
            <a:extLst>
              <a:ext uri="{FF2B5EF4-FFF2-40B4-BE49-F238E27FC236}">
                <a16:creationId xmlns:a16="http://schemas.microsoft.com/office/drawing/2014/main" id="{37B0323C-C369-B44D-8967-0DF3EC8D413F}"/>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8475664" y="2914651"/>
            <a:ext cx="1431925" cy="75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39338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48">
                                            <p:txEl>
                                              <p:pRg st="0" end="0"/>
                                            </p:txEl>
                                          </p:spTgt>
                                        </p:tgtEl>
                                        <p:attrNameLst>
                                          <p:attrName>style.visibility</p:attrName>
                                        </p:attrNameLst>
                                      </p:cBhvr>
                                      <p:to>
                                        <p:strVal val="visible"/>
                                      </p:to>
                                    </p:set>
                                    <p:animEffect transition="in" filter="fade">
                                      <p:cBhvr>
                                        <p:cTn id="7" dur="500"/>
                                        <p:tgtEl>
                                          <p:spTgt spid="1024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248">
                                            <p:txEl>
                                              <p:pRg st="1" end="1"/>
                                            </p:txEl>
                                          </p:spTgt>
                                        </p:tgtEl>
                                        <p:attrNameLst>
                                          <p:attrName>style.visibility</p:attrName>
                                        </p:attrNameLst>
                                      </p:cBhvr>
                                      <p:to>
                                        <p:strVal val="visible"/>
                                      </p:to>
                                    </p:set>
                                    <p:animEffect transition="in" filter="fade">
                                      <p:cBhvr>
                                        <p:cTn id="12" dur="500"/>
                                        <p:tgtEl>
                                          <p:spTgt spid="1024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248">
                                            <p:txEl>
                                              <p:pRg st="2" end="2"/>
                                            </p:txEl>
                                          </p:spTgt>
                                        </p:tgtEl>
                                        <p:attrNameLst>
                                          <p:attrName>style.visibility</p:attrName>
                                        </p:attrNameLst>
                                      </p:cBhvr>
                                      <p:to>
                                        <p:strVal val="visible"/>
                                      </p:to>
                                    </p:set>
                                    <p:animEffect transition="in" filter="fade">
                                      <p:cBhvr>
                                        <p:cTn id="17" dur="500"/>
                                        <p:tgtEl>
                                          <p:spTgt spid="1024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248">
                                            <p:txEl>
                                              <p:pRg st="3" end="3"/>
                                            </p:txEl>
                                          </p:spTgt>
                                        </p:tgtEl>
                                        <p:attrNameLst>
                                          <p:attrName>style.visibility</p:attrName>
                                        </p:attrNameLst>
                                      </p:cBhvr>
                                      <p:to>
                                        <p:strVal val="visible"/>
                                      </p:to>
                                    </p:set>
                                    <p:animEffect transition="in" filter="fade">
                                      <p:cBhvr>
                                        <p:cTn id="22" dur="500"/>
                                        <p:tgtEl>
                                          <p:spTgt spid="10248">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248">
                                            <p:txEl>
                                              <p:pRg st="4" end="4"/>
                                            </p:txEl>
                                          </p:spTgt>
                                        </p:tgtEl>
                                        <p:attrNameLst>
                                          <p:attrName>style.visibility</p:attrName>
                                        </p:attrNameLst>
                                      </p:cBhvr>
                                      <p:to>
                                        <p:strVal val="visible"/>
                                      </p:to>
                                    </p:set>
                                    <p:animEffect transition="in" filter="fade">
                                      <p:cBhvr>
                                        <p:cTn id="27" dur="500"/>
                                        <p:tgtEl>
                                          <p:spTgt spid="1024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248">
                                            <p:txEl>
                                              <p:pRg st="5" end="5"/>
                                            </p:txEl>
                                          </p:spTgt>
                                        </p:tgtEl>
                                        <p:attrNameLst>
                                          <p:attrName>style.visibility</p:attrName>
                                        </p:attrNameLst>
                                      </p:cBhvr>
                                      <p:to>
                                        <p:strVal val="visible"/>
                                      </p:to>
                                    </p:set>
                                    <p:animEffect transition="in" filter="fade">
                                      <p:cBhvr>
                                        <p:cTn id="32" dur="500"/>
                                        <p:tgtEl>
                                          <p:spTgt spid="1024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8" grpId="0" build="p"/>
    </p:bldLst>
  </p:timing>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{1A28394E-CBD9-4347-B076-D194983BAE2F}tf10001120</Template>
  <TotalTime>3</TotalTime>
  <Words>376</Words>
  <Application>Microsoft Macintosh PowerPoint</Application>
  <PresentationFormat>Widescreen</PresentationFormat>
  <Paragraphs>27</Paragraphs>
  <Slides>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Arial</vt:lpstr>
      <vt:lpstr>BPreplay</vt:lpstr>
      <vt:lpstr>Calibri</vt:lpstr>
      <vt:lpstr>Gill Sans MT</vt:lpstr>
      <vt:lpstr>Sassoon Infant Md</vt:lpstr>
      <vt:lpstr>Sassoon Infant Rg</vt:lpstr>
      <vt:lpstr>Parcel</vt:lpstr>
      <vt:lpstr>Computing</vt:lpstr>
      <vt:lpstr>PowerPoint Presentation</vt:lpstr>
      <vt:lpstr>Beginning – Launch a  New Game</vt:lpstr>
      <vt:lpstr>Preparing – Plan  and Research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Computing</dc:title>
  <dc:creator>Belinda Clark</dc:creator>
  <cp:lastModifiedBy>Belinda Clark</cp:lastModifiedBy>
  <cp:revision>1</cp:revision>
  <dcterms:created xsi:type="dcterms:W3CDTF">2020-04-21T10:58:29Z</dcterms:created>
  <dcterms:modified xsi:type="dcterms:W3CDTF">2020-04-21T11:01:50Z</dcterms:modified>
</cp:coreProperties>
</file>