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2"/>
  </p:handoutMasterIdLst>
  <p:sldIdLst>
    <p:sldId id="267" r:id="rId2"/>
    <p:sldId id="263" r:id="rId3"/>
    <p:sldId id="264" r:id="rId4"/>
    <p:sldId id="284" r:id="rId5"/>
    <p:sldId id="285" r:id="rId6"/>
    <p:sldId id="286" r:id="rId7"/>
    <p:sldId id="287" r:id="rId8"/>
    <p:sldId id="288" r:id="rId9"/>
    <p:sldId id="289" r:id="rId10"/>
    <p:sldId id="269" r:id="rId11"/>
  </p:sldIdLst>
  <p:sldSz cx="9144000" cy="6858000" type="screen4x3"/>
  <p:notesSz cx="6858000" cy="9144000"/>
  <p:embeddedFontLst>
    <p:embeddedFont>
      <p:font typeface="Twinkl" panose="020B0604020202020204" charset="0"/>
      <p:regular r:id="rId13"/>
      <p:bold r:id="rId14"/>
    </p:embeddedFont>
    <p:embeddedFont>
      <p:font typeface="Calibri" panose="020F0502020204030204" pitchFamily="34" charset="0"/>
      <p:regular r:id="rId15"/>
      <p:bold r:id="rId16"/>
      <p:italic r:id="rId17"/>
      <p:boldItalic r:id="rId18"/>
    </p:embeddedFont>
    <p:embeddedFont>
      <p:font typeface="Sassoon Infant Rg" panose="02000503030000020003" charset="0"/>
      <p:regular r:id="rId19"/>
      <p:bold r:id="rId20"/>
    </p:embeddedFont>
    <p:embeddedFont>
      <p:font typeface="Twinkl SemiBold" charset="0"/>
      <p:bold r:id="rId21"/>
    </p:embeddedFont>
    <p:embeddedFont>
      <p:font typeface="Sassoon Infant Md" panose="02000603050000020003" charset="0"/>
      <p:regular r:id="rId22"/>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charset="0"/>
        <a:ea typeface="+mn-ea"/>
        <a:cs typeface="+mn-cs"/>
      </a:defRPr>
    </a:lvl1pPr>
    <a:lvl2pPr marL="457200" algn="l" rtl="0" eaLnBrk="0" fontAlgn="base" hangingPunct="0">
      <a:spcBef>
        <a:spcPct val="0"/>
      </a:spcBef>
      <a:spcAft>
        <a:spcPct val="0"/>
      </a:spcAft>
      <a:defRPr kern="1200">
        <a:solidFill>
          <a:schemeClr val="tx1"/>
        </a:solidFill>
        <a:latin typeface="Sassoon Infant Rg" charset="0"/>
        <a:ea typeface="+mn-ea"/>
        <a:cs typeface="+mn-cs"/>
      </a:defRPr>
    </a:lvl2pPr>
    <a:lvl3pPr marL="914400" algn="l" rtl="0" eaLnBrk="0" fontAlgn="base" hangingPunct="0">
      <a:spcBef>
        <a:spcPct val="0"/>
      </a:spcBef>
      <a:spcAft>
        <a:spcPct val="0"/>
      </a:spcAft>
      <a:defRPr kern="1200">
        <a:solidFill>
          <a:schemeClr val="tx1"/>
        </a:solidFill>
        <a:latin typeface="Sassoon Infant Rg" charset="0"/>
        <a:ea typeface="+mn-ea"/>
        <a:cs typeface="+mn-cs"/>
      </a:defRPr>
    </a:lvl3pPr>
    <a:lvl4pPr marL="1371600" algn="l" rtl="0" eaLnBrk="0" fontAlgn="base" hangingPunct="0">
      <a:spcBef>
        <a:spcPct val="0"/>
      </a:spcBef>
      <a:spcAft>
        <a:spcPct val="0"/>
      </a:spcAft>
      <a:defRPr kern="1200">
        <a:solidFill>
          <a:schemeClr val="tx1"/>
        </a:solidFill>
        <a:latin typeface="Sassoon Infant Rg" charset="0"/>
        <a:ea typeface="+mn-ea"/>
        <a:cs typeface="+mn-cs"/>
      </a:defRPr>
    </a:lvl4pPr>
    <a:lvl5pPr marL="1828800" algn="l" rtl="0" eaLnBrk="0" fontAlgn="base" hangingPunct="0">
      <a:spcBef>
        <a:spcPct val="0"/>
      </a:spcBef>
      <a:spcAft>
        <a:spcPct val="0"/>
      </a:spcAft>
      <a:defRPr kern="1200">
        <a:solidFill>
          <a:schemeClr val="tx1"/>
        </a:solidFill>
        <a:latin typeface="Sassoon Infant Rg" charset="0"/>
        <a:ea typeface="+mn-ea"/>
        <a:cs typeface="+mn-cs"/>
      </a:defRPr>
    </a:lvl5pPr>
    <a:lvl6pPr marL="2286000" algn="l" defTabSz="914400" rtl="0" eaLnBrk="1" latinLnBrk="0" hangingPunct="1">
      <a:defRPr kern="1200">
        <a:solidFill>
          <a:schemeClr val="tx1"/>
        </a:solidFill>
        <a:latin typeface="Sassoon Infant Rg" charset="0"/>
        <a:ea typeface="+mn-ea"/>
        <a:cs typeface="+mn-cs"/>
      </a:defRPr>
    </a:lvl6pPr>
    <a:lvl7pPr marL="2743200" algn="l" defTabSz="914400" rtl="0" eaLnBrk="1" latinLnBrk="0" hangingPunct="1">
      <a:defRPr kern="1200">
        <a:solidFill>
          <a:schemeClr val="tx1"/>
        </a:solidFill>
        <a:latin typeface="Sassoon Infant Rg" charset="0"/>
        <a:ea typeface="+mn-ea"/>
        <a:cs typeface="+mn-cs"/>
      </a:defRPr>
    </a:lvl7pPr>
    <a:lvl8pPr marL="3200400" algn="l" defTabSz="914400" rtl="0" eaLnBrk="1" latinLnBrk="0" hangingPunct="1">
      <a:defRPr kern="1200">
        <a:solidFill>
          <a:schemeClr val="tx1"/>
        </a:solidFill>
        <a:latin typeface="Sassoon Infant Rg" charset="0"/>
        <a:ea typeface="+mn-ea"/>
        <a:cs typeface="+mn-cs"/>
      </a:defRPr>
    </a:lvl8pPr>
    <a:lvl9pPr marL="3657600" algn="l" defTabSz="914400" rtl="0" eaLnBrk="1" latinLnBrk="0" hangingPunct="1">
      <a:defRPr kern="1200">
        <a:solidFill>
          <a:schemeClr val="tx1"/>
        </a:solidFill>
        <a:latin typeface="Sassoon Infant Rg"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7E88"/>
    <a:srgbClr val="FCA59B"/>
    <a:srgbClr val="96BCCA"/>
    <a:srgbClr val="143E44"/>
    <a:srgbClr val="1F5E67"/>
    <a:srgbClr val="4D3253"/>
    <a:srgbClr val="E66B5B"/>
    <a:srgbClr val="BB4D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024EE78-1FE9-49C6-BA0E-BC89C6B01820}" type="datetimeFigureOut">
              <a:rPr lang="en-GB"/>
              <a:pPr>
                <a:defRPr/>
              </a:pPr>
              <a:t>17/06/2020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1FB59A4-8D07-4576-A840-91701D978B2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472226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4"/>
            <a:ext cx="8220075" cy="1199094"/>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1837268"/>
            <a:ext cx="8220075" cy="4558770"/>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19582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457198" y="485774"/>
            <a:ext cx="8220075" cy="1199094"/>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15307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881332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2274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1289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1" r:id="rId4"/>
    <p:sldLayoutId id="2147483722" r:id="rId5"/>
    <p:sldLayoutId id="214748372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programmes/p011n4hk"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655638"/>
            <a:ext cx="9144000" cy="1330325"/>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171" name="Title 7"/>
          <p:cNvSpPr>
            <a:spLocks noGrp="1"/>
          </p:cNvSpPr>
          <p:nvPr>
            <p:ph type="title"/>
          </p:nvPr>
        </p:nvSpPr>
        <p:spPr>
          <a:xfrm>
            <a:off x="628650" y="657225"/>
            <a:ext cx="7886700" cy="1325563"/>
          </a:xfrm>
        </p:spPr>
        <p:txBody>
          <a:bodyPr lIns="0" tIns="0" rIns="0" bIns="0"/>
          <a:lstStyle/>
          <a:p>
            <a:pPr eaLnBrk="1" hangingPunct="1"/>
            <a:r>
              <a:rPr lang="en-GB" altLang="en-US" sz="5400" b="0" smtClean="0">
                <a:solidFill>
                  <a:schemeClr val="tx1"/>
                </a:solidFill>
                <a:latin typeface="Twinkl SemiBold" charset="0"/>
              </a:rPr>
              <a:t>Imitation Poem</a:t>
            </a:r>
          </a:p>
        </p:txBody>
      </p:sp>
      <p:pic>
        <p:nvPicPr>
          <p:cNvPr id="7172" name="Twinkl Logo"/>
          <p:cNvPicPr>
            <a:picLocks noChangeAspect="1"/>
          </p:cNvPicPr>
          <p:nvPr/>
        </p:nvPicPr>
        <p:blipFill>
          <a:blip r:embed="rId2" cstate="print">
            <a:grayscl/>
            <a:biLevel thresh="50000"/>
            <a:extLst>
              <a:ext uri="{28A0092B-C50C-407E-A947-70E740481C1C}">
                <a14:useLocalDpi xmlns:a14="http://schemas.microsoft.com/office/drawing/2010/main" val="0"/>
              </a:ext>
            </a:extLst>
          </a:blip>
          <a:srcRect/>
          <a:stretch>
            <a:fillRect/>
          </a:stretch>
        </p:blipFill>
        <p:spPr bwMode="auto">
          <a:xfrm>
            <a:off x="4278313" y="5975350"/>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1"/>
          <p:cNvPicPr>
            <a:picLocks noChangeAspect="1"/>
          </p:cNvPicPr>
          <p:nvPr/>
        </p:nvPicPr>
        <p:blipFill>
          <a:blip r:embed="rId3">
            <a:extLst>
              <a:ext uri="{28A0092B-C50C-407E-A947-70E740481C1C}">
                <a14:useLocalDpi xmlns:a14="http://schemas.microsoft.com/office/drawing/2010/main" val="0"/>
              </a:ext>
            </a:extLst>
          </a:blip>
          <a:srcRect b="31831"/>
          <a:stretch>
            <a:fillRect/>
          </a:stretch>
        </p:blipFill>
        <p:spPr bwMode="auto">
          <a:xfrm>
            <a:off x="373063" y="2182813"/>
            <a:ext cx="4081462" cy="467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56175" y="2932113"/>
            <a:ext cx="254952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7" name="Title 1"/>
          <p:cNvSpPr txBox="1">
            <a:spLocks/>
          </p:cNvSpPr>
          <p:nvPr/>
        </p:nvSpPr>
        <p:spPr bwMode="auto">
          <a:xfrm>
            <a:off x="628650" y="735012"/>
            <a:ext cx="7886700"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endParaRPr lang="en-US" u="sng" dirty="0" smtClean="0">
              <a:hlinkClick r:id="rId2"/>
            </a:endParaRPr>
          </a:p>
          <a:p>
            <a:pPr>
              <a:buNone/>
            </a:pPr>
            <a:endParaRPr lang="en-US" sz="2500" dirty="0" smtClean="0"/>
          </a:p>
          <a:p>
            <a:pPr>
              <a:buNone/>
            </a:pPr>
            <a:r>
              <a:rPr lang="en-US" sz="2500" dirty="0" smtClean="0"/>
              <a:t>Watch a different performance of the Jabberwocky by clicking below. Can you join in with any of it? </a:t>
            </a:r>
          </a:p>
          <a:p>
            <a:pPr>
              <a:buNone/>
            </a:pPr>
            <a:r>
              <a:rPr lang="en-US" sz="2500" u="sng" dirty="0" smtClean="0">
                <a:hlinkClick r:id="rId2"/>
              </a:rPr>
              <a:t>https</a:t>
            </a:r>
            <a:r>
              <a:rPr lang="en-US" sz="2500" u="sng" dirty="0">
                <a:hlinkClick r:id="rId2"/>
              </a:rPr>
              <a:t>://www.bbc.co.uk/programmes/p011n4hk</a:t>
            </a:r>
            <a:r>
              <a:rPr lang="en-US" dirty="0"/>
              <a:t> </a:t>
            </a:r>
            <a:endParaRPr lang="en-US" sz="3600" dirty="0"/>
          </a:p>
          <a:p>
            <a:r>
              <a:rPr lang="en-US" dirty="0"/>
              <a:t> </a:t>
            </a:r>
            <a:endParaRPr lang="en-US" sz="3600" dirty="0"/>
          </a:p>
          <a:p>
            <a:pPr eaLnBrk="1" hangingPunct="1">
              <a:spcBef>
                <a:spcPct val="0"/>
              </a:spcBef>
              <a:buFontTx/>
              <a:buNone/>
            </a:pPr>
            <a:endParaRPr lang="en-US" altLang="en-US" sz="3600" dirty="0">
              <a:solidFill>
                <a:schemeClr val="tx1"/>
              </a:solidFill>
              <a:latin typeface="Twinkl SemiBold"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417638"/>
            <a:ext cx="7632700" cy="946150"/>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0"/>
              </a:spcAft>
              <a:defRPr/>
            </a:pPr>
            <a:r>
              <a:rPr lang="en-GB" dirty="0">
                <a:solidFill>
                  <a:schemeClr val="tx1"/>
                </a:solidFill>
                <a:latin typeface="Twinkl" pitchFamily="2" charset="0"/>
              </a:rPr>
              <a:t>In this lesson, you are going to imitate a poem. </a:t>
            </a:r>
          </a:p>
        </p:txBody>
      </p:sp>
      <p:pic>
        <p:nvPicPr>
          <p:cNvPr id="9219" name="Picture 13"/>
          <p:cNvPicPr>
            <a:picLocks noChangeAspect="1"/>
          </p:cNvPicPr>
          <p:nvPr/>
        </p:nvPicPr>
        <p:blipFill>
          <a:blip r:embed="rId2">
            <a:extLst>
              <a:ext uri="{28A0092B-C50C-407E-A947-70E740481C1C}">
                <a14:useLocalDpi xmlns:a14="http://schemas.microsoft.com/office/drawing/2010/main" val="0"/>
              </a:ext>
            </a:extLst>
          </a:blip>
          <a:srcRect b="41376"/>
          <a:stretch>
            <a:fillRect/>
          </a:stretch>
        </p:blipFill>
        <p:spPr bwMode="auto">
          <a:xfrm>
            <a:off x="-71438" y="2071688"/>
            <a:ext cx="4079876" cy="402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Imitation Poem</a:t>
            </a:r>
          </a:p>
        </p:txBody>
      </p:sp>
      <p:sp>
        <p:nvSpPr>
          <p:cNvPr id="7" name="Rectangular Callout 6"/>
          <p:cNvSpPr/>
          <p:nvPr/>
        </p:nvSpPr>
        <p:spPr>
          <a:xfrm>
            <a:off x="3709988" y="2446338"/>
            <a:ext cx="4678362" cy="2957512"/>
          </a:xfrm>
          <a:prstGeom prst="wedgeRectCallout">
            <a:avLst>
              <a:gd name="adj1" fmla="val -82981"/>
              <a:gd name="adj2" fmla="val -20787"/>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44000" rIns="180000" bIns="144000"/>
          <a:lstStyle/>
          <a:p>
            <a:pPr eaLnBrk="1" fontAlgn="auto" hangingPunct="1">
              <a:spcBef>
                <a:spcPts val="0"/>
              </a:spcBef>
              <a:spcAft>
                <a:spcPts val="600"/>
              </a:spcAft>
              <a:defRPr/>
            </a:pPr>
            <a:r>
              <a:rPr lang="en-GB" sz="2000" b="1" dirty="0">
                <a:solidFill>
                  <a:schemeClr val="tx1"/>
                </a:solidFill>
                <a:latin typeface="Twinkl" pitchFamily="2" charset="0"/>
              </a:rPr>
              <a:t>Top Tips</a:t>
            </a:r>
          </a:p>
          <a:p>
            <a:pPr marL="252000" indent="-180000" eaLnBrk="1" fontAlgn="auto" hangingPunct="1">
              <a:spcBef>
                <a:spcPts val="0"/>
              </a:spcBef>
              <a:spcAft>
                <a:spcPts val="600"/>
              </a:spcAft>
              <a:buFont typeface="Arial" panose="020B0604020202020204" pitchFamily="34" charset="0"/>
              <a:buChar char="•"/>
              <a:defRPr/>
            </a:pPr>
            <a:r>
              <a:rPr lang="en-GB" sz="1650" dirty="0">
                <a:solidFill>
                  <a:schemeClr val="tx1"/>
                </a:solidFill>
                <a:latin typeface="Twinkl" pitchFamily="2" charset="0"/>
              </a:rPr>
              <a:t>Do follow the poem closely. Follow the formal features of the poem: word placement on the page, shape, syllables, narrative structure and punctuation.</a:t>
            </a:r>
          </a:p>
          <a:p>
            <a:pPr marL="252000" indent="-180000" eaLnBrk="1" fontAlgn="auto" hangingPunct="1">
              <a:spcBef>
                <a:spcPts val="0"/>
              </a:spcBef>
              <a:spcAft>
                <a:spcPts val="600"/>
              </a:spcAft>
              <a:buFont typeface="Arial" panose="020B0604020202020204" pitchFamily="34" charset="0"/>
              <a:buChar char="•"/>
              <a:defRPr/>
            </a:pPr>
            <a:r>
              <a:rPr lang="en-GB" sz="1650" dirty="0">
                <a:solidFill>
                  <a:schemeClr val="tx1"/>
                </a:solidFill>
                <a:latin typeface="Twinkl" pitchFamily="2" charset="0"/>
              </a:rPr>
              <a:t>Don’t follow the original poem’s subject matter – the subject matter should be far away from the original poem’s so that your poem doesn’t sound just like the original.</a:t>
            </a:r>
          </a:p>
        </p:txBody>
      </p:sp>
      <p:pic>
        <p:nvPicPr>
          <p:cNvPr id="9223"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p:cNvPicPr>
          <p:nvPr/>
        </p:nvPicPr>
        <p:blipFill>
          <a:blip r:embed="rId2" cstate="print">
            <a:extLst>
              <a:ext uri="{28A0092B-C50C-407E-A947-70E740481C1C}">
                <a14:useLocalDpi xmlns:a14="http://schemas.microsoft.com/office/drawing/2010/main" val="0"/>
              </a:ext>
            </a:extLst>
          </a:blip>
          <a:srcRect b="29926"/>
          <a:stretch>
            <a:fillRect/>
          </a:stretch>
        </p:blipFill>
        <p:spPr bwMode="auto">
          <a:xfrm>
            <a:off x="4645026" y="2495731"/>
            <a:ext cx="3628118" cy="359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55650" y="1341120"/>
            <a:ext cx="7632700" cy="538481"/>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dirty="0">
                <a:solidFill>
                  <a:schemeClr val="tx1"/>
                </a:solidFill>
                <a:latin typeface="Twinkl" pitchFamily="2" charset="0"/>
              </a:rPr>
              <a:t>You will decide upon your own setting</a:t>
            </a:r>
            <a:r>
              <a:rPr lang="en-GB" dirty="0" smtClean="0">
                <a:solidFill>
                  <a:schemeClr val="tx1"/>
                </a:solidFill>
                <a:latin typeface="Twinkl" pitchFamily="2" charset="0"/>
              </a:rPr>
              <a:t>. Choose one from below or another of your choice. </a:t>
            </a:r>
            <a:endParaRPr lang="en-GB" dirty="0">
              <a:solidFill>
                <a:schemeClr val="tx1"/>
              </a:solidFill>
              <a:latin typeface="Twinkl" pitchFamily="2" charset="0"/>
            </a:endParaRPr>
          </a:p>
        </p:txBody>
      </p:sp>
      <p:pic>
        <p:nvPicPr>
          <p:cNvPr id="10244" name="Picture 13"/>
          <p:cNvPicPr>
            <a:picLocks noChangeAspect="1"/>
          </p:cNvPicPr>
          <p:nvPr/>
        </p:nvPicPr>
        <p:blipFill>
          <a:blip r:embed="rId3" cstate="print">
            <a:extLst>
              <a:ext uri="{28A0092B-C50C-407E-A947-70E740481C1C}">
                <a14:useLocalDpi xmlns:a14="http://schemas.microsoft.com/office/drawing/2010/main" val="0"/>
              </a:ext>
            </a:extLst>
          </a:blip>
          <a:srcRect b="41376"/>
          <a:stretch>
            <a:fillRect/>
          </a:stretch>
        </p:blipFill>
        <p:spPr bwMode="auto">
          <a:xfrm>
            <a:off x="-71438" y="3328603"/>
            <a:ext cx="2805929" cy="2764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Imitation Poem</a:t>
            </a:r>
          </a:p>
        </p:txBody>
      </p:sp>
      <p:sp>
        <p:nvSpPr>
          <p:cNvPr id="7" name="Rectangular Callout 6"/>
          <p:cNvSpPr/>
          <p:nvPr/>
        </p:nvSpPr>
        <p:spPr>
          <a:xfrm>
            <a:off x="2129427" y="3481887"/>
            <a:ext cx="1911350" cy="1944688"/>
          </a:xfrm>
          <a:prstGeom prst="wedgeRectCallout">
            <a:avLst>
              <a:gd name="adj1" fmla="val -77809"/>
              <a:gd name="adj2" fmla="val -12736"/>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44000" rIns="180000" bIns="144000"/>
          <a:lstStyle/>
          <a:p>
            <a:pPr eaLnBrk="1" fontAlgn="auto" hangingPunct="1">
              <a:spcBef>
                <a:spcPts val="0"/>
              </a:spcBef>
              <a:spcAft>
                <a:spcPts val="600"/>
              </a:spcAft>
              <a:defRPr/>
            </a:pPr>
            <a:r>
              <a:rPr lang="en-GB" sz="1650" dirty="0">
                <a:solidFill>
                  <a:schemeClr val="tx1"/>
                </a:solidFill>
                <a:latin typeface="Twinkl" pitchFamily="2" charset="0"/>
              </a:rPr>
              <a:t>Where is the setting of the poem?</a:t>
            </a:r>
          </a:p>
          <a:p>
            <a:pPr eaLnBrk="1" fontAlgn="auto" hangingPunct="1">
              <a:spcBef>
                <a:spcPts val="0"/>
              </a:spcBef>
              <a:spcAft>
                <a:spcPts val="600"/>
              </a:spcAft>
              <a:defRPr/>
            </a:pPr>
            <a:r>
              <a:rPr lang="en-GB" sz="1650" dirty="0">
                <a:solidFill>
                  <a:schemeClr val="tx1"/>
                </a:solidFill>
                <a:latin typeface="Twinkl" pitchFamily="2" charset="0"/>
              </a:rPr>
              <a:t>Who is the personal enemy (</a:t>
            </a:r>
            <a:r>
              <a:rPr lang="en-GB" sz="1650" dirty="0" err="1">
                <a:solidFill>
                  <a:schemeClr val="tx1"/>
                </a:solidFill>
                <a:latin typeface="Twinkl" pitchFamily="2" charset="0"/>
              </a:rPr>
              <a:t>manxome</a:t>
            </a:r>
            <a:r>
              <a:rPr lang="en-GB" sz="1650" dirty="0">
                <a:solidFill>
                  <a:schemeClr val="tx1"/>
                </a:solidFill>
                <a:latin typeface="Twinkl" pitchFamily="2" charset="0"/>
              </a:rPr>
              <a:t> foe)?</a:t>
            </a:r>
          </a:p>
        </p:txBody>
      </p:sp>
      <p:pic>
        <p:nvPicPr>
          <p:cNvPr id="10247"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a:stretch>
            <a:fillRect/>
          </a:stretch>
        </p:blipFill>
        <p:spPr>
          <a:xfrm>
            <a:off x="1072696" y="1879601"/>
            <a:ext cx="7026729" cy="70567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7"/>
          <p:cNvPicPr>
            <a:picLocks noChangeAspect="1"/>
          </p:cNvPicPr>
          <p:nvPr/>
        </p:nvPicPr>
        <p:blipFill>
          <a:blip r:embed="rId2">
            <a:extLst>
              <a:ext uri="{28A0092B-C50C-407E-A947-70E740481C1C}">
                <a14:useLocalDpi xmlns:a14="http://schemas.microsoft.com/office/drawing/2010/main" val="0"/>
              </a:ext>
            </a:extLst>
          </a:blip>
          <a:srcRect t="38225" b="10399"/>
          <a:stretch>
            <a:fillRect/>
          </a:stretch>
        </p:blipFill>
        <p:spPr bwMode="auto">
          <a:xfrm>
            <a:off x="755650" y="3327400"/>
            <a:ext cx="7632700" cy="276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Imitation Poem</a:t>
            </a:r>
          </a:p>
        </p:txBody>
      </p:sp>
      <p:sp>
        <p:nvSpPr>
          <p:cNvPr id="4" name="Rectangle 3"/>
          <p:cNvSpPr/>
          <p:nvPr/>
        </p:nvSpPr>
        <p:spPr>
          <a:xfrm>
            <a:off x="755650" y="1417638"/>
            <a:ext cx="7632700" cy="1844675"/>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800"/>
              </a:spcAft>
              <a:defRPr/>
            </a:pPr>
            <a:r>
              <a:rPr lang="en-GB" sz="2400" b="1" dirty="0" err="1">
                <a:solidFill>
                  <a:schemeClr val="tx1"/>
                </a:solidFill>
                <a:latin typeface="Twinkl" pitchFamily="2" charset="0"/>
              </a:rPr>
              <a:t>Kiddersnacky</a:t>
            </a:r>
            <a:endParaRPr lang="en-GB" sz="2400" b="1" dirty="0">
              <a:solidFill>
                <a:schemeClr val="tx1"/>
              </a:solidFill>
              <a:latin typeface="Twinkl" pitchFamily="2" charset="0"/>
            </a:endParaRPr>
          </a:p>
          <a:p>
            <a:pPr algn="ctr" eaLnBrk="1" fontAlgn="auto" hangingPunct="1">
              <a:spcBef>
                <a:spcPts val="0"/>
              </a:spcBef>
              <a:spcAft>
                <a:spcPts val="0"/>
              </a:spcAft>
              <a:defRPr/>
            </a:pPr>
            <a:r>
              <a:rPr lang="en-GB" dirty="0" err="1">
                <a:solidFill>
                  <a:schemeClr val="tx1"/>
                </a:solidFill>
                <a:latin typeface="Twinkl" pitchFamily="2" charset="0"/>
              </a:rPr>
              <a:t>‘Twas</a:t>
            </a:r>
            <a:r>
              <a:rPr lang="en-GB" dirty="0">
                <a:solidFill>
                  <a:schemeClr val="tx1"/>
                </a:solidFill>
                <a:latin typeface="Twinkl" pitchFamily="2" charset="0"/>
              </a:rPr>
              <a:t> bleakly, and the </a:t>
            </a:r>
            <a:r>
              <a:rPr lang="en-GB" dirty="0" err="1">
                <a:solidFill>
                  <a:schemeClr val="tx1"/>
                </a:solidFill>
                <a:latin typeface="Twinkl" pitchFamily="2" charset="0"/>
              </a:rPr>
              <a:t>frighthy</a:t>
            </a:r>
            <a:r>
              <a:rPr lang="en-GB" dirty="0">
                <a:solidFill>
                  <a:schemeClr val="tx1"/>
                </a:solidFill>
                <a:latin typeface="Twinkl" pitchFamily="2" charset="0"/>
              </a:rPr>
              <a:t> </a:t>
            </a:r>
            <a:r>
              <a:rPr lang="en-GB" dirty="0" err="1">
                <a:solidFill>
                  <a:schemeClr val="tx1"/>
                </a:solidFill>
                <a:latin typeface="Twinkl" pitchFamily="2" charset="0"/>
              </a:rPr>
              <a:t>ghousts</a:t>
            </a:r>
            <a:endParaRPr lang="en-GB" dirty="0">
              <a:solidFill>
                <a:schemeClr val="tx1"/>
              </a:solidFill>
              <a:latin typeface="Twinkl" pitchFamily="2" charset="0"/>
            </a:endParaRPr>
          </a:p>
          <a:p>
            <a:pPr algn="ctr" eaLnBrk="1" fontAlgn="auto" hangingPunct="1">
              <a:spcBef>
                <a:spcPts val="0"/>
              </a:spcBef>
              <a:spcAft>
                <a:spcPts val="0"/>
              </a:spcAft>
              <a:defRPr/>
            </a:pPr>
            <a:r>
              <a:rPr lang="en-GB" dirty="0">
                <a:solidFill>
                  <a:schemeClr val="tx1"/>
                </a:solidFill>
                <a:latin typeface="Twinkl" pitchFamily="2" charset="0"/>
              </a:rPr>
              <a:t>Did gaunt and </a:t>
            </a:r>
            <a:r>
              <a:rPr lang="en-GB" dirty="0" err="1">
                <a:solidFill>
                  <a:schemeClr val="tx1"/>
                </a:solidFill>
                <a:latin typeface="Twinkl" pitchFamily="2" charset="0"/>
              </a:rPr>
              <a:t>himble</a:t>
            </a:r>
            <a:r>
              <a:rPr lang="en-GB" dirty="0">
                <a:solidFill>
                  <a:schemeClr val="tx1"/>
                </a:solidFill>
                <a:latin typeface="Twinkl" pitchFamily="2" charset="0"/>
              </a:rPr>
              <a:t> in the </a:t>
            </a:r>
            <a:r>
              <a:rPr lang="en-GB" dirty="0" err="1">
                <a:solidFill>
                  <a:schemeClr val="tx1"/>
                </a:solidFill>
                <a:latin typeface="Twinkl" pitchFamily="2" charset="0"/>
              </a:rPr>
              <a:t>hoube</a:t>
            </a:r>
            <a:r>
              <a:rPr lang="en-GB" dirty="0">
                <a:solidFill>
                  <a:schemeClr val="tx1"/>
                </a:solidFill>
                <a:latin typeface="Twinkl" pitchFamily="2" charset="0"/>
              </a:rPr>
              <a:t>;</a:t>
            </a:r>
          </a:p>
          <a:p>
            <a:pPr algn="ctr" eaLnBrk="1" fontAlgn="auto" hangingPunct="1">
              <a:spcBef>
                <a:spcPts val="0"/>
              </a:spcBef>
              <a:spcAft>
                <a:spcPts val="0"/>
              </a:spcAft>
              <a:defRPr/>
            </a:pPr>
            <a:r>
              <a:rPr lang="en-GB" dirty="0">
                <a:solidFill>
                  <a:schemeClr val="tx1"/>
                </a:solidFill>
                <a:latin typeface="Twinkl" pitchFamily="2" charset="0"/>
              </a:rPr>
              <a:t>All </a:t>
            </a:r>
            <a:r>
              <a:rPr lang="en-GB" dirty="0" err="1">
                <a:solidFill>
                  <a:schemeClr val="tx1"/>
                </a:solidFill>
                <a:latin typeface="Twinkl" pitchFamily="2" charset="0"/>
              </a:rPr>
              <a:t>spoofsy</a:t>
            </a:r>
            <a:r>
              <a:rPr lang="en-GB" dirty="0">
                <a:solidFill>
                  <a:schemeClr val="tx1"/>
                </a:solidFill>
                <a:latin typeface="Twinkl" pitchFamily="2" charset="0"/>
              </a:rPr>
              <a:t> were the </a:t>
            </a:r>
            <a:r>
              <a:rPr lang="en-GB" dirty="0" err="1">
                <a:solidFill>
                  <a:schemeClr val="tx1"/>
                </a:solidFill>
                <a:latin typeface="Twinkl" pitchFamily="2" charset="0"/>
              </a:rPr>
              <a:t>chilogans</a:t>
            </a:r>
            <a:r>
              <a:rPr lang="en-GB" dirty="0">
                <a:solidFill>
                  <a:schemeClr val="tx1"/>
                </a:solidFill>
                <a:latin typeface="Twinkl" pitchFamily="2" charset="0"/>
              </a:rPr>
              <a:t>,</a:t>
            </a:r>
          </a:p>
          <a:p>
            <a:pPr algn="ctr" eaLnBrk="1" fontAlgn="auto" hangingPunct="1">
              <a:spcBef>
                <a:spcPts val="0"/>
              </a:spcBef>
              <a:spcAft>
                <a:spcPts val="0"/>
              </a:spcAft>
              <a:defRPr/>
            </a:pPr>
            <a:r>
              <a:rPr lang="en-GB" dirty="0">
                <a:solidFill>
                  <a:schemeClr val="tx1"/>
                </a:solidFill>
                <a:latin typeface="Twinkl" pitchFamily="2" charset="0"/>
              </a:rPr>
              <a:t>And the </a:t>
            </a:r>
            <a:r>
              <a:rPr lang="en-GB" dirty="0" err="1">
                <a:solidFill>
                  <a:schemeClr val="tx1"/>
                </a:solidFill>
                <a:latin typeface="Twinkl" pitchFamily="2" charset="0"/>
              </a:rPr>
              <a:t>visc</a:t>
            </a:r>
            <a:r>
              <a:rPr lang="en-GB" dirty="0">
                <a:solidFill>
                  <a:schemeClr val="tx1"/>
                </a:solidFill>
                <a:latin typeface="Twinkl" pitchFamily="2" charset="0"/>
              </a:rPr>
              <a:t> vamps </a:t>
            </a:r>
            <a:r>
              <a:rPr lang="en-GB" dirty="0" err="1">
                <a:solidFill>
                  <a:schemeClr val="tx1"/>
                </a:solidFill>
                <a:latin typeface="Twinkl" pitchFamily="2" charset="0"/>
              </a:rPr>
              <a:t>roamabe</a:t>
            </a:r>
            <a:r>
              <a:rPr lang="en-GB" dirty="0">
                <a:solidFill>
                  <a:schemeClr val="tx1"/>
                </a:solidFill>
                <a:latin typeface="Twinkl" pitchFamily="2" charset="0"/>
              </a:rPr>
              <a:t>.</a:t>
            </a:r>
          </a:p>
        </p:txBody>
      </p:sp>
      <p:pic>
        <p:nvPicPr>
          <p:cNvPr id="11269" name="Picture 13"/>
          <p:cNvPicPr>
            <a:picLocks noChangeAspect="1"/>
          </p:cNvPicPr>
          <p:nvPr/>
        </p:nvPicPr>
        <p:blipFill>
          <a:blip r:embed="rId3">
            <a:extLst>
              <a:ext uri="{28A0092B-C50C-407E-A947-70E740481C1C}">
                <a14:useLocalDpi xmlns:a14="http://schemas.microsoft.com/office/drawing/2010/main" val="0"/>
              </a:ext>
            </a:extLst>
          </a:blip>
          <a:srcRect b="56323"/>
          <a:stretch>
            <a:fillRect/>
          </a:stretch>
        </p:blipFill>
        <p:spPr bwMode="auto">
          <a:xfrm>
            <a:off x="-484188" y="2430463"/>
            <a:ext cx="4989513" cy="366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ular Callout 6"/>
          <p:cNvSpPr/>
          <p:nvPr/>
        </p:nvSpPr>
        <p:spPr>
          <a:xfrm>
            <a:off x="4192588" y="3797300"/>
            <a:ext cx="4011612" cy="1490663"/>
          </a:xfrm>
          <a:prstGeom prst="wedgeRectCallout">
            <a:avLst>
              <a:gd name="adj1" fmla="val -97071"/>
              <a:gd name="adj2" fmla="val -40059"/>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44000" rIns="180000" bIns="144000" anchor="ctr"/>
          <a:lstStyle/>
          <a:p>
            <a:pPr eaLnBrk="1" fontAlgn="auto" hangingPunct="1">
              <a:spcBef>
                <a:spcPts val="0"/>
              </a:spcBef>
              <a:spcAft>
                <a:spcPts val="600"/>
              </a:spcAft>
              <a:defRPr/>
            </a:pPr>
            <a:r>
              <a:rPr lang="en-GB" dirty="0" smtClean="0">
                <a:solidFill>
                  <a:schemeClr val="tx1"/>
                </a:solidFill>
                <a:latin typeface="Twinkl" pitchFamily="2" charset="0"/>
              </a:rPr>
              <a:t>Who </a:t>
            </a:r>
            <a:r>
              <a:rPr lang="en-GB" dirty="0">
                <a:solidFill>
                  <a:schemeClr val="tx1"/>
                </a:solidFill>
                <a:latin typeface="Twinkl" pitchFamily="2" charset="0"/>
              </a:rPr>
              <a:t>is the personal </a:t>
            </a:r>
            <a:r>
              <a:rPr lang="en-GB" dirty="0" smtClean="0">
                <a:solidFill>
                  <a:schemeClr val="tx1"/>
                </a:solidFill>
                <a:latin typeface="Twinkl" pitchFamily="2" charset="0"/>
              </a:rPr>
              <a:t>enemy going to be?  (like the </a:t>
            </a:r>
            <a:r>
              <a:rPr lang="en-GB" dirty="0" err="1" smtClean="0">
                <a:solidFill>
                  <a:schemeClr val="tx1"/>
                </a:solidFill>
                <a:latin typeface="Twinkl" pitchFamily="2" charset="0"/>
              </a:rPr>
              <a:t>manxome</a:t>
            </a:r>
            <a:r>
              <a:rPr lang="en-GB" dirty="0" smtClean="0">
                <a:solidFill>
                  <a:schemeClr val="tx1"/>
                </a:solidFill>
                <a:latin typeface="Twinkl" pitchFamily="2" charset="0"/>
              </a:rPr>
              <a:t> foe?)</a:t>
            </a:r>
            <a:endParaRPr lang="en-GB" dirty="0">
              <a:solidFill>
                <a:schemeClr val="tx1"/>
              </a:solidFill>
              <a:latin typeface="Twinkl" pitchFamily="2" charset="0"/>
            </a:endParaRPr>
          </a:p>
        </p:txBody>
      </p:sp>
      <p:pic>
        <p:nvPicPr>
          <p:cNvPr id="11271"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417638"/>
            <a:ext cx="7632700" cy="454025"/>
          </a:xfrm>
          <a:prstGeom prst="rect">
            <a:avLst/>
          </a:prstGeom>
          <a:solidFill>
            <a:srgbClr val="3E7E88"/>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dirty="0">
                <a:solidFill>
                  <a:schemeClr val="bg1"/>
                </a:solidFill>
                <a:latin typeface="Twinkl" pitchFamily="2" charset="0"/>
              </a:rPr>
              <a:t>Here comes the tricky part!</a:t>
            </a:r>
          </a:p>
        </p:txBody>
      </p:sp>
      <p:sp>
        <p:nvSpPr>
          <p:cNvPr id="13315"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Formal Features</a:t>
            </a:r>
          </a:p>
        </p:txBody>
      </p:sp>
      <p:sp>
        <p:nvSpPr>
          <p:cNvPr id="8" name="Rectangle 7"/>
          <p:cNvSpPr/>
          <p:nvPr/>
        </p:nvSpPr>
        <p:spPr>
          <a:xfrm>
            <a:off x="755650" y="1884363"/>
            <a:ext cx="7632700" cy="1254125"/>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sz="1400" dirty="0">
                <a:solidFill>
                  <a:schemeClr val="tx1"/>
                </a:solidFill>
                <a:latin typeface="Twinkl" pitchFamily="2" charset="0"/>
              </a:rPr>
              <a:t>Jabberwocky has a regular rhyme scheme. It is written in quatrains (four-line </a:t>
            </a:r>
            <a:r>
              <a:rPr lang="en-GB" sz="1400" dirty="0" smtClean="0">
                <a:solidFill>
                  <a:schemeClr val="tx1"/>
                </a:solidFill>
                <a:latin typeface="Twinkl" pitchFamily="2" charset="0"/>
              </a:rPr>
              <a:t>stanzas). Let’s </a:t>
            </a:r>
            <a:r>
              <a:rPr lang="en-GB" sz="1400" dirty="0">
                <a:solidFill>
                  <a:schemeClr val="tx1"/>
                </a:solidFill>
                <a:latin typeface="Twinkl" pitchFamily="2" charset="0"/>
              </a:rPr>
              <a:t>look at the first lines with the accents all marked out:</a:t>
            </a:r>
          </a:p>
          <a:p>
            <a:pPr algn="ctr" eaLnBrk="1" fontAlgn="auto" hangingPunct="1">
              <a:spcBef>
                <a:spcPts val="0"/>
              </a:spcBef>
              <a:spcAft>
                <a:spcPts val="0"/>
              </a:spcAft>
              <a:defRPr/>
            </a:pPr>
            <a:r>
              <a:rPr lang="en-GB" sz="1400" dirty="0" err="1">
                <a:solidFill>
                  <a:srgbClr val="143E44"/>
                </a:solidFill>
                <a:latin typeface="Twinkl" pitchFamily="2" charset="0"/>
              </a:rPr>
              <a:t>‘Twas</a:t>
            </a:r>
            <a:r>
              <a:rPr lang="en-GB" sz="1400" dirty="0">
                <a:solidFill>
                  <a:srgbClr val="143E44"/>
                </a:solidFill>
                <a:latin typeface="Twinkl" pitchFamily="2" charset="0"/>
              </a:rPr>
              <a:t> </a:t>
            </a:r>
            <a:r>
              <a:rPr lang="en-GB" sz="1400" b="1" dirty="0">
                <a:solidFill>
                  <a:srgbClr val="143E44"/>
                </a:solidFill>
                <a:latin typeface="Twinkl" pitchFamily="2" charset="0"/>
              </a:rPr>
              <a:t>Brill</a:t>
            </a:r>
            <a:r>
              <a:rPr lang="en-GB" sz="1400" dirty="0">
                <a:solidFill>
                  <a:srgbClr val="143E44"/>
                </a:solidFill>
                <a:latin typeface="Twinkl" pitchFamily="2" charset="0"/>
              </a:rPr>
              <a:t>-</a:t>
            </a:r>
            <a:r>
              <a:rPr lang="en-GB" sz="1400" dirty="0" err="1">
                <a:solidFill>
                  <a:srgbClr val="143E44"/>
                </a:solidFill>
                <a:latin typeface="Twinkl" pitchFamily="2" charset="0"/>
              </a:rPr>
              <a:t>ig</a:t>
            </a:r>
            <a:r>
              <a:rPr lang="en-GB" sz="1400" dirty="0">
                <a:solidFill>
                  <a:srgbClr val="143E44"/>
                </a:solidFill>
                <a:latin typeface="Twinkl" pitchFamily="2" charset="0"/>
              </a:rPr>
              <a:t>, </a:t>
            </a:r>
            <a:r>
              <a:rPr lang="en-GB" sz="1400" b="1" dirty="0">
                <a:solidFill>
                  <a:srgbClr val="143E44"/>
                </a:solidFill>
                <a:latin typeface="Twinkl" pitchFamily="2" charset="0"/>
              </a:rPr>
              <a:t>and</a:t>
            </a:r>
            <a:r>
              <a:rPr lang="en-GB" sz="1400" dirty="0">
                <a:solidFill>
                  <a:srgbClr val="143E44"/>
                </a:solidFill>
                <a:latin typeface="Twinkl" pitchFamily="2" charset="0"/>
              </a:rPr>
              <a:t> the </a:t>
            </a:r>
            <a:r>
              <a:rPr lang="en-GB" sz="1400" b="1" dirty="0" err="1">
                <a:solidFill>
                  <a:srgbClr val="143E44"/>
                </a:solidFill>
                <a:latin typeface="Twinkl" pitchFamily="2" charset="0"/>
              </a:rPr>
              <a:t>sli</a:t>
            </a:r>
            <a:r>
              <a:rPr lang="en-GB" sz="1400" dirty="0">
                <a:solidFill>
                  <a:srgbClr val="143E44"/>
                </a:solidFill>
                <a:latin typeface="Twinkl" pitchFamily="2" charset="0"/>
              </a:rPr>
              <a:t>-thy </a:t>
            </a:r>
            <a:r>
              <a:rPr lang="en-GB" sz="1400" b="1" dirty="0" err="1">
                <a:solidFill>
                  <a:srgbClr val="143E44"/>
                </a:solidFill>
                <a:latin typeface="Twinkl" pitchFamily="2" charset="0"/>
              </a:rPr>
              <a:t>toves</a:t>
            </a:r>
            <a:endParaRPr lang="en-GB" sz="1400" b="1" dirty="0">
              <a:solidFill>
                <a:srgbClr val="143E44"/>
              </a:solidFill>
              <a:latin typeface="Twinkl" pitchFamily="2" charset="0"/>
            </a:endParaRPr>
          </a:p>
          <a:p>
            <a:pPr algn="ctr" eaLnBrk="1" fontAlgn="auto" hangingPunct="1">
              <a:spcBef>
                <a:spcPts val="0"/>
              </a:spcBef>
              <a:spcAft>
                <a:spcPts val="600"/>
              </a:spcAft>
              <a:defRPr/>
            </a:pPr>
            <a:r>
              <a:rPr lang="en-GB" sz="1400" dirty="0">
                <a:solidFill>
                  <a:srgbClr val="143E44"/>
                </a:solidFill>
                <a:latin typeface="Twinkl" pitchFamily="2" charset="0"/>
              </a:rPr>
              <a:t>Did </a:t>
            </a:r>
            <a:r>
              <a:rPr lang="en-GB" sz="1400" b="1" dirty="0">
                <a:solidFill>
                  <a:srgbClr val="143E44"/>
                </a:solidFill>
                <a:latin typeface="Twinkl" pitchFamily="2" charset="0"/>
              </a:rPr>
              <a:t>gyre</a:t>
            </a:r>
            <a:r>
              <a:rPr lang="en-GB" sz="1400" dirty="0">
                <a:solidFill>
                  <a:srgbClr val="143E44"/>
                </a:solidFill>
                <a:latin typeface="Twinkl" pitchFamily="2" charset="0"/>
              </a:rPr>
              <a:t> and </a:t>
            </a:r>
            <a:r>
              <a:rPr lang="en-GB" sz="1400" b="1" dirty="0" err="1">
                <a:solidFill>
                  <a:srgbClr val="143E44"/>
                </a:solidFill>
                <a:latin typeface="Twinkl" pitchFamily="2" charset="0"/>
              </a:rPr>
              <a:t>gim</a:t>
            </a:r>
            <a:r>
              <a:rPr lang="en-GB" sz="1400" dirty="0" err="1">
                <a:solidFill>
                  <a:srgbClr val="143E44"/>
                </a:solidFill>
                <a:latin typeface="Twinkl" pitchFamily="2" charset="0"/>
              </a:rPr>
              <a:t>-ble</a:t>
            </a:r>
            <a:r>
              <a:rPr lang="en-GB" sz="1400" dirty="0">
                <a:solidFill>
                  <a:srgbClr val="143E44"/>
                </a:solidFill>
                <a:latin typeface="Twinkl" pitchFamily="2" charset="0"/>
              </a:rPr>
              <a:t> </a:t>
            </a:r>
            <a:r>
              <a:rPr lang="en-GB" sz="1400" b="1" dirty="0">
                <a:solidFill>
                  <a:srgbClr val="143E44"/>
                </a:solidFill>
                <a:latin typeface="Twinkl" pitchFamily="2" charset="0"/>
              </a:rPr>
              <a:t>in</a:t>
            </a:r>
            <a:r>
              <a:rPr lang="en-GB" sz="1400" dirty="0">
                <a:solidFill>
                  <a:srgbClr val="143E44"/>
                </a:solidFill>
                <a:latin typeface="Twinkl" pitchFamily="2" charset="0"/>
              </a:rPr>
              <a:t> the </a:t>
            </a:r>
            <a:r>
              <a:rPr lang="en-GB" sz="1400" b="1" dirty="0" err="1">
                <a:solidFill>
                  <a:srgbClr val="143E44"/>
                </a:solidFill>
                <a:latin typeface="Twinkl" pitchFamily="2" charset="0"/>
              </a:rPr>
              <a:t>wabe</a:t>
            </a:r>
            <a:r>
              <a:rPr lang="en-GB" sz="1400" dirty="0">
                <a:solidFill>
                  <a:srgbClr val="143E44"/>
                </a:solidFill>
                <a:latin typeface="Twinkl" pitchFamily="2" charset="0"/>
              </a:rPr>
              <a:t>’</a:t>
            </a:r>
          </a:p>
        </p:txBody>
      </p:sp>
      <p:sp>
        <p:nvSpPr>
          <p:cNvPr id="9" name="Rectangle 8"/>
          <p:cNvSpPr/>
          <p:nvPr/>
        </p:nvSpPr>
        <p:spPr>
          <a:xfrm>
            <a:off x="750888" y="3151188"/>
            <a:ext cx="7632700" cy="2941637"/>
          </a:xfrm>
          <a:prstGeom prst="rect">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eaLnBrk="1" fontAlgn="auto" hangingPunct="1">
              <a:spcBef>
                <a:spcPts val="0"/>
              </a:spcBef>
              <a:spcAft>
                <a:spcPts val="0"/>
              </a:spcAft>
              <a:defRPr/>
            </a:pPr>
            <a:r>
              <a:rPr lang="en-GB" sz="1400" dirty="0">
                <a:solidFill>
                  <a:schemeClr val="tx1"/>
                </a:solidFill>
                <a:latin typeface="Twinkl" pitchFamily="2" charset="0"/>
              </a:rPr>
              <a:t>Do you notice that there are four stressed syllables in each line, and that they alternate neatly with unstressed syllables, with the unstressed syllable coming first? That's called iambic tetrameter. The </a:t>
            </a:r>
            <a:r>
              <a:rPr lang="en-GB" sz="1400" i="1" dirty="0">
                <a:solidFill>
                  <a:schemeClr val="tx1"/>
                </a:solidFill>
                <a:latin typeface="Twinkl" pitchFamily="2" charset="0"/>
              </a:rPr>
              <a:t>iambic</a:t>
            </a:r>
            <a:r>
              <a:rPr lang="en-GB" sz="1400" dirty="0">
                <a:solidFill>
                  <a:schemeClr val="tx1"/>
                </a:solidFill>
                <a:latin typeface="Twinkl" pitchFamily="2" charset="0"/>
              </a:rPr>
              <a:t> bit refers to the unstressed-STRESSED, unstressed-STRESSED rhythm of it, and the </a:t>
            </a:r>
            <a:r>
              <a:rPr lang="en-GB" sz="1400" i="1" dirty="0">
                <a:solidFill>
                  <a:schemeClr val="tx1"/>
                </a:solidFill>
                <a:latin typeface="Twinkl" pitchFamily="2" charset="0"/>
              </a:rPr>
              <a:t>tetrameter</a:t>
            </a:r>
            <a:r>
              <a:rPr lang="en-GB" sz="1400" dirty="0">
                <a:solidFill>
                  <a:schemeClr val="tx1"/>
                </a:solidFill>
                <a:latin typeface="Twinkl" pitchFamily="2" charset="0"/>
              </a:rPr>
              <a:t> bit is just to let you know that there are four iambs (or four unstressed-STRESSED groupings) in each line.</a:t>
            </a:r>
            <a:br>
              <a:rPr lang="en-GB" sz="1400" dirty="0">
                <a:solidFill>
                  <a:schemeClr val="tx1"/>
                </a:solidFill>
                <a:latin typeface="Twinkl" pitchFamily="2" charset="0"/>
              </a:rPr>
            </a:br>
            <a:r>
              <a:rPr lang="en-GB" sz="1400" dirty="0">
                <a:solidFill>
                  <a:schemeClr val="tx1"/>
                </a:solidFill>
                <a:latin typeface="Twinkl" pitchFamily="2" charset="0"/>
              </a:rPr>
              <a:t/>
            </a:r>
            <a:br>
              <a:rPr lang="en-GB" sz="1400" dirty="0">
                <a:solidFill>
                  <a:schemeClr val="tx1"/>
                </a:solidFill>
                <a:latin typeface="Twinkl" pitchFamily="2" charset="0"/>
              </a:rPr>
            </a:br>
            <a:r>
              <a:rPr lang="en-GB" sz="1400" dirty="0">
                <a:solidFill>
                  <a:schemeClr val="tx1"/>
                </a:solidFill>
                <a:latin typeface="Twinkl" pitchFamily="2" charset="0"/>
              </a:rPr>
              <a:t>We call this type of poem </a:t>
            </a:r>
            <a:r>
              <a:rPr lang="en-GB" sz="1400" i="1" dirty="0">
                <a:solidFill>
                  <a:schemeClr val="tx1"/>
                </a:solidFill>
                <a:latin typeface="Twinkl" pitchFamily="2" charset="0"/>
              </a:rPr>
              <a:t>Ballad Stanza</a:t>
            </a:r>
            <a:r>
              <a:rPr lang="en-GB" sz="1400" dirty="0">
                <a:solidFill>
                  <a:schemeClr val="tx1"/>
                </a:solidFill>
                <a:latin typeface="Twinkl" pitchFamily="2" charset="0"/>
              </a:rPr>
              <a:t>. </a:t>
            </a:r>
            <a:br>
              <a:rPr lang="en-GB" sz="1400" dirty="0">
                <a:solidFill>
                  <a:schemeClr val="tx1"/>
                </a:solidFill>
                <a:latin typeface="Twinkl" pitchFamily="2" charset="0"/>
              </a:rPr>
            </a:br>
            <a:r>
              <a:rPr lang="en-GB" sz="1400" dirty="0">
                <a:solidFill>
                  <a:schemeClr val="tx1"/>
                </a:solidFill>
                <a:latin typeface="Twinkl" pitchFamily="2" charset="0"/>
              </a:rPr>
              <a:t>What's a ballad? The short answer is that it's a song. Ballad stanza is traditionally found in folk songs and is used as a way for people to communicate legends and tales to each other orally. Its rhythm and rhyme make it easy to remember for this reason. Even though it has some strange language, Jabberwocky is no exception. Because it has the memorable rhythm and rhyme, Jabberwocky remains one of the most frequently memorised poems in the English language. </a:t>
            </a:r>
          </a:p>
        </p:txBody>
      </p:sp>
      <p:pic>
        <p:nvPicPr>
          <p:cNvPr id="12294"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Formal Features</a:t>
            </a:r>
          </a:p>
        </p:txBody>
      </p:sp>
      <p:sp>
        <p:nvSpPr>
          <p:cNvPr id="4" name="Rectangle 3"/>
          <p:cNvSpPr/>
          <p:nvPr/>
        </p:nvSpPr>
        <p:spPr>
          <a:xfrm>
            <a:off x="755650" y="1417638"/>
            <a:ext cx="7632700" cy="2011362"/>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0" anchor="ctr"/>
          <a:lstStyle/>
          <a:p>
            <a:pPr eaLnBrk="1" fontAlgn="auto" hangingPunct="1">
              <a:spcBef>
                <a:spcPts val="0"/>
              </a:spcBef>
              <a:spcAft>
                <a:spcPts val="800"/>
              </a:spcAft>
              <a:defRPr/>
            </a:pPr>
            <a:r>
              <a:rPr lang="en-GB" dirty="0">
                <a:solidFill>
                  <a:schemeClr val="tx1"/>
                </a:solidFill>
                <a:latin typeface="Twinkl" pitchFamily="2" charset="0"/>
              </a:rPr>
              <a:t>It would be a bit tricky to copy the stressed and unstressed syllables exactly, but we can try to copy the number of syllables in each line.</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Count the syllables in the first line of the Jabberwocky, then count the syllables in the first line of </a:t>
            </a:r>
            <a:r>
              <a:rPr lang="en-GB" sz="1600" dirty="0" err="1">
                <a:solidFill>
                  <a:schemeClr val="tx1"/>
                </a:solidFill>
                <a:latin typeface="Twinkl" pitchFamily="2" charset="0"/>
              </a:rPr>
              <a:t>Kiddersnacky</a:t>
            </a:r>
            <a:r>
              <a:rPr lang="en-GB" sz="1600" dirty="0">
                <a:solidFill>
                  <a:schemeClr val="tx1"/>
                </a:solidFill>
                <a:latin typeface="Twinkl" pitchFamily="2" charset="0"/>
              </a:rPr>
              <a:t>.</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Do they match? Repeat for the other lines.</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How does this improve the imitation poem?</a:t>
            </a:r>
          </a:p>
          <a:p>
            <a:pPr eaLnBrk="1" fontAlgn="auto" hangingPunct="1">
              <a:spcBef>
                <a:spcPts val="0"/>
              </a:spcBef>
              <a:spcAft>
                <a:spcPts val="800"/>
              </a:spcAft>
              <a:defRPr/>
            </a:pPr>
            <a:endParaRPr lang="en-GB" dirty="0">
              <a:solidFill>
                <a:schemeClr val="tx1"/>
              </a:solidFill>
              <a:latin typeface="Twinkl" pitchFamily="2" charset="0"/>
            </a:endParaRPr>
          </a:p>
        </p:txBody>
      </p:sp>
      <p:sp>
        <p:nvSpPr>
          <p:cNvPr id="9" name="Rectangle 8"/>
          <p:cNvSpPr/>
          <p:nvPr/>
        </p:nvSpPr>
        <p:spPr>
          <a:xfrm>
            <a:off x="4638675" y="3517900"/>
            <a:ext cx="3749675" cy="2574925"/>
          </a:xfrm>
          <a:prstGeom prst="rect">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eaLnBrk="1" fontAlgn="auto" hangingPunct="1">
              <a:spcBef>
                <a:spcPts val="0"/>
              </a:spcBef>
              <a:spcAft>
                <a:spcPts val="800"/>
              </a:spcAft>
              <a:defRPr/>
            </a:pPr>
            <a:r>
              <a:rPr lang="en-GB" sz="2400" b="1" dirty="0" err="1">
                <a:solidFill>
                  <a:schemeClr val="tx1"/>
                </a:solidFill>
                <a:latin typeface="Twinkl" pitchFamily="2" charset="0"/>
              </a:rPr>
              <a:t>Kiddersnacky</a:t>
            </a:r>
            <a:endParaRPr lang="en-GB" sz="2400" b="1" dirty="0">
              <a:solidFill>
                <a:schemeClr val="tx1"/>
              </a:solidFill>
              <a:latin typeface="Twinkl" pitchFamily="2" charset="0"/>
            </a:endParaRPr>
          </a:p>
          <a:p>
            <a:pPr algn="ctr" eaLnBrk="1" fontAlgn="auto" hangingPunct="1">
              <a:spcBef>
                <a:spcPts val="0"/>
              </a:spcBef>
              <a:spcAft>
                <a:spcPts val="0"/>
              </a:spcAft>
              <a:defRPr/>
            </a:pPr>
            <a:r>
              <a:rPr lang="en-GB" sz="1600" dirty="0" err="1">
                <a:solidFill>
                  <a:schemeClr val="tx1"/>
                </a:solidFill>
                <a:latin typeface="Twinkl" pitchFamily="2" charset="0"/>
              </a:rPr>
              <a:t>‘Twas</a:t>
            </a:r>
            <a:r>
              <a:rPr lang="en-GB" sz="1600" dirty="0">
                <a:solidFill>
                  <a:schemeClr val="tx1"/>
                </a:solidFill>
                <a:latin typeface="Twinkl" pitchFamily="2" charset="0"/>
              </a:rPr>
              <a:t> bleakly, and the </a:t>
            </a:r>
            <a:r>
              <a:rPr lang="en-GB" sz="1600" dirty="0" err="1">
                <a:solidFill>
                  <a:schemeClr val="tx1"/>
                </a:solidFill>
                <a:latin typeface="Twinkl" pitchFamily="2" charset="0"/>
              </a:rPr>
              <a:t>frighthy</a:t>
            </a:r>
            <a:r>
              <a:rPr lang="en-GB" sz="1600" dirty="0">
                <a:solidFill>
                  <a:schemeClr val="tx1"/>
                </a:solidFill>
                <a:latin typeface="Twinkl" pitchFamily="2" charset="0"/>
              </a:rPr>
              <a:t> </a:t>
            </a:r>
            <a:r>
              <a:rPr lang="en-GB" sz="1600" dirty="0" err="1">
                <a:solidFill>
                  <a:schemeClr val="tx1"/>
                </a:solidFill>
                <a:latin typeface="Twinkl" pitchFamily="2" charset="0"/>
              </a:rPr>
              <a:t>ghousts</a:t>
            </a:r>
            <a:endParaRPr lang="en-GB" sz="1600" dirty="0">
              <a:solidFill>
                <a:schemeClr val="tx1"/>
              </a:solidFill>
              <a:latin typeface="Twinkl" pitchFamily="2" charset="0"/>
            </a:endParaRPr>
          </a:p>
          <a:p>
            <a:pPr algn="ctr" eaLnBrk="1" fontAlgn="auto" hangingPunct="1">
              <a:spcBef>
                <a:spcPts val="0"/>
              </a:spcBef>
              <a:spcAft>
                <a:spcPts val="0"/>
              </a:spcAft>
              <a:defRPr/>
            </a:pPr>
            <a:r>
              <a:rPr lang="en-GB" sz="1600" dirty="0">
                <a:solidFill>
                  <a:schemeClr val="tx1"/>
                </a:solidFill>
                <a:latin typeface="Twinkl" pitchFamily="2" charset="0"/>
              </a:rPr>
              <a:t>Did gaunt and </a:t>
            </a:r>
            <a:r>
              <a:rPr lang="en-GB" sz="1600" dirty="0" err="1">
                <a:solidFill>
                  <a:schemeClr val="tx1"/>
                </a:solidFill>
                <a:latin typeface="Twinkl" pitchFamily="2" charset="0"/>
              </a:rPr>
              <a:t>himble</a:t>
            </a:r>
            <a:r>
              <a:rPr lang="en-GB" sz="1600" dirty="0">
                <a:solidFill>
                  <a:schemeClr val="tx1"/>
                </a:solidFill>
                <a:latin typeface="Twinkl" pitchFamily="2" charset="0"/>
              </a:rPr>
              <a:t> in the </a:t>
            </a:r>
            <a:r>
              <a:rPr lang="en-GB" sz="1600" dirty="0" err="1">
                <a:solidFill>
                  <a:schemeClr val="tx1"/>
                </a:solidFill>
                <a:latin typeface="Twinkl" pitchFamily="2" charset="0"/>
              </a:rPr>
              <a:t>hoube</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All </a:t>
            </a:r>
            <a:r>
              <a:rPr lang="en-GB" sz="1600" dirty="0" err="1">
                <a:solidFill>
                  <a:schemeClr val="tx1"/>
                </a:solidFill>
                <a:latin typeface="Twinkl" pitchFamily="2" charset="0"/>
              </a:rPr>
              <a:t>spoofsy</a:t>
            </a:r>
            <a:r>
              <a:rPr lang="en-GB" sz="1600" dirty="0">
                <a:solidFill>
                  <a:schemeClr val="tx1"/>
                </a:solidFill>
                <a:latin typeface="Twinkl" pitchFamily="2" charset="0"/>
              </a:rPr>
              <a:t> were the </a:t>
            </a:r>
            <a:r>
              <a:rPr lang="en-GB" sz="1600" dirty="0" err="1">
                <a:solidFill>
                  <a:schemeClr val="tx1"/>
                </a:solidFill>
                <a:latin typeface="Twinkl" pitchFamily="2" charset="0"/>
              </a:rPr>
              <a:t>chilogans</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And the </a:t>
            </a:r>
            <a:r>
              <a:rPr lang="en-GB" sz="1600" dirty="0" err="1">
                <a:solidFill>
                  <a:schemeClr val="tx1"/>
                </a:solidFill>
                <a:latin typeface="Twinkl" pitchFamily="2" charset="0"/>
              </a:rPr>
              <a:t>visc</a:t>
            </a:r>
            <a:r>
              <a:rPr lang="en-GB" sz="1600" dirty="0">
                <a:solidFill>
                  <a:schemeClr val="tx1"/>
                </a:solidFill>
                <a:latin typeface="Twinkl" pitchFamily="2" charset="0"/>
              </a:rPr>
              <a:t> vamps </a:t>
            </a:r>
            <a:r>
              <a:rPr lang="en-GB" sz="1600" dirty="0" err="1">
                <a:solidFill>
                  <a:schemeClr val="tx1"/>
                </a:solidFill>
                <a:latin typeface="Twinkl" pitchFamily="2" charset="0"/>
              </a:rPr>
              <a:t>roamabe</a:t>
            </a:r>
            <a:r>
              <a:rPr lang="en-GB" sz="1600" dirty="0">
                <a:solidFill>
                  <a:schemeClr val="tx1"/>
                </a:solidFill>
                <a:latin typeface="Twinkl" pitchFamily="2" charset="0"/>
              </a:rPr>
              <a:t>.</a:t>
            </a:r>
          </a:p>
        </p:txBody>
      </p:sp>
      <p:sp>
        <p:nvSpPr>
          <p:cNvPr id="10" name="Rectangle 9"/>
          <p:cNvSpPr/>
          <p:nvPr/>
        </p:nvSpPr>
        <p:spPr>
          <a:xfrm>
            <a:off x="755650" y="3517900"/>
            <a:ext cx="3749675" cy="2574925"/>
          </a:xfrm>
          <a:prstGeom prst="rect">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800"/>
              </a:spcAft>
              <a:defRPr/>
            </a:pPr>
            <a:r>
              <a:rPr lang="en-GB" sz="2400" b="1" dirty="0">
                <a:solidFill>
                  <a:schemeClr val="tx1"/>
                </a:solidFill>
                <a:latin typeface="Twinkl" pitchFamily="2" charset="0"/>
              </a:rPr>
              <a:t>Jabberwocky</a:t>
            </a:r>
          </a:p>
          <a:p>
            <a:pPr algn="ctr" eaLnBrk="1" fontAlgn="auto" hangingPunct="1">
              <a:spcBef>
                <a:spcPts val="0"/>
              </a:spcBef>
              <a:spcAft>
                <a:spcPts val="0"/>
              </a:spcAft>
              <a:defRPr/>
            </a:pPr>
            <a:r>
              <a:rPr lang="en-GB" sz="1600" dirty="0" err="1">
                <a:solidFill>
                  <a:schemeClr val="tx1"/>
                </a:solidFill>
                <a:latin typeface="Twinkl" pitchFamily="2" charset="0"/>
              </a:rPr>
              <a:t>‘Twas</a:t>
            </a:r>
            <a:r>
              <a:rPr lang="en-GB" sz="1600" dirty="0">
                <a:solidFill>
                  <a:schemeClr val="tx1"/>
                </a:solidFill>
                <a:latin typeface="Twinkl" pitchFamily="2" charset="0"/>
              </a:rPr>
              <a:t> </a:t>
            </a:r>
            <a:r>
              <a:rPr lang="en-GB" sz="1600" dirty="0" err="1">
                <a:solidFill>
                  <a:schemeClr val="tx1"/>
                </a:solidFill>
                <a:latin typeface="Twinkl" pitchFamily="2" charset="0"/>
              </a:rPr>
              <a:t>brillig</a:t>
            </a:r>
            <a:r>
              <a:rPr lang="en-GB" sz="1600" dirty="0">
                <a:solidFill>
                  <a:schemeClr val="tx1"/>
                </a:solidFill>
                <a:latin typeface="Twinkl" pitchFamily="2" charset="0"/>
              </a:rPr>
              <a:t>, and the </a:t>
            </a:r>
            <a:r>
              <a:rPr lang="en-GB" sz="1600" dirty="0" err="1">
                <a:solidFill>
                  <a:schemeClr val="tx1"/>
                </a:solidFill>
                <a:latin typeface="Twinkl" pitchFamily="2" charset="0"/>
              </a:rPr>
              <a:t>slithy</a:t>
            </a:r>
            <a:r>
              <a:rPr lang="en-GB" sz="1600" dirty="0">
                <a:solidFill>
                  <a:schemeClr val="tx1"/>
                </a:solidFill>
                <a:latin typeface="Twinkl" pitchFamily="2" charset="0"/>
              </a:rPr>
              <a:t> </a:t>
            </a:r>
            <a:r>
              <a:rPr lang="en-GB" sz="1600" dirty="0" err="1">
                <a:solidFill>
                  <a:schemeClr val="tx1"/>
                </a:solidFill>
                <a:latin typeface="Twinkl" pitchFamily="2" charset="0"/>
              </a:rPr>
              <a:t>toves</a:t>
            </a:r>
            <a:endParaRPr lang="en-GB" sz="1600" dirty="0">
              <a:solidFill>
                <a:schemeClr val="tx1"/>
              </a:solidFill>
              <a:latin typeface="Twinkl" pitchFamily="2" charset="0"/>
            </a:endParaRPr>
          </a:p>
          <a:p>
            <a:pPr algn="ctr" eaLnBrk="1" fontAlgn="auto" hangingPunct="1">
              <a:spcBef>
                <a:spcPts val="0"/>
              </a:spcBef>
              <a:spcAft>
                <a:spcPts val="0"/>
              </a:spcAft>
              <a:defRPr/>
            </a:pPr>
            <a:r>
              <a:rPr lang="en-GB" sz="1600" dirty="0">
                <a:solidFill>
                  <a:schemeClr val="tx1"/>
                </a:solidFill>
                <a:latin typeface="Twinkl" pitchFamily="2" charset="0"/>
              </a:rPr>
              <a:t>Did gyre and </a:t>
            </a:r>
            <a:r>
              <a:rPr lang="en-GB" sz="1600" dirty="0" err="1">
                <a:solidFill>
                  <a:schemeClr val="tx1"/>
                </a:solidFill>
                <a:latin typeface="Twinkl" pitchFamily="2" charset="0"/>
              </a:rPr>
              <a:t>gimble</a:t>
            </a:r>
            <a:r>
              <a:rPr lang="en-GB" sz="1600" dirty="0">
                <a:solidFill>
                  <a:schemeClr val="tx1"/>
                </a:solidFill>
                <a:latin typeface="Twinkl" pitchFamily="2" charset="0"/>
              </a:rPr>
              <a:t> in the </a:t>
            </a:r>
            <a:r>
              <a:rPr lang="en-GB" sz="1600" dirty="0" err="1">
                <a:solidFill>
                  <a:schemeClr val="tx1"/>
                </a:solidFill>
                <a:latin typeface="Twinkl" pitchFamily="2" charset="0"/>
              </a:rPr>
              <a:t>wabe</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All </a:t>
            </a:r>
            <a:r>
              <a:rPr lang="en-GB" sz="1600" dirty="0" err="1">
                <a:solidFill>
                  <a:schemeClr val="tx1"/>
                </a:solidFill>
                <a:latin typeface="Twinkl" pitchFamily="2" charset="0"/>
              </a:rPr>
              <a:t>mimsy</a:t>
            </a:r>
            <a:r>
              <a:rPr lang="en-GB" sz="1600" dirty="0">
                <a:solidFill>
                  <a:schemeClr val="tx1"/>
                </a:solidFill>
                <a:latin typeface="Twinkl" pitchFamily="2" charset="0"/>
              </a:rPr>
              <a:t> were the </a:t>
            </a:r>
            <a:r>
              <a:rPr lang="en-GB" sz="1600" dirty="0" err="1">
                <a:solidFill>
                  <a:schemeClr val="tx1"/>
                </a:solidFill>
                <a:latin typeface="Twinkl" pitchFamily="2" charset="0"/>
              </a:rPr>
              <a:t>borogroves</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And the </a:t>
            </a:r>
            <a:r>
              <a:rPr lang="en-GB" sz="1600" dirty="0" err="1">
                <a:solidFill>
                  <a:schemeClr val="tx1"/>
                </a:solidFill>
                <a:latin typeface="Twinkl" pitchFamily="2" charset="0"/>
              </a:rPr>
              <a:t>mome</a:t>
            </a:r>
            <a:r>
              <a:rPr lang="en-GB" sz="1600" dirty="0">
                <a:solidFill>
                  <a:schemeClr val="tx1"/>
                </a:solidFill>
                <a:latin typeface="Twinkl" pitchFamily="2" charset="0"/>
              </a:rPr>
              <a:t> </a:t>
            </a:r>
            <a:r>
              <a:rPr lang="en-GB" sz="1600" dirty="0" err="1">
                <a:solidFill>
                  <a:schemeClr val="tx1"/>
                </a:solidFill>
                <a:latin typeface="Twinkl" pitchFamily="2" charset="0"/>
              </a:rPr>
              <a:t>raths</a:t>
            </a:r>
            <a:r>
              <a:rPr lang="en-GB" sz="1600" dirty="0">
                <a:solidFill>
                  <a:schemeClr val="tx1"/>
                </a:solidFill>
                <a:latin typeface="Twinkl" pitchFamily="2" charset="0"/>
              </a:rPr>
              <a:t> </a:t>
            </a:r>
            <a:r>
              <a:rPr lang="en-GB" sz="1600" dirty="0" err="1">
                <a:solidFill>
                  <a:schemeClr val="tx1"/>
                </a:solidFill>
                <a:latin typeface="Twinkl" pitchFamily="2" charset="0"/>
              </a:rPr>
              <a:t>outgrabe</a:t>
            </a:r>
            <a:r>
              <a:rPr lang="en-GB" sz="1600" dirty="0">
                <a:solidFill>
                  <a:schemeClr val="tx1"/>
                </a:solidFill>
                <a:latin typeface="Twinkl" pitchFamily="2" charset="0"/>
              </a:rPr>
              <a:t>.</a:t>
            </a:r>
          </a:p>
        </p:txBody>
      </p:sp>
      <p:pic>
        <p:nvPicPr>
          <p:cNvPr id="13318"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Formal Features</a:t>
            </a:r>
          </a:p>
        </p:txBody>
      </p:sp>
      <p:sp>
        <p:nvSpPr>
          <p:cNvPr id="4" name="Rectangle 3"/>
          <p:cNvSpPr/>
          <p:nvPr/>
        </p:nvSpPr>
        <p:spPr>
          <a:xfrm>
            <a:off x="755650" y="2322513"/>
            <a:ext cx="7632700" cy="1139825"/>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marL="252000" indent="-180000" eaLnBrk="1" fontAlgn="auto" hangingPunct="1">
              <a:spcBef>
                <a:spcPts val="0"/>
              </a:spcBef>
              <a:spcAft>
                <a:spcPts val="800"/>
              </a:spcAft>
              <a:buFont typeface="Arial" panose="020B0604020202020204" pitchFamily="34" charset="0"/>
              <a:buChar char="•"/>
              <a:defRPr/>
            </a:pPr>
            <a:r>
              <a:rPr lang="en-GB" dirty="0">
                <a:solidFill>
                  <a:schemeClr val="tx1"/>
                </a:solidFill>
                <a:latin typeface="Twinkl" pitchFamily="2" charset="0"/>
              </a:rPr>
              <a:t>The placing of the punctuation.</a:t>
            </a:r>
          </a:p>
          <a:p>
            <a:pPr marL="252000" indent="-180000" eaLnBrk="1" fontAlgn="auto" hangingPunct="1">
              <a:spcBef>
                <a:spcPts val="0"/>
              </a:spcBef>
              <a:spcAft>
                <a:spcPts val="800"/>
              </a:spcAft>
              <a:buFont typeface="Arial" panose="020B0604020202020204" pitchFamily="34" charset="0"/>
              <a:buChar char="•"/>
              <a:defRPr/>
            </a:pPr>
            <a:r>
              <a:rPr lang="en-GB" dirty="0">
                <a:solidFill>
                  <a:schemeClr val="tx1"/>
                </a:solidFill>
                <a:latin typeface="Twinkl" pitchFamily="2" charset="0"/>
              </a:rPr>
              <a:t>The placing of the nonsense/portmanteau words.</a:t>
            </a:r>
          </a:p>
        </p:txBody>
      </p:sp>
      <p:sp>
        <p:nvSpPr>
          <p:cNvPr id="9" name="Rectangle 8"/>
          <p:cNvSpPr/>
          <p:nvPr/>
        </p:nvSpPr>
        <p:spPr>
          <a:xfrm>
            <a:off x="4638675" y="3517900"/>
            <a:ext cx="3749675" cy="2574925"/>
          </a:xfrm>
          <a:prstGeom prst="rect">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eaLnBrk="1" fontAlgn="auto" hangingPunct="1">
              <a:spcBef>
                <a:spcPts val="0"/>
              </a:spcBef>
              <a:spcAft>
                <a:spcPts val="800"/>
              </a:spcAft>
              <a:defRPr/>
            </a:pPr>
            <a:r>
              <a:rPr lang="en-GB" sz="2400" b="1" dirty="0" err="1">
                <a:solidFill>
                  <a:schemeClr val="tx1"/>
                </a:solidFill>
                <a:latin typeface="Twinkl" pitchFamily="2" charset="0"/>
              </a:rPr>
              <a:t>Kiddersnacky</a:t>
            </a:r>
            <a:endParaRPr lang="en-GB" sz="2400" b="1" dirty="0">
              <a:solidFill>
                <a:schemeClr val="tx1"/>
              </a:solidFill>
              <a:latin typeface="Twinkl" pitchFamily="2" charset="0"/>
            </a:endParaRPr>
          </a:p>
          <a:p>
            <a:pPr algn="ctr" eaLnBrk="1" fontAlgn="auto" hangingPunct="1">
              <a:spcBef>
                <a:spcPts val="0"/>
              </a:spcBef>
              <a:spcAft>
                <a:spcPts val="0"/>
              </a:spcAft>
              <a:defRPr/>
            </a:pPr>
            <a:r>
              <a:rPr lang="en-GB" sz="1600" dirty="0" err="1">
                <a:solidFill>
                  <a:schemeClr val="tx1"/>
                </a:solidFill>
                <a:latin typeface="Twinkl" pitchFamily="2" charset="0"/>
              </a:rPr>
              <a:t>‘Twas</a:t>
            </a:r>
            <a:r>
              <a:rPr lang="en-GB" sz="1600" dirty="0">
                <a:solidFill>
                  <a:schemeClr val="tx1"/>
                </a:solidFill>
                <a:latin typeface="Twinkl" pitchFamily="2" charset="0"/>
              </a:rPr>
              <a:t> bleakly, and the </a:t>
            </a:r>
            <a:r>
              <a:rPr lang="en-GB" sz="1600" dirty="0" err="1">
                <a:solidFill>
                  <a:schemeClr val="tx1"/>
                </a:solidFill>
                <a:latin typeface="Twinkl" pitchFamily="2" charset="0"/>
              </a:rPr>
              <a:t>frighthy</a:t>
            </a:r>
            <a:r>
              <a:rPr lang="en-GB" sz="1600" dirty="0">
                <a:solidFill>
                  <a:schemeClr val="tx1"/>
                </a:solidFill>
                <a:latin typeface="Twinkl" pitchFamily="2" charset="0"/>
              </a:rPr>
              <a:t> </a:t>
            </a:r>
            <a:r>
              <a:rPr lang="en-GB" sz="1600" dirty="0" err="1">
                <a:solidFill>
                  <a:schemeClr val="tx1"/>
                </a:solidFill>
                <a:latin typeface="Twinkl" pitchFamily="2" charset="0"/>
              </a:rPr>
              <a:t>ghousts</a:t>
            </a:r>
            <a:endParaRPr lang="en-GB" sz="1600" dirty="0">
              <a:solidFill>
                <a:schemeClr val="tx1"/>
              </a:solidFill>
              <a:latin typeface="Twinkl" pitchFamily="2" charset="0"/>
            </a:endParaRPr>
          </a:p>
          <a:p>
            <a:pPr algn="ctr" eaLnBrk="1" fontAlgn="auto" hangingPunct="1">
              <a:spcBef>
                <a:spcPts val="0"/>
              </a:spcBef>
              <a:spcAft>
                <a:spcPts val="0"/>
              </a:spcAft>
              <a:defRPr/>
            </a:pPr>
            <a:r>
              <a:rPr lang="en-GB" sz="1600" dirty="0">
                <a:solidFill>
                  <a:schemeClr val="tx1"/>
                </a:solidFill>
                <a:latin typeface="Twinkl" pitchFamily="2" charset="0"/>
              </a:rPr>
              <a:t>Did gaunt and </a:t>
            </a:r>
            <a:r>
              <a:rPr lang="en-GB" sz="1600" dirty="0" err="1">
                <a:solidFill>
                  <a:schemeClr val="tx1"/>
                </a:solidFill>
                <a:latin typeface="Twinkl" pitchFamily="2" charset="0"/>
              </a:rPr>
              <a:t>himble</a:t>
            </a:r>
            <a:r>
              <a:rPr lang="en-GB" sz="1600" dirty="0">
                <a:solidFill>
                  <a:schemeClr val="tx1"/>
                </a:solidFill>
                <a:latin typeface="Twinkl" pitchFamily="2" charset="0"/>
              </a:rPr>
              <a:t> in the </a:t>
            </a:r>
            <a:r>
              <a:rPr lang="en-GB" sz="1600" dirty="0" err="1">
                <a:solidFill>
                  <a:schemeClr val="tx1"/>
                </a:solidFill>
                <a:latin typeface="Twinkl" pitchFamily="2" charset="0"/>
              </a:rPr>
              <a:t>hoube</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All </a:t>
            </a:r>
            <a:r>
              <a:rPr lang="en-GB" sz="1600" dirty="0" err="1">
                <a:solidFill>
                  <a:schemeClr val="tx1"/>
                </a:solidFill>
                <a:latin typeface="Twinkl" pitchFamily="2" charset="0"/>
              </a:rPr>
              <a:t>spoofsy</a:t>
            </a:r>
            <a:r>
              <a:rPr lang="en-GB" sz="1600" dirty="0">
                <a:solidFill>
                  <a:schemeClr val="tx1"/>
                </a:solidFill>
                <a:latin typeface="Twinkl" pitchFamily="2" charset="0"/>
              </a:rPr>
              <a:t> were the </a:t>
            </a:r>
            <a:r>
              <a:rPr lang="en-GB" sz="1600" dirty="0" err="1">
                <a:solidFill>
                  <a:schemeClr val="tx1"/>
                </a:solidFill>
                <a:latin typeface="Twinkl" pitchFamily="2" charset="0"/>
              </a:rPr>
              <a:t>chilogans</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And the </a:t>
            </a:r>
            <a:r>
              <a:rPr lang="en-GB" sz="1600" dirty="0" err="1">
                <a:solidFill>
                  <a:schemeClr val="tx1"/>
                </a:solidFill>
                <a:latin typeface="Twinkl" pitchFamily="2" charset="0"/>
              </a:rPr>
              <a:t>visc</a:t>
            </a:r>
            <a:r>
              <a:rPr lang="en-GB" sz="1600" dirty="0">
                <a:solidFill>
                  <a:schemeClr val="tx1"/>
                </a:solidFill>
                <a:latin typeface="Twinkl" pitchFamily="2" charset="0"/>
              </a:rPr>
              <a:t> vamps </a:t>
            </a:r>
            <a:r>
              <a:rPr lang="en-GB" sz="1600" dirty="0" err="1">
                <a:solidFill>
                  <a:schemeClr val="tx1"/>
                </a:solidFill>
                <a:latin typeface="Twinkl" pitchFamily="2" charset="0"/>
              </a:rPr>
              <a:t>roamabe</a:t>
            </a:r>
            <a:r>
              <a:rPr lang="en-GB" sz="1600" dirty="0">
                <a:solidFill>
                  <a:schemeClr val="tx1"/>
                </a:solidFill>
                <a:latin typeface="Twinkl" pitchFamily="2" charset="0"/>
              </a:rPr>
              <a:t>.</a:t>
            </a:r>
          </a:p>
        </p:txBody>
      </p:sp>
      <p:sp>
        <p:nvSpPr>
          <p:cNvPr id="10" name="Rectangle 9"/>
          <p:cNvSpPr/>
          <p:nvPr/>
        </p:nvSpPr>
        <p:spPr>
          <a:xfrm>
            <a:off x="755650" y="3517900"/>
            <a:ext cx="3749675" cy="2574925"/>
          </a:xfrm>
          <a:prstGeom prst="rect">
            <a:avLst/>
          </a:prstGeom>
          <a:solidFill>
            <a:srgbClr val="FCA5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800"/>
              </a:spcAft>
              <a:defRPr/>
            </a:pPr>
            <a:r>
              <a:rPr lang="en-GB" sz="2400" b="1" dirty="0">
                <a:solidFill>
                  <a:schemeClr val="tx1"/>
                </a:solidFill>
                <a:latin typeface="Twinkl" pitchFamily="2" charset="0"/>
              </a:rPr>
              <a:t>Jabberwocky</a:t>
            </a:r>
          </a:p>
          <a:p>
            <a:pPr algn="ctr" eaLnBrk="1" fontAlgn="auto" hangingPunct="1">
              <a:spcBef>
                <a:spcPts val="0"/>
              </a:spcBef>
              <a:spcAft>
                <a:spcPts val="0"/>
              </a:spcAft>
              <a:defRPr/>
            </a:pPr>
            <a:r>
              <a:rPr lang="en-GB" sz="1600" dirty="0" err="1">
                <a:solidFill>
                  <a:schemeClr val="tx1"/>
                </a:solidFill>
                <a:latin typeface="Twinkl" pitchFamily="2" charset="0"/>
              </a:rPr>
              <a:t>‘Twas</a:t>
            </a:r>
            <a:r>
              <a:rPr lang="en-GB" sz="1600" dirty="0">
                <a:solidFill>
                  <a:schemeClr val="tx1"/>
                </a:solidFill>
                <a:latin typeface="Twinkl" pitchFamily="2" charset="0"/>
              </a:rPr>
              <a:t> </a:t>
            </a:r>
            <a:r>
              <a:rPr lang="en-GB" sz="1600" dirty="0" err="1">
                <a:solidFill>
                  <a:schemeClr val="tx1"/>
                </a:solidFill>
                <a:latin typeface="Twinkl" pitchFamily="2" charset="0"/>
              </a:rPr>
              <a:t>brillig</a:t>
            </a:r>
            <a:r>
              <a:rPr lang="en-GB" sz="1600" dirty="0">
                <a:solidFill>
                  <a:schemeClr val="tx1"/>
                </a:solidFill>
                <a:latin typeface="Twinkl" pitchFamily="2" charset="0"/>
              </a:rPr>
              <a:t>, and the </a:t>
            </a:r>
            <a:r>
              <a:rPr lang="en-GB" sz="1600" dirty="0" err="1">
                <a:solidFill>
                  <a:schemeClr val="tx1"/>
                </a:solidFill>
                <a:latin typeface="Twinkl" pitchFamily="2" charset="0"/>
              </a:rPr>
              <a:t>slithy</a:t>
            </a:r>
            <a:r>
              <a:rPr lang="en-GB" sz="1600" dirty="0">
                <a:solidFill>
                  <a:schemeClr val="tx1"/>
                </a:solidFill>
                <a:latin typeface="Twinkl" pitchFamily="2" charset="0"/>
              </a:rPr>
              <a:t> </a:t>
            </a:r>
            <a:r>
              <a:rPr lang="en-GB" sz="1600" dirty="0" err="1">
                <a:solidFill>
                  <a:schemeClr val="tx1"/>
                </a:solidFill>
                <a:latin typeface="Twinkl" pitchFamily="2" charset="0"/>
              </a:rPr>
              <a:t>toves</a:t>
            </a:r>
            <a:endParaRPr lang="en-GB" sz="1600" dirty="0">
              <a:solidFill>
                <a:schemeClr val="tx1"/>
              </a:solidFill>
              <a:latin typeface="Twinkl" pitchFamily="2" charset="0"/>
            </a:endParaRPr>
          </a:p>
          <a:p>
            <a:pPr algn="ctr" eaLnBrk="1" fontAlgn="auto" hangingPunct="1">
              <a:spcBef>
                <a:spcPts val="0"/>
              </a:spcBef>
              <a:spcAft>
                <a:spcPts val="0"/>
              </a:spcAft>
              <a:defRPr/>
            </a:pPr>
            <a:r>
              <a:rPr lang="en-GB" sz="1600" dirty="0">
                <a:solidFill>
                  <a:schemeClr val="tx1"/>
                </a:solidFill>
                <a:latin typeface="Twinkl" pitchFamily="2" charset="0"/>
              </a:rPr>
              <a:t>Did gyre and </a:t>
            </a:r>
            <a:r>
              <a:rPr lang="en-GB" sz="1600" dirty="0" err="1">
                <a:solidFill>
                  <a:schemeClr val="tx1"/>
                </a:solidFill>
                <a:latin typeface="Twinkl" pitchFamily="2" charset="0"/>
              </a:rPr>
              <a:t>gimble</a:t>
            </a:r>
            <a:r>
              <a:rPr lang="en-GB" sz="1600" dirty="0">
                <a:solidFill>
                  <a:schemeClr val="tx1"/>
                </a:solidFill>
                <a:latin typeface="Twinkl" pitchFamily="2" charset="0"/>
              </a:rPr>
              <a:t> in the </a:t>
            </a:r>
            <a:r>
              <a:rPr lang="en-GB" sz="1600" dirty="0" err="1">
                <a:solidFill>
                  <a:schemeClr val="tx1"/>
                </a:solidFill>
                <a:latin typeface="Twinkl" pitchFamily="2" charset="0"/>
              </a:rPr>
              <a:t>wabe</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All </a:t>
            </a:r>
            <a:r>
              <a:rPr lang="en-GB" sz="1600" dirty="0" err="1">
                <a:solidFill>
                  <a:schemeClr val="tx1"/>
                </a:solidFill>
                <a:latin typeface="Twinkl" pitchFamily="2" charset="0"/>
              </a:rPr>
              <a:t>mimsy</a:t>
            </a:r>
            <a:r>
              <a:rPr lang="en-GB" sz="1600" dirty="0">
                <a:solidFill>
                  <a:schemeClr val="tx1"/>
                </a:solidFill>
                <a:latin typeface="Twinkl" pitchFamily="2" charset="0"/>
              </a:rPr>
              <a:t> were the </a:t>
            </a:r>
            <a:r>
              <a:rPr lang="en-GB" sz="1600" dirty="0" err="1">
                <a:solidFill>
                  <a:schemeClr val="tx1"/>
                </a:solidFill>
                <a:latin typeface="Twinkl" pitchFamily="2" charset="0"/>
              </a:rPr>
              <a:t>borogroves</a:t>
            </a:r>
            <a:r>
              <a:rPr lang="en-GB" sz="1600" dirty="0">
                <a:solidFill>
                  <a:schemeClr val="tx1"/>
                </a:solidFill>
                <a:latin typeface="Twinkl" pitchFamily="2" charset="0"/>
              </a:rPr>
              <a:t>,</a:t>
            </a:r>
          </a:p>
          <a:p>
            <a:pPr algn="ctr" eaLnBrk="1" fontAlgn="auto" hangingPunct="1">
              <a:spcBef>
                <a:spcPts val="0"/>
              </a:spcBef>
              <a:spcAft>
                <a:spcPts val="0"/>
              </a:spcAft>
              <a:defRPr/>
            </a:pPr>
            <a:r>
              <a:rPr lang="en-GB" sz="1600" dirty="0">
                <a:solidFill>
                  <a:schemeClr val="tx1"/>
                </a:solidFill>
                <a:latin typeface="Twinkl" pitchFamily="2" charset="0"/>
              </a:rPr>
              <a:t>And the </a:t>
            </a:r>
            <a:r>
              <a:rPr lang="en-GB" sz="1600" dirty="0" err="1">
                <a:solidFill>
                  <a:schemeClr val="tx1"/>
                </a:solidFill>
                <a:latin typeface="Twinkl" pitchFamily="2" charset="0"/>
              </a:rPr>
              <a:t>mome</a:t>
            </a:r>
            <a:r>
              <a:rPr lang="en-GB" sz="1600" dirty="0">
                <a:solidFill>
                  <a:schemeClr val="tx1"/>
                </a:solidFill>
                <a:latin typeface="Twinkl" pitchFamily="2" charset="0"/>
              </a:rPr>
              <a:t> </a:t>
            </a:r>
            <a:r>
              <a:rPr lang="en-GB" sz="1600" dirty="0" err="1">
                <a:solidFill>
                  <a:schemeClr val="tx1"/>
                </a:solidFill>
                <a:latin typeface="Twinkl" pitchFamily="2" charset="0"/>
              </a:rPr>
              <a:t>raths</a:t>
            </a:r>
            <a:r>
              <a:rPr lang="en-GB" sz="1600" dirty="0">
                <a:solidFill>
                  <a:schemeClr val="tx1"/>
                </a:solidFill>
                <a:latin typeface="Twinkl" pitchFamily="2" charset="0"/>
              </a:rPr>
              <a:t> </a:t>
            </a:r>
            <a:r>
              <a:rPr lang="en-GB" sz="1600" dirty="0" err="1">
                <a:solidFill>
                  <a:schemeClr val="tx1"/>
                </a:solidFill>
                <a:latin typeface="Twinkl" pitchFamily="2" charset="0"/>
              </a:rPr>
              <a:t>outgrabe</a:t>
            </a:r>
            <a:r>
              <a:rPr lang="en-GB" sz="1600" dirty="0">
                <a:solidFill>
                  <a:schemeClr val="tx1"/>
                </a:solidFill>
                <a:latin typeface="Twinkl" pitchFamily="2" charset="0"/>
              </a:rPr>
              <a:t>.</a:t>
            </a:r>
          </a:p>
        </p:txBody>
      </p:sp>
      <p:sp>
        <p:nvSpPr>
          <p:cNvPr id="7" name="Rectangle 6"/>
          <p:cNvSpPr/>
          <p:nvPr/>
        </p:nvSpPr>
        <p:spPr>
          <a:xfrm>
            <a:off x="755650" y="1370013"/>
            <a:ext cx="7632700" cy="887412"/>
          </a:xfrm>
          <a:prstGeom prst="rect">
            <a:avLst/>
          </a:prstGeom>
          <a:solidFill>
            <a:srgbClr val="3E7E88"/>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eaLnBrk="1" fontAlgn="auto" hangingPunct="1">
              <a:spcBef>
                <a:spcPts val="0"/>
              </a:spcBef>
              <a:spcAft>
                <a:spcPts val="800"/>
              </a:spcAft>
              <a:defRPr/>
            </a:pPr>
            <a:r>
              <a:rPr lang="en-GB" sz="2000" dirty="0">
                <a:solidFill>
                  <a:schemeClr val="bg1"/>
                </a:solidFill>
                <a:latin typeface="Twinkl" pitchFamily="2" charset="0"/>
              </a:rPr>
              <a:t>Can you spot any other formal features that have been imitated from the Jabberwocky?</a:t>
            </a:r>
          </a:p>
        </p:txBody>
      </p:sp>
      <p:pic>
        <p:nvPicPr>
          <p:cNvPr id="14343"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457200" y="617538"/>
            <a:ext cx="8220075" cy="800100"/>
          </a:xfrm>
        </p:spPr>
        <p:txBody>
          <a:bodyPr>
            <a:normAutofit fontScale="90000"/>
          </a:bodyPr>
          <a:lstStyle/>
          <a:p>
            <a:pPr eaLnBrk="1" hangingPunct="1">
              <a:defRPr/>
            </a:pPr>
            <a:r>
              <a:rPr lang="en-GB" altLang="en-US" b="0" smtClean="0">
                <a:latin typeface="Twinkl SemiBold" pitchFamily="2" charset="0"/>
              </a:rPr>
              <a:t>Formal Features</a:t>
            </a:r>
          </a:p>
        </p:txBody>
      </p:sp>
      <p:sp>
        <p:nvSpPr>
          <p:cNvPr id="4" name="Rectangle 3"/>
          <p:cNvSpPr/>
          <p:nvPr/>
        </p:nvSpPr>
        <p:spPr>
          <a:xfrm>
            <a:off x="755650" y="1417638"/>
            <a:ext cx="7632700" cy="2100262"/>
          </a:xfrm>
          <a:prstGeom prst="rect">
            <a:avLst/>
          </a:prstGeom>
          <a:solidFill>
            <a:srgbClr val="96BCCA"/>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bIns="0" anchor="ctr"/>
          <a:lstStyle/>
          <a:p>
            <a:pPr eaLnBrk="1" fontAlgn="auto" hangingPunct="1">
              <a:spcBef>
                <a:spcPts val="0"/>
              </a:spcBef>
              <a:spcAft>
                <a:spcPts val="800"/>
              </a:spcAft>
              <a:defRPr/>
            </a:pPr>
            <a:r>
              <a:rPr lang="en-GB" dirty="0">
                <a:solidFill>
                  <a:schemeClr val="tx1"/>
                </a:solidFill>
                <a:latin typeface="Twinkl" pitchFamily="2" charset="0"/>
              </a:rPr>
              <a:t>You are now going to work </a:t>
            </a:r>
            <a:r>
              <a:rPr lang="en-GB" dirty="0" smtClean="0">
                <a:solidFill>
                  <a:schemeClr val="tx1"/>
                </a:solidFill>
                <a:latin typeface="Twinkl" pitchFamily="2" charset="0"/>
              </a:rPr>
              <a:t>to </a:t>
            </a:r>
            <a:r>
              <a:rPr lang="en-GB" dirty="0">
                <a:solidFill>
                  <a:schemeClr val="tx1"/>
                </a:solidFill>
                <a:latin typeface="Twinkl" pitchFamily="2" charset="0"/>
              </a:rPr>
              <a:t>create your own imitation poem. Remember: </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Choose your setting and your personal enemy.</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Imitate the placing of the punctuation.</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Imitate the placing of the portmanteau/nonsense words.</a:t>
            </a:r>
          </a:p>
          <a:p>
            <a:pPr marL="252000" indent="-180000" eaLnBrk="1" fontAlgn="auto" hangingPunct="1">
              <a:spcBef>
                <a:spcPts val="0"/>
              </a:spcBef>
              <a:spcAft>
                <a:spcPts val="800"/>
              </a:spcAft>
              <a:buFont typeface="Arial" panose="020B0604020202020204" pitchFamily="34" charset="0"/>
              <a:buChar char="•"/>
              <a:defRPr/>
            </a:pPr>
            <a:r>
              <a:rPr lang="en-GB" sz="1600" dirty="0">
                <a:solidFill>
                  <a:schemeClr val="tx1"/>
                </a:solidFill>
                <a:latin typeface="Twinkl" pitchFamily="2" charset="0"/>
              </a:rPr>
              <a:t>Try to imitate the number of syllables in each line.</a:t>
            </a:r>
          </a:p>
          <a:p>
            <a:pPr eaLnBrk="1" fontAlgn="auto" hangingPunct="1">
              <a:spcBef>
                <a:spcPts val="0"/>
              </a:spcBef>
              <a:spcAft>
                <a:spcPts val="800"/>
              </a:spcAft>
              <a:defRPr/>
            </a:pPr>
            <a:endParaRPr lang="en-GB" dirty="0">
              <a:solidFill>
                <a:schemeClr val="tx1"/>
              </a:solidFill>
              <a:latin typeface="Twinkl" pitchFamily="2" charset="0"/>
            </a:endParaRPr>
          </a:p>
        </p:txBody>
      </p:sp>
      <p:pic>
        <p:nvPicPr>
          <p:cNvPr id="15364" name="Picture 6"/>
          <p:cNvPicPr>
            <a:picLocks noChangeAspect="1"/>
          </p:cNvPicPr>
          <p:nvPr/>
        </p:nvPicPr>
        <p:blipFill>
          <a:blip r:embed="rId2">
            <a:extLst>
              <a:ext uri="{28A0092B-C50C-407E-A947-70E740481C1C}">
                <a14:useLocalDpi xmlns:a14="http://schemas.microsoft.com/office/drawing/2010/main" val="0"/>
              </a:ext>
            </a:extLst>
          </a:blip>
          <a:srcRect t="42970" b="10399"/>
          <a:stretch>
            <a:fillRect/>
          </a:stretch>
        </p:blipFill>
        <p:spPr bwMode="auto">
          <a:xfrm>
            <a:off x="755650" y="3582988"/>
            <a:ext cx="7632700" cy="250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7"/>
          <p:cNvPicPr>
            <a:picLocks noChangeAspect="1"/>
          </p:cNvPicPr>
          <p:nvPr/>
        </p:nvPicPr>
        <p:blipFill>
          <a:blip r:embed="rId3">
            <a:extLst>
              <a:ext uri="{28A0092B-C50C-407E-A947-70E740481C1C}">
                <a14:useLocalDpi xmlns:a14="http://schemas.microsoft.com/office/drawing/2010/main" val="0"/>
              </a:ext>
            </a:extLst>
          </a:blip>
          <a:srcRect b="56323"/>
          <a:stretch>
            <a:fillRect/>
          </a:stretch>
        </p:blipFill>
        <p:spPr bwMode="auto">
          <a:xfrm>
            <a:off x="4572000" y="2430463"/>
            <a:ext cx="4989513" cy="366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Group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2255838" y="1296987"/>
            <a:ext cx="5085488"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charset="0"/>
              </a:defRPr>
            </a:lvl1pPr>
            <a:lvl2pPr marL="742950" indent="-285750">
              <a:defRPr>
                <a:solidFill>
                  <a:schemeClr val="tx1"/>
                </a:solidFill>
                <a:latin typeface="Sassoon Infant Rg" charset="0"/>
              </a:defRPr>
            </a:lvl2pPr>
            <a:lvl3pPr marL="1143000" indent="-228600">
              <a:defRPr>
                <a:solidFill>
                  <a:schemeClr val="tx1"/>
                </a:solidFill>
                <a:latin typeface="Sassoon Infant Rg" charset="0"/>
              </a:defRPr>
            </a:lvl3pPr>
            <a:lvl4pPr marL="1600200" indent="-228600">
              <a:defRPr>
                <a:solidFill>
                  <a:schemeClr val="tx1"/>
                </a:solidFill>
                <a:latin typeface="Sassoon Infant Rg" charset="0"/>
              </a:defRPr>
            </a:lvl4pPr>
            <a:lvl5pPr marL="2057400" indent="-228600">
              <a:defRPr>
                <a:solidFill>
                  <a:schemeClr val="tx1"/>
                </a:solidFill>
                <a:latin typeface="Sassoon Infant Rg" charset="0"/>
              </a:defRPr>
            </a:lvl5pPr>
            <a:lvl6pPr marL="2514600" indent="-228600" eaLnBrk="0" fontAlgn="base" hangingPunct="0">
              <a:spcBef>
                <a:spcPct val="0"/>
              </a:spcBef>
              <a:spcAft>
                <a:spcPct val="0"/>
              </a:spcAft>
              <a:defRPr>
                <a:solidFill>
                  <a:schemeClr val="tx1"/>
                </a:solidFill>
                <a:latin typeface="Sassoon Infant Rg" charset="0"/>
              </a:defRPr>
            </a:lvl6pPr>
            <a:lvl7pPr marL="2971800" indent="-228600" eaLnBrk="0" fontAlgn="base" hangingPunct="0">
              <a:spcBef>
                <a:spcPct val="0"/>
              </a:spcBef>
              <a:spcAft>
                <a:spcPct val="0"/>
              </a:spcAft>
              <a:defRPr>
                <a:solidFill>
                  <a:schemeClr val="tx1"/>
                </a:solidFill>
                <a:latin typeface="Sassoon Infant Rg" charset="0"/>
              </a:defRPr>
            </a:lvl7pPr>
            <a:lvl8pPr marL="3429000" indent="-228600" eaLnBrk="0" fontAlgn="base" hangingPunct="0">
              <a:spcBef>
                <a:spcPct val="0"/>
              </a:spcBef>
              <a:spcAft>
                <a:spcPct val="0"/>
              </a:spcAft>
              <a:defRPr>
                <a:solidFill>
                  <a:schemeClr val="tx1"/>
                </a:solidFill>
                <a:latin typeface="Sassoon Infant Rg" charset="0"/>
              </a:defRPr>
            </a:lvl8pPr>
            <a:lvl9pPr marL="3886200" indent="-228600" eaLnBrk="0" fontAlgn="base" hangingPunct="0">
              <a:spcBef>
                <a:spcPct val="0"/>
              </a:spcBef>
              <a:spcAft>
                <a:spcPct val="0"/>
              </a:spcAft>
              <a:defRPr>
                <a:solidFill>
                  <a:schemeClr val="tx1"/>
                </a:solidFill>
                <a:latin typeface="Sassoon Infant Rg" charset="0"/>
              </a:defRPr>
            </a:lvl9pPr>
          </a:lstStyle>
          <a:p>
            <a:r>
              <a:rPr lang="en-US" altLang="en-US" sz="3000" dirty="0">
                <a:solidFill>
                  <a:schemeClr val="bg1"/>
                </a:solidFill>
              </a:rPr>
              <a:t>Use the planning sheet to help you keep to the same rhythm, rhyme and syllables in the poem. </a:t>
            </a:r>
            <a:r>
              <a:rPr lang="en-US" altLang="en-US" sz="3000" dirty="0" smtClean="0">
                <a:solidFill>
                  <a:schemeClr val="bg1"/>
                </a:solidFill>
              </a:rPr>
              <a:t>We’ll be spending the next couple of days writing our poems so you don’t have to do </a:t>
            </a:r>
            <a:r>
              <a:rPr lang="en-US" altLang="en-US" sz="3000" smtClean="0">
                <a:solidFill>
                  <a:schemeClr val="bg1"/>
                </a:solidFill>
              </a:rPr>
              <a:t>it all in one day. </a:t>
            </a:r>
            <a:endParaRPr lang="en-GB" altLang="en-US" sz="3000"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1383</TotalTime>
  <Words>584</Words>
  <Application>Microsoft Office PowerPoint</Application>
  <PresentationFormat>On-screen Show (4:3)</PresentationFormat>
  <Paragraphs>66</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Twinkl</vt:lpstr>
      <vt:lpstr>BPreplay</vt:lpstr>
      <vt:lpstr>Calibri</vt:lpstr>
      <vt:lpstr>Sassoon Infant Rg</vt:lpstr>
      <vt:lpstr>Twinkl SemiBold</vt:lpstr>
      <vt:lpstr>Sassoon Infant Md</vt:lpstr>
      <vt:lpstr>Office Theme</vt:lpstr>
      <vt:lpstr>Imitation Poem</vt:lpstr>
      <vt:lpstr>PowerPoint Presentation</vt:lpstr>
      <vt:lpstr>Imitation Poem</vt:lpstr>
      <vt:lpstr>Imitation Poem</vt:lpstr>
      <vt:lpstr>Imitation Poem</vt:lpstr>
      <vt:lpstr>Formal Features</vt:lpstr>
      <vt:lpstr>Formal Features</vt:lpstr>
      <vt:lpstr>Formal Features</vt:lpstr>
      <vt:lpstr>Formal Features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Lindsay Baker</cp:lastModifiedBy>
  <cp:revision>105</cp:revision>
  <dcterms:created xsi:type="dcterms:W3CDTF">2014-10-01T16:09:27Z</dcterms:created>
  <dcterms:modified xsi:type="dcterms:W3CDTF">2020-06-17T07:25:02Z</dcterms:modified>
</cp:coreProperties>
</file>