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480" r:id="rId2"/>
    <p:sldId id="258" r:id="rId3"/>
    <p:sldId id="478" r:id="rId4"/>
    <p:sldId id="481" r:id="rId5"/>
    <p:sldId id="468" r:id="rId6"/>
    <p:sldId id="469" r:id="rId7"/>
    <p:sldId id="482" r:id="rId8"/>
    <p:sldId id="473" r:id="rId9"/>
    <p:sldId id="479" r:id="rId10"/>
    <p:sldId id="350" r:id="rId11"/>
  </p:sldIdLst>
  <p:sldSz cx="9144000" cy="6858000" type="screen4x3"/>
  <p:notesSz cx="6858000" cy="9144000"/>
  <p:embeddedFontLst>
    <p:embeddedFont>
      <p:font typeface="Twinkl" panose="020B0604020202020204" charset="0"/>
      <p:regular r:id="rId14"/>
      <p:bold r:id="rId15"/>
    </p:embeddedFont>
    <p:embeddedFont>
      <p:font typeface="BPreplay" panose="02000503000000020004" charset="0"/>
      <p:regular r:id="rId16"/>
      <p:bold r:id="rId17"/>
      <p:italic r:id="rId18"/>
      <p:boldItalic r:id="rId19"/>
    </p:embeddedFont>
    <p:embeddedFont>
      <p:font typeface="Sassoon Infant Rg" panose="02000503030000020003" charset="0"/>
      <p:regular r:id="rId20"/>
      <p:bold r:id="rId21"/>
    </p:embeddedFont>
    <p:embeddedFont>
      <p:font typeface="Sassoon Infant Md" panose="02000603050000020003" charset="0"/>
      <p:regular r:id="rId22"/>
    </p:embeddedFont>
    <p:embeddedFont>
      <p:font typeface="Roboto" panose="020B060402020202020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a:ea typeface="+mn-ea"/>
        <a:cs typeface="+mn-cs"/>
      </a:defRPr>
    </a:lvl1pPr>
    <a:lvl2pPr marL="457200" algn="l" rtl="0" eaLnBrk="0" fontAlgn="base" hangingPunct="0">
      <a:spcBef>
        <a:spcPct val="0"/>
      </a:spcBef>
      <a:spcAft>
        <a:spcPct val="0"/>
      </a:spcAft>
      <a:defRPr kern="1200">
        <a:solidFill>
          <a:schemeClr val="tx1"/>
        </a:solidFill>
        <a:latin typeface="Sassoon Infant Rg"/>
        <a:ea typeface="+mn-ea"/>
        <a:cs typeface="+mn-cs"/>
      </a:defRPr>
    </a:lvl2pPr>
    <a:lvl3pPr marL="914400" algn="l" rtl="0" eaLnBrk="0" fontAlgn="base" hangingPunct="0">
      <a:spcBef>
        <a:spcPct val="0"/>
      </a:spcBef>
      <a:spcAft>
        <a:spcPct val="0"/>
      </a:spcAft>
      <a:defRPr kern="1200">
        <a:solidFill>
          <a:schemeClr val="tx1"/>
        </a:solidFill>
        <a:latin typeface="Sassoon Infant Rg"/>
        <a:ea typeface="+mn-ea"/>
        <a:cs typeface="+mn-cs"/>
      </a:defRPr>
    </a:lvl3pPr>
    <a:lvl4pPr marL="1371600" algn="l" rtl="0" eaLnBrk="0" fontAlgn="base" hangingPunct="0">
      <a:spcBef>
        <a:spcPct val="0"/>
      </a:spcBef>
      <a:spcAft>
        <a:spcPct val="0"/>
      </a:spcAft>
      <a:defRPr kern="1200">
        <a:solidFill>
          <a:schemeClr val="tx1"/>
        </a:solidFill>
        <a:latin typeface="Sassoon Infant Rg"/>
        <a:ea typeface="+mn-ea"/>
        <a:cs typeface="+mn-cs"/>
      </a:defRPr>
    </a:lvl4pPr>
    <a:lvl5pPr marL="1828800" algn="l" rtl="0" eaLnBrk="0" fontAlgn="base" hangingPunct="0">
      <a:spcBef>
        <a:spcPct val="0"/>
      </a:spcBef>
      <a:spcAft>
        <a:spcPct val="0"/>
      </a:spcAft>
      <a:defRPr kern="1200">
        <a:solidFill>
          <a:schemeClr val="tx1"/>
        </a:solidFill>
        <a:latin typeface="Sassoon Infant Rg"/>
        <a:ea typeface="+mn-ea"/>
        <a:cs typeface="+mn-cs"/>
      </a:defRPr>
    </a:lvl5pPr>
    <a:lvl6pPr marL="2286000" algn="l" defTabSz="914400" rtl="0" eaLnBrk="1" latinLnBrk="0" hangingPunct="1">
      <a:defRPr kern="1200">
        <a:solidFill>
          <a:schemeClr val="tx1"/>
        </a:solidFill>
        <a:latin typeface="Sassoon Infant Rg"/>
        <a:ea typeface="+mn-ea"/>
        <a:cs typeface="+mn-cs"/>
      </a:defRPr>
    </a:lvl6pPr>
    <a:lvl7pPr marL="2743200" algn="l" defTabSz="914400" rtl="0" eaLnBrk="1" latinLnBrk="0" hangingPunct="1">
      <a:defRPr kern="1200">
        <a:solidFill>
          <a:schemeClr val="tx1"/>
        </a:solidFill>
        <a:latin typeface="Sassoon Infant Rg"/>
        <a:ea typeface="+mn-ea"/>
        <a:cs typeface="+mn-cs"/>
      </a:defRPr>
    </a:lvl7pPr>
    <a:lvl8pPr marL="3200400" algn="l" defTabSz="914400" rtl="0" eaLnBrk="1" latinLnBrk="0" hangingPunct="1">
      <a:defRPr kern="1200">
        <a:solidFill>
          <a:schemeClr val="tx1"/>
        </a:solidFill>
        <a:latin typeface="Sassoon Infant Rg"/>
        <a:ea typeface="+mn-ea"/>
        <a:cs typeface="+mn-cs"/>
      </a:defRPr>
    </a:lvl8pPr>
    <a:lvl9pPr marL="3657600" algn="l" defTabSz="914400" rtl="0" eaLnBrk="1" latinLnBrk="0" hangingPunct="1">
      <a:defRPr kern="1200">
        <a:solidFill>
          <a:schemeClr val="tx1"/>
        </a:solidFill>
        <a:latin typeface="Sassoon Infant Rg"/>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697"/>
    <a:srgbClr val="FFD550"/>
    <a:srgbClr val="00B050"/>
    <a:srgbClr val="FC6F4E"/>
    <a:srgbClr val="FFA44B"/>
    <a:srgbClr val="FFCB3C"/>
    <a:srgbClr val="F8A9A9"/>
    <a:srgbClr val="AE7ED0"/>
    <a:srgbClr val="6290C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8" d="100"/>
          <a:sy n="88" d="100"/>
        </p:scale>
        <p:origin x="1291" y="6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showGuides="1">
      <p:cViewPr varScale="1">
        <p:scale>
          <a:sx n="87" d="100"/>
          <a:sy n="87" d="100"/>
        </p:scale>
        <p:origin x="298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font" Target="fonts/font1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4E3A0ED-0235-44D6-B321-6DA504FBA17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03DBAA7-6DFD-455B-B139-1CCAE24E180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9E590BF-65BF-4C94-A2DD-C3C3E091E1CE}" type="datetimeFigureOut">
              <a:rPr lang="en-GB"/>
              <a:pPr>
                <a:defRPr/>
              </a:pPr>
              <a:t>21/01/2021</a:t>
            </a:fld>
            <a:endParaRPr lang="en-GB"/>
          </a:p>
        </p:txBody>
      </p:sp>
      <p:sp>
        <p:nvSpPr>
          <p:cNvPr id="4" name="Footer Placeholder 3">
            <a:extLst>
              <a:ext uri="{FF2B5EF4-FFF2-40B4-BE49-F238E27FC236}">
                <a16:creationId xmlns:a16="http://schemas.microsoft.com/office/drawing/2014/main" id="{FC506A96-AB85-4CD6-948E-F3B838A4DFB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A4F10E9-86F4-48CC-8EF0-DD1AF6EA15C8}"/>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C2B93ED4-64DB-40FD-83E4-350B9510597A}"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8531590-7970-4900-A384-4D52D26C2A8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6A23BF8-6096-4FDC-B4BC-978FF74464E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84B18CF-DF57-4B0C-BDCD-2D13554323C9}" type="datetimeFigureOut">
              <a:rPr lang="en-GB"/>
              <a:pPr>
                <a:defRPr/>
              </a:pPr>
              <a:t>21/01/2021</a:t>
            </a:fld>
            <a:endParaRPr lang="en-GB"/>
          </a:p>
        </p:txBody>
      </p:sp>
      <p:sp>
        <p:nvSpPr>
          <p:cNvPr id="4" name="Slide Image Placeholder 3">
            <a:extLst>
              <a:ext uri="{FF2B5EF4-FFF2-40B4-BE49-F238E27FC236}">
                <a16:creationId xmlns:a16="http://schemas.microsoft.com/office/drawing/2014/main" id="{B82B47F6-F0B0-47C0-A771-BBC6D50D62D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3F72173-9852-4954-8C12-4BDC986FA2F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68E2914-B29E-4585-92B2-B5C4A37CD38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9B4B24EE-251C-4CBC-926E-206D267B6D40}"/>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4B574AC-785E-4A26-A179-9A183536CB1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5AA85F17-A9D4-42CC-AE64-1FD3C21C1E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E88DC4F8-7E69-47AD-9BBA-170476A333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6F6D9917-70B2-4452-A1FF-FA531CAF59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a:defRPr>
            </a:lvl1pPr>
            <a:lvl2pPr marL="742950" indent="-285750">
              <a:defRPr>
                <a:solidFill>
                  <a:schemeClr val="tx1"/>
                </a:solidFill>
                <a:latin typeface="Sassoon Infant Rg"/>
              </a:defRPr>
            </a:lvl2pPr>
            <a:lvl3pPr marL="1143000" indent="-228600">
              <a:defRPr>
                <a:solidFill>
                  <a:schemeClr val="tx1"/>
                </a:solidFill>
                <a:latin typeface="Sassoon Infant Rg"/>
              </a:defRPr>
            </a:lvl3pPr>
            <a:lvl4pPr marL="1600200" indent="-228600">
              <a:defRPr>
                <a:solidFill>
                  <a:schemeClr val="tx1"/>
                </a:solidFill>
                <a:latin typeface="Sassoon Infant Rg"/>
              </a:defRPr>
            </a:lvl4pPr>
            <a:lvl5pPr marL="2057400" indent="-228600">
              <a:defRPr>
                <a:solidFill>
                  <a:schemeClr val="tx1"/>
                </a:solidFill>
                <a:latin typeface="Sassoon Infant Rg"/>
              </a:defRPr>
            </a:lvl5pPr>
            <a:lvl6pPr marL="2514600" indent="-228600" eaLnBrk="0" fontAlgn="base" hangingPunct="0">
              <a:spcBef>
                <a:spcPct val="0"/>
              </a:spcBef>
              <a:spcAft>
                <a:spcPct val="0"/>
              </a:spcAft>
              <a:defRPr>
                <a:solidFill>
                  <a:schemeClr val="tx1"/>
                </a:solidFill>
                <a:latin typeface="Sassoon Infant Rg"/>
              </a:defRPr>
            </a:lvl6pPr>
            <a:lvl7pPr marL="2971800" indent="-228600" eaLnBrk="0" fontAlgn="base" hangingPunct="0">
              <a:spcBef>
                <a:spcPct val="0"/>
              </a:spcBef>
              <a:spcAft>
                <a:spcPct val="0"/>
              </a:spcAft>
              <a:defRPr>
                <a:solidFill>
                  <a:schemeClr val="tx1"/>
                </a:solidFill>
                <a:latin typeface="Sassoon Infant Rg"/>
              </a:defRPr>
            </a:lvl7pPr>
            <a:lvl8pPr marL="3429000" indent="-228600" eaLnBrk="0" fontAlgn="base" hangingPunct="0">
              <a:spcBef>
                <a:spcPct val="0"/>
              </a:spcBef>
              <a:spcAft>
                <a:spcPct val="0"/>
              </a:spcAft>
              <a:defRPr>
                <a:solidFill>
                  <a:schemeClr val="tx1"/>
                </a:solidFill>
                <a:latin typeface="Sassoon Infant Rg"/>
              </a:defRPr>
            </a:lvl8pPr>
            <a:lvl9pPr marL="3886200" indent="-228600" eaLnBrk="0" fontAlgn="base" hangingPunct="0">
              <a:spcBef>
                <a:spcPct val="0"/>
              </a:spcBef>
              <a:spcAft>
                <a:spcPct val="0"/>
              </a:spcAft>
              <a:defRPr>
                <a:solidFill>
                  <a:schemeClr val="tx1"/>
                </a:solidFill>
                <a:latin typeface="Sassoon Infant Rg"/>
              </a:defRPr>
            </a:lvl9pPr>
          </a:lstStyle>
          <a:p>
            <a:fld id="{C41A1E15-DDDD-4B76-BA49-20415F0BF557}" type="slidenum">
              <a:rPr lang="en-GB" altLang="en-US">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12D9F653-491F-4EF7-9868-E41BBED4C6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EC629752-7C81-47B1-AC99-C6B923CE21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033EAED8-5474-4E1D-961E-4B32B51DF2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a:defRPr>
            </a:lvl1pPr>
            <a:lvl2pPr marL="742950" indent="-285750">
              <a:defRPr>
                <a:solidFill>
                  <a:schemeClr val="tx1"/>
                </a:solidFill>
                <a:latin typeface="Sassoon Infant Rg"/>
              </a:defRPr>
            </a:lvl2pPr>
            <a:lvl3pPr marL="1143000" indent="-228600">
              <a:defRPr>
                <a:solidFill>
                  <a:schemeClr val="tx1"/>
                </a:solidFill>
                <a:latin typeface="Sassoon Infant Rg"/>
              </a:defRPr>
            </a:lvl3pPr>
            <a:lvl4pPr marL="1600200" indent="-228600">
              <a:defRPr>
                <a:solidFill>
                  <a:schemeClr val="tx1"/>
                </a:solidFill>
                <a:latin typeface="Sassoon Infant Rg"/>
              </a:defRPr>
            </a:lvl4pPr>
            <a:lvl5pPr marL="2057400" indent="-228600">
              <a:defRPr>
                <a:solidFill>
                  <a:schemeClr val="tx1"/>
                </a:solidFill>
                <a:latin typeface="Sassoon Infant Rg"/>
              </a:defRPr>
            </a:lvl5pPr>
            <a:lvl6pPr marL="2514600" indent="-228600" eaLnBrk="0" fontAlgn="base" hangingPunct="0">
              <a:spcBef>
                <a:spcPct val="0"/>
              </a:spcBef>
              <a:spcAft>
                <a:spcPct val="0"/>
              </a:spcAft>
              <a:defRPr>
                <a:solidFill>
                  <a:schemeClr val="tx1"/>
                </a:solidFill>
                <a:latin typeface="Sassoon Infant Rg"/>
              </a:defRPr>
            </a:lvl6pPr>
            <a:lvl7pPr marL="2971800" indent="-228600" eaLnBrk="0" fontAlgn="base" hangingPunct="0">
              <a:spcBef>
                <a:spcPct val="0"/>
              </a:spcBef>
              <a:spcAft>
                <a:spcPct val="0"/>
              </a:spcAft>
              <a:defRPr>
                <a:solidFill>
                  <a:schemeClr val="tx1"/>
                </a:solidFill>
                <a:latin typeface="Sassoon Infant Rg"/>
              </a:defRPr>
            </a:lvl7pPr>
            <a:lvl8pPr marL="3429000" indent="-228600" eaLnBrk="0" fontAlgn="base" hangingPunct="0">
              <a:spcBef>
                <a:spcPct val="0"/>
              </a:spcBef>
              <a:spcAft>
                <a:spcPct val="0"/>
              </a:spcAft>
              <a:defRPr>
                <a:solidFill>
                  <a:schemeClr val="tx1"/>
                </a:solidFill>
                <a:latin typeface="Sassoon Infant Rg"/>
              </a:defRPr>
            </a:lvl8pPr>
            <a:lvl9pPr marL="3886200" indent="-228600" eaLnBrk="0" fontAlgn="base" hangingPunct="0">
              <a:spcBef>
                <a:spcPct val="0"/>
              </a:spcBef>
              <a:spcAft>
                <a:spcPct val="0"/>
              </a:spcAft>
              <a:defRPr>
                <a:solidFill>
                  <a:schemeClr val="tx1"/>
                </a:solidFill>
                <a:latin typeface="Sassoon Infant Rg"/>
              </a:defRPr>
            </a:lvl9pPr>
          </a:lstStyle>
          <a:p>
            <a:fld id="{A862183A-165A-4334-9FD0-D67FA79C2C12}" type="slidenum">
              <a:rPr lang="en-GB" altLang="en-US">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354F4432-A773-4331-BCEF-AABF4A0A03A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CF08D934-115F-4B8C-8072-915F67BE7E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621B587B-03D3-4D2D-99CE-E22876D6AF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a:defRPr>
            </a:lvl1pPr>
            <a:lvl2pPr marL="742950" indent="-285750">
              <a:defRPr>
                <a:solidFill>
                  <a:schemeClr val="tx1"/>
                </a:solidFill>
                <a:latin typeface="Sassoon Infant Rg"/>
              </a:defRPr>
            </a:lvl2pPr>
            <a:lvl3pPr marL="1143000" indent="-228600">
              <a:defRPr>
                <a:solidFill>
                  <a:schemeClr val="tx1"/>
                </a:solidFill>
                <a:latin typeface="Sassoon Infant Rg"/>
              </a:defRPr>
            </a:lvl3pPr>
            <a:lvl4pPr marL="1600200" indent="-228600">
              <a:defRPr>
                <a:solidFill>
                  <a:schemeClr val="tx1"/>
                </a:solidFill>
                <a:latin typeface="Sassoon Infant Rg"/>
              </a:defRPr>
            </a:lvl4pPr>
            <a:lvl5pPr marL="2057400" indent="-228600">
              <a:defRPr>
                <a:solidFill>
                  <a:schemeClr val="tx1"/>
                </a:solidFill>
                <a:latin typeface="Sassoon Infant Rg"/>
              </a:defRPr>
            </a:lvl5pPr>
            <a:lvl6pPr marL="2514600" indent="-228600" eaLnBrk="0" fontAlgn="base" hangingPunct="0">
              <a:spcBef>
                <a:spcPct val="0"/>
              </a:spcBef>
              <a:spcAft>
                <a:spcPct val="0"/>
              </a:spcAft>
              <a:defRPr>
                <a:solidFill>
                  <a:schemeClr val="tx1"/>
                </a:solidFill>
                <a:latin typeface="Sassoon Infant Rg"/>
              </a:defRPr>
            </a:lvl6pPr>
            <a:lvl7pPr marL="2971800" indent="-228600" eaLnBrk="0" fontAlgn="base" hangingPunct="0">
              <a:spcBef>
                <a:spcPct val="0"/>
              </a:spcBef>
              <a:spcAft>
                <a:spcPct val="0"/>
              </a:spcAft>
              <a:defRPr>
                <a:solidFill>
                  <a:schemeClr val="tx1"/>
                </a:solidFill>
                <a:latin typeface="Sassoon Infant Rg"/>
              </a:defRPr>
            </a:lvl7pPr>
            <a:lvl8pPr marL="3429000" indent="-228600" eaLnBrk="0" fontAlgn="base" hangingPunct="0">
              <a:spcBef>
                <a:spcPct val="0"/>
              </a:spcBef>
              <a:spcAft>
                <a:spcPct val="0"/>
              </a:spcAft>
              <a:defRPr>
                <a:solidFill>
                  <a:schemeClr val="tx1"/>
                </a:solidFill>
                <a:latin typeface="Sassoon Infant Rg"/>
              </a:defRPr>
            </a:lvl8pPr>
            <a:lvl9pPr marL="3886200" indent="-228600" eaLnBrk="0" fontAlgn="base" hangingPunct="0">
              <a:spcBef>
                <a:spcPct val="0"/>
              </a:spcBef>
              <a:spcAft>
                <a:spcPct val="0"/>
              </a:spcAft>
              <a:defRPr>
                <a:solidFill>
                  <a:schemeClr val="tx1"/>
                </a:solidFill>
                <a:latin typeface="Sassoon Infant Rg"/>
              </a:defRPr>
            </a:lvl9pPr>
          </a:lstStyle>
          <a:p>
            <a:fld id="{78554B17-CA5C-4082-82B9-5CF6F67E48FE}" type="slidenum">
              <a:rPr lang="en-GB" altLang="en-US">
                <a:latin typeface="Calibri" panose="020F0502020204030204" pitchFamily="34" charset="0"/>
              </a:rPr>
              <a:pPr/>
              <a:t>6</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ABD2E730-A61B-4E72-A721-9D09395F99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72454817-4511-49FC-B7A1-DCD6CB4A2B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DBEF10A3-F612-4F43-A37A-5787A29188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a:defRPr>
            </a:lvl1pPr>
            <a:lvl2pPr marL="742950" indent="-285750">
              <a:defRPr>
                <a:solidFill>
                  <a:schemeClr val="tx1"/>
                </a:solidFill>
                <a:latin typeface="Sassoon Infant Rg"/>
              </a:defRPr>
            </a:lvl2pPr>
            <a:lvl3pPr marL="1143000" indent="-228600">
              <a:defRPr>
                <a:solidFill>
                  <a:schemeClr val="tx1"/>
                </a:solidFill>
                <a:latin typeface="Sassoon Infant Rg"/>
              </a:defRPr>
            </a:lvl3pPr>
            <a:lvl4pPr marL="1600200" indent="-228600">
              <a:defRPr>
                <a:solidFill>
                  <a:schemeClr val="tx1"/>
                </a:solidFill>
                <a:latin typeface="Sassoon Infant Rg"/>
              </a:defRPr>
            </a:lvl4pPr>
            <a:lvl5pPr marL="2057400" indent="-228600">
              <a:defRPr>
                <a:solidFill>
                  <a:schemeClr val="tx1"/>
                </a:solidFill>
                <a:latin typeface="Sassoon Infant Rg"/>
              </a:defRPr>
            </a:lvl5pPr>
            <a:lvl6pPr marL="2514600" indent="-228600" eaLnBrk="0" fontAlgn="base" hangingPunct="0">
              <a:spcBef>
                <a:spcPct val="0"/>
              </a:spcBef>
              <a:spcAft>
                <a:spcPct val="0"/>
              </a:spcAft>
              <a:defRPr>
                <a:solidFill>
                  <a:schemeClr val="tx1"/>
                </a:solidFill>
                <a:latin typeface="Sassoon Infant Rg"/>
              </a:defRPr>
            </a:lvl6pPr>
            <a:lvl7pPr marL="2971800" indent="-228600" eaLnBrk="0" fontAlgn="base" hangingPunct="0">
              <a:spcBef>
                <a:spcPct val="0"/>
              </a:spcBef>
              <a:spcAft>
                <a:spcPct val="0"/>
              </a:spcAft>
              <a:defRPr>
                <a:solidFill>
                  <a:schemeClr val="tx1"/>
                </a:solidFill>
                <a:latin typeface="Sassoon Infant Rg"/>
              </a:defRPr>
            </a:lvl7pPr>
            <a:lvl8pPr marL="3429000" indent="-228600" eaLnBrk="0" fontAlgn="base" hangingPunct="0">
              <a:spcBef>
                <a:spcPct val="0"/>
              </a:spcBef>
              <a:spcAft>
                <a:spcPct val="0"/>
              </a:spcAft>
              <a:defRPr>
                <a:solidFill>
                  <a:schemeClr val="tx1"/>
                </a:solidFill>
                <a:latin typeface="Sassoon Infant Rg"/>
              </a:defRPr>
            </a:lvl8pPr>
            <a:lvl9pPr marL="3886200" indent="-228600" eaLnBrk="0" fontAlgn="base" hangingPunct="0">
              <a:spcBef>
                <a:spcPct val="0"/>
              </a:spcBef>
              <a:spcAft>
                <a:spcPct val="0"/>
              </a:spcAft>
              <a:defRPr>
                <a:solidFill>
                  <a:schemeClr val="tx1"/>
                </a:solidFill>
                <a:latin typeface="Sassoon Infant Rg"/>
              </a:defRPr>
            </a:lvl9pPr>
          </a:lstStyle>
          <a:p>
            <a:fld id="{20158560-4581-49CD-BF19-90D0897C2766}" type="slidenum">
              <a:rPr lang="en-GB" altLang="en-US">
                <a:latin typeface="Calibri" panose="020F0502020204030204" pitchFamily="34" charset="0"/>
              </a:rPr>
              <a:pPr/>
              <a:t>7</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96145D6-0BCE-42C5-89B6-C11401BC47B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92D20FC-083F-4F85-9CDD-067DA29C12D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EE8513A7-0EEF-4396-A9C0-6784EE22096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a:defRPr>
            </a:lvl1pPr>
            <a:lvl2pPr marL="742950" indent="-285750">
              <a:defRPr>
                <a:solidFill>
                  <a:schemeClr val="tx1"/>
                </a:solidFill>
                <a:latin typeface="Sassoon Infant Rg"/>
              </a:defRPr>
            </a:lvl2pPr>
            <a:lvl3pPr marL="1143000" indent="-228600">
              <a:defRPr>
                <a:solidFill>
                  <a:schemeClr val="tx1"/>
                </a:solidFill>
                <a:latin typeface="Sassoon Infant Rg"/>
              </a:defRPr>
            </a:lvl3pPr>
            <a:lvl4pPr marL="1600200" indent="-228600">
              <a:defRPr>
                <a:solidFill>
                  <a:schemeClr val="tx1"/>
                </a:solidFill>
                <a:latin typeface="Sassoon Infant Rg"/>
              </a:defRPr>
            </a:lvl4pPr>
            <a:lvl5pPr marL="2057400" indent="-228600">
              <a:defRPr>
                <a:solidFill>
                  <a:schemeClr val="tx1"/>
                </a:solidFill>
                <a:latin typeface="Sassoon Infant Rg"/>
              </a:defRPr>
            </a:lvl5pPr>
            <a:lvl6pPr marL="2514600" indent="-228600" eaLnBrk="0" fontAlgn="base" hangingPunct="0">
              <a:spcBef>
                <a:spcPct val="0"/>
              </a:spcBef>
              <a:spcAft>
                <a:spcPct val="0"/>
              </a:spcAft>
              <a:defRPr>
                <a:solidFill>
                  <a:schemeClr val="tx1"/>
                </a:solidFill>
                <a:latin typeface="Sassoon Infant Rg"/>
              </a:defRPr>
            </a:lvl6pPr>
            <a:lvl7pPr marL="2971800" indent="-228600" eaLnBrk="0" fontAlgn="base" hangingPunct="0">
              <a:spcBef>
                <a:spcPct val="0"/>
              </a:spcBef>
              <a:spcAft>
                <a:spcPct val="0"/>
              </a:spcAft>
              <a:defRPr>
                <a:solidFill>
                  <a:schemeClr val="tx1"/>
                </a:solidFill>
                <a:latin typeface="Sassoon Infant Rg"/>
              </a:defRPr>
            </a:lvl7pPr>
            <a:lvl8pPr marL="3429000" indent="-228600" eaLnBrk="0" fontAlgn="base" hangingPunct="0">
              <a:spcBef>
                <a:spcPct val="0"/>
              </a:spcBef>
              <a:spcAft>
                <a:spcPct val="0"/>
              </a:spcAft>
              <a:defRPr>
                <a:solidFill>
                  <a:schemeClr val="tx1"/>
                </a:solidFill>
                <a:latin typeface="Sassoon Infant Rg"/>
              </a:defRPr>
            </a:lvl8pPr>
            <a:lvl9pPr marL="3886200" indent="-228600" eaLnBrk="0" fontAlgn="base" hangingPunct="0">
              <a:spcBef>
                <a:spcPct val="0"/>
              </a:spcBef>
              <a:spcAft>
                <a:spcPct val="0"/>
              </a:spcAft>
              <a:defRPr>
                <a:solidFill>
                  <a:schemeClr val="tx1"/>
                </a:solidFill>
                <a:latin typeface="Sassoon Infant Rg"/>
              </a:defRPr>
            </a:lvl9pPr>
          </a:lstStyle>
          <a:p>
            <a:fld id="{B085A805-7091-4D95-A960-6BCDDB2CCD48}" type="slidenum">
              <a:rPr lang="en-GB" altLang="en-US">
                <a:latin typeface="Calibri" panose="020F0502020204030204" pitchFamily="34" charset="0"/>
              </a:rPr>
              <a:pPr/>
              <a:t>8</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75D1C3E-8F53-4BC9-9C30-487FBA912F5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364736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A1BB607-5731-4CA0-8AEB-9E374E8EB7B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97896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74900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240591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9D9B3C3-E93D-4330-95FA-E417CA1A815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428038" y="6143625"/>
            <a:ext cx="674687"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45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B5E1DB7D-DEE7-413B-AEC3-B4E3286EEA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428038" y="6143625"/>
            <a:ext cx="674687"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4124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9088C13-5778-4E51-9C29-5D6255978BF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EAB9DEE-59D4-4C71-ADE0-E09CC31196D4}"/>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1" r:id="rId4"/>
    <p:sldLayoutId id="2147483862" r:id="rId5"/>
    <p:sldLayoutId id="214748386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arcticdental.com/tooth-decay-egg-experiment-for-kids/" TargetMode="External"/><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a:extLst>
              <a:ext uri="{FF2B5EF4-FFF2-40B4-BE49-F238E27FC236}">
                <a16:creationId xmlns:a16="http://schemas.microsoft.com/office/drawing/2014/main" id="{D2E57921-A85A-4BBF-A855-0ECC6103B3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a:extLst>
              <a:ext uri="{FF2B5EF4-FFF2-40B4-BE49-F238E27FC236}">
                <a16:creationId xmlns:a16="http://schemas.microsoft.com/office/drawing/2014/main" id="{0E62BA74-B6AD-4BAB-98BD-1FD5AC8846A6}"/>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gn="ctr" eaLnBrk="1" hangingPunct="1">
              <a:lnSpc>
                <a:spcPct val="100000"/>
              </a:lnSpc>
              <a:spcBef>
                <a:spcPct val="0"/>
              </a:spcBef>
              <a:buFontTx/>
              <a:buNone/>
            </a:pPr>
            <a:r>
              <a:rPr lang="en-GB" altLang="en-US">
                <a:solidFill>
                  <a:schemeClr val="bg1"/>
                </a:solidFill>
                <a:latin typeface="BPreplay"/>
              </a:rPr>
              <a:t>Year One</a:t>
            </a:r>
          </a:p>
        </p:txBody>
      </p:sp>
      <p:sp>
        <p:nvSpPr>
          <p:cNvPr id="4" name="Rectangle 3">
            <a:extLst>
              <a:ext uri="{FF2B5EF4-FFF2-40B4-BE49-F238E27FC236}">
                <a16:creationId xmlns:a16="http://schemas.microsoft.com/office/drawing/2014/main" id="{57A8067F-B9ED-4D2A-B42A-B072F4E1CD06}"/>
              </a:ext>
            </a:extLst>
          </p:cNvPr>
          <p:cNvSpPr/>
          <p:nvPr/>
        </p:nvSpPr>
        <p:spPr>
          <a:xfrm>
            <a:off x="0" y="6251575"/>
            <a:ext cx="9144000" cy="611188"/>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BEB5E757-29D1-4509-8800-230B899744C0}"/>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a:extLst>
              <a:ext uri="{FF2B5EF4-FFF2-40B4-BE49-F238E27FC236}">
                <a16:creationId xmlns:a16="http://schemas.microsoft.com/office/drawing/2014/main" id="{8CB9A62E-3A0B-4899-AB75-81FA5A97B036}"/>
              </a:ext>
            </a:extLst>
          </p:cNvPr>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Science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4 | Animals Including Humans | Tooth Decay Enquiry Part 1 | Lesson 4</a:t>
            </a:r>
          </a:p>
        </p:txBody>
      </p:sp>
      <p:sp>
        <p:nvSpPr>
          <p:cNvPr id="8199" name="Text Placeholder 16">
            <a:extLst>
              <a:ext uri="{FF2B5EF4-FFF2-40B4-BE49-F238E27FC236}">
                <a16:creationId xmlns:a16="http://schemas.microsoft.com/office/drawing/2014/main" id="{523E8096-6CD9-4FEC-92FE-3F9C21FB7CEC}"/>
              </a:ext>
            </a:extLst>
          </p:cNvPr>
          <p:cNvSpPr>
            <a:spLocks noGrp="1"/>
          </p:cNvSpPr>
          <p:nvPr>
            <p:ph type="body" sz="quarter" idx="10"/>
          </p:nvPr>
        </p:nvSpPr>
        <p:spPr>
          <a:xfrm>
            <a:off x="1655763" y="3200400"/>
            <a:ext cx="5832475" cy="542925"/>
          </a:xfrm>
        </p:spPr>
        <p:txBody>
          <a:bodyPr/>
          <a:lstStyle/>
          <a:p>
            <a:pPr eaLnBrk="1" hangingPunct="1"/>
            <a:r>
              <a:rPr lang="en-GB" altLang="en-US" dirty="0">
                <a:latin typeface="Roboto" panose="02000000000000000000" pitchFamily="2" charset="0"/>
                <a:ea typeface="Roboto" panose="02000000000000000000" pitchFamily="2" charset="0"/>
                <a:cs typeface="Roboto" panose="02000000000000000000" pitchFamily="2" charset="0"/>
              </a:rPr>
              <a:t>Animals Including Humans</a:t>
            </a:r>
          </a:p>
        </p:txBody>
      </p:sp>
      <p:sp>
        <p:nvSpPr>
          <p:cNvPr id="8200" name="Title 17">
            <a:extLst>
              <a:ext uri="{FF2B5EF4-FFF2-40B4-BE49-F238E27FC236}">
                <a16:creationId xmlns:a16="http://schemas.microsoft.com/office/drawing/2014/main" id="{4F713F1A-4661-47B5-A1B3-022566DCDE12}"/>
              </a:ext>
            </a:extLst>
          </p:cNvPr>
          <p:cNvSpPr>
            <a:spLocks noGrp="1"/>
          </p:cNvSpPr>
          <p:nvPr>
            <p:ph type="title"/>
          </p:nvPr>
        </p:nvSpPr>
        <p:spPr>
          <a:xfrm>
            <a:off x="539750" y="2359025"/>
            <a:ext cx="8064500" cy="655638"/>
          </a:xfrm>
        </p:spPr>
        <p:txBody>
          <a:bodyPr/>
          <a:lstStyle/>
          <a:p>
            <a:pPr eaLnBrk="1" hangingPunct="1"/>
            <a:r>
              <a:rPr lang="en-GB" altLang="en-US" sz="4800" dirty="0">
                <a:latin typeface="Roboto" panose="02000000000000000000" pitchFamily="2" charset="0"/>
                <a:ea typeface="Roboto" panose="02000000000000000000" pitchFamily="2" charset="0"/>
                <a:cs typeface="Roboto" panose="02000000000000000000" pitchFamily="2" charset="0"/>
              </a:rPr>
              <a:t>Science</a:t>
            </a:r>
          </a:p>
        </p:txBody>
      </p:sp>
      <p:pic>
        <p:nvPicPr>
          <p:cNvPr id="8201" name="Picture 2">
            <a:extLst>
              <a:ext uri="{FF2B5EF4-FFF2-40B4-BE49-F238E27FC236}">
                <a16:creationId xmlns:a16="http://schemas.microsoft.com/office/drawing/2014/main" id="{CE76239E-891C-4059-BF41-E0AC0DF52A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79CD337-4070-4CFA-8FFD-EFD4A05763A4}"/>
              </a:ext>
            </a:extLst>
          </p:cNvPr>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59DB481-C2FB-40DD-A011-781A2FB0D51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A0F31B22-C010-40CC-8E1E-38274E81142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a:extLst>
              <a:ext uri="{FF2B5EF4-FFF2-40B4-BE49-F238E27FC236}">
                <a16:creationId xmlns:a16="http://schemas.microsoft.com/office/drawing/2014/main" id="{59CDCE6E-9F1D-4BB2-B0CE-A9F6D566B710}"/>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a:extLst>
              <a:ext uri="{FF2B5EF4-FFF2-40B4-BE49-F238E27FC236}">
                <a16:creationId xmlns:a16="http://schemas.microsoft.com/office/drawing/2014/main" id="{FA96D5E4-7C9D-438C-B075-ECAB927B73FF}"/>
              </a:ext>
            </a:extLst>
          </p:cNvPr>
          <p:cNvSpPr>
            <a:spLocks noGrp="1"/>
          </p:cNvSpPr>
          <p:nvPr>
            <p:ph idx="1"/>
          </p:nvPr>
        </p:nvSpPr>
        <p:spPr>
          <a:xfrm>
            <a:off x="628650" y="1127125"/>
            <a:ext cx="7886700" cy="1409700"/>
          </a:xfrm>
        </p:spPr>
        <p:txBody>
          <a:bodyPr/>
          <a:lstStyle/>
          <a:p>
            <a:r>
              <a:rPr lang="en-GB" altLang="en-US">
                <a:latin typeface="Twinkl" pitchFamily="2" charset="0"/>
                <a:ea typeface="Sassoon Infant Rg"/>
                <a:cs typeface="Sassoon Infant Rg"/>
              </a:rPr>
              <a:t>I can ask scientific questions and choose a scientific enquiry to answer them. </a:t>
            </a:r>
          </a:p>
          <a:p>
            <a:r>
              <a:rPr lang="en-GB" altLang="en-US">
                <a:latin typeface="Twinkl" pitchFamily="2" charset="0"/>
                <a:ea typeface="Sassoon Infant Rg"/>
                <a:cs typeface="Sassoon Infant Rg"/>
              </a:rPr>
              <a:t>I can create an enquiry or test.</a:t>
            </a:r>
          </a:p>
        </p:txBody>
      </p:sp>
      <p:sp>
        <p:nvSpPr>
          <p:cNvPr id="9223" name="Content Placeholder 15">
            <a:extLst>
              <a:ext uri="{FF2B5EF4-FFF2-40B4-BE49-F238E27FC236}">
                <a16:creationId xmlns:a16="http://schemas.microsoft.com/office/drawing/2014/main" id="{5AE70634-250D-4A6A-907E-5DD80E1E73FA}"/>
              </a:ext>
            </a:extLst>
          </p:cNvPr>
          <p:cNvSpPr txBox="1">
            <a:spLocks/>
          </p:cNvSpPr>
          <p:nvPr/>
        </p:nvSpPr>
        <p:spPr bwMode="auto">
          <a:xfrm>
            <a:off x="628650" y="3409950"/>
            <a:ext cx="78867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pPr>
            <a:r>
              <a:rPr lang="en-GB" altLang="en-US">
                <a:latin typeface="Twinkl" pitchFamily="2" charset="0"/>
              </a:rPr>
              <a:t>I can generate questions.</a:t>
            </a:r>
          </a:p>
          <a:p>
            <a:pPr>
              <a:lnSpc>
                <a:spcPct val="100000"/>
              </a:lnSpc>
            </a:pPr>
            <a:r>
              <a:rPr lang="en-GB" altLang="en-US">
                <a:latin typeface="Twinkl" pitchFamily="2" charset="0"/>
              </a:rPr>
              <a:t>I can generate relevant scientific questions.</a:t>
            </a:r>
          </a:p>
          <a:p>
            <a:pPr>
              <a:lnSpc>
                <a:spcPct val="100000"/>
              </a:lnSpc>
            </a:pPr>
            <a:r>
              <a:rPr lang="en-GB" altLang="en-US">
                <a:latin typeface="Twinkl" pitchFamily="2" charset="0"/>
              </a:rPr>
              <a:t>I can suggest an appropriate type of scientific enquiry to answer </a:t>
            </a:r>
            <a:br>
              <a:rPr lang="en-GB" altLang="en-US">
                <a:latin typeface="Twinkl" pitchFamily="2" charset="0"/>
              </a:rPr>
            </a:br>
            <a:r>
              <a:rPr lang="en-GB" altLang="en-US">
                <a:latin typeface="Twinkl" pitchFamily="2" charset="0"/>
              </a:rPr>
              <a:t>my question.  </a:t>
            </a:r>
          </a:p>
          <a:p>
            <a:pPr>
              <a:lnSpc>
                <a:spcPct val="100000"/>
              </a:lnSpc>
            </a:pPr>
            <a:r>
              <a:rPr lang="en-GB" altLang="en-US">
                <a:latin typeface="Twinkl" pitchFamily="2" charset="0"/>
              </a:rPr>
              <a:t>I can set up a simple enquiry with support.</a:t>
            </a:r>
          </a:p>
          <a:p>
            <a:pPr>
              <a:lnSpc>
                <a:spcPct val="100000"/>
              </a:lnSpc>
            </a:pPr>
            <a:r>
              <a:rPr lang="en-GB" altLang="en-US">
                <a:latin typeface="Twinkl" pitchFamily="2" charset="0"/>
              </a:rPr>
              <a:t>I can make predictions and suggest equipment.</a:t>
            </a:r>
          </a:p>
          <a:p>
            <a:pPr>
              <a:lnSpc>
                <a:spcPct val="100000"/>
              </a:lnSpc>
            </a:pPr>
            <a:r>
              <a:rPr lang="en-GB" altLang="en-US">
                <a:latin typeface="Twinkl" pitchFamily="2" charset="0"/>
              </a:rPr>
              <a:t>I can give clear instructions to perform a test.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EF49783-BC42-4DCC-9A92-6F93B2898DE2}"/>
              </a:ext>
            </a:extLst>
          </p:cNvPr>
          <p:cNvSpPr/>
          <p:nvPr/>
        </p:nvSpPr>
        <p:spPr>
          <a:xfrm>
            <a:off x="777875" y="1590675"/>
            <a:ext cx="4908550" cy="4438650"/>
          </a:xfrm>
          <a:prstGeom prst="roundRect">
            <a:avLst>
              <a:gd name="adj" fmla="val 2464"/>
            </a:avLst>
          </a:prstGeom>
          <a:solidFill>
            <a:schemeClr val="bg1"/>
          </a:solidFill>
          <a:ln w="57150">
            <a:solidFill>
              <a:srgbClr val="FC6F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a:extLst>
              <a:ext uri="{FF2B5EF4-FFF2-40B4-BE49-F238E27FC236}">
                <a16:creationId xmlns:a16="http://schemas.microsoft.com/office/drawing/2014/main" id="{BC385147-13EE-4F22-9BA0-FD3D3FE3B8CD}"/>
              </a:ext>
            </a:extLst>
          </p:cNvPr>
          <p:cNvSpPr>
            <a:spLocks noGrp="1"/>
          </p:cNvSpPr>
          <p:nvPr>
            <p:ph type="title"/>
          </p:nvPr>
        </p:nvSpPr>
        <p:spPr>
          <a:xfrm>
            <a:off x="484188" y="712788"/>
            <a:ext cx="8220075" cy="631825"/>
          </a:xfrm>
        </p:spPr>
        <p:txBody>
          <a:bodyPr>
            <a:normAutofit fontScale="90000"/>
          </a:bodyPr>
          <a:lstStyle/>
          <a:p>
            <a:pPr algn="ctr" eaLnBrk="1" hangingPunct="1">
              <a:defRPr/>
            </a:pPr>
            <a:r>
              <a:rPr lang="en-GB" dirty="0">
                <a:latin typeface="Twinkl" pitchFamily="2" charset="0"/>
              </a:rPr>
              <a:t>Tooth Decay</a:t>
            </a:r>
            <a:endParaRPr lang="en-GB" altLang="en-US" dirty="0">
              <a:latin typeface="Twinkl" pitchFamily="2" charset="0"/>
            </a:endParaRPr>
          </a:p>
        </p:txBody>
      </p:sp>
      <p:pic>
        <p:nvPicPr>
          <p:cNvPr id="10245" name="Talking Partners">
            <a:extLst>
              <a:ext uri="{FF2B5EF4-FFF2-40B4-BE49-F238E27FC236}">
                <a16:creationId xmlns:a16="http://schemas.microsoft.com/office/drawing/2014/main" id="{DEA7AEF2-BAF1-47D2-A28F-27F2B7F62C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1">
            <a:extLst>
              <a:ext uri="{FF2B5EF4-FFF2-40B4-BE49-F238E27FC236}">
                <a16:creationId xmlns:a16="http://schemas.microsoft.com/office/drawing/2014/main" id="{5DA94E7A-32C0-491F-A1EC-CFA81CD263C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16038" y="1909763"/>
            <a:ext cx="3911600"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Rectangle 2">
            <a:extLst>
              <a:ext uri="{FF2B5EF4-FFF2-40B4-BE49-F238E27FC236}">
                <a16:creationId xmlns:a16="http://schemas.microsoft.com/office/drawing/2014/main" id="{20732640-DF4D-48AD-9067-15CB5B3E2914}"/>
              </a:ext>
            </a:extLst>
          </p:cNvPr>
          <p:cNvSpPr>
            <a:spLocks noChangeArrowheads="1"/>
          </p:cNvSpPr>
          <p:nvPr/>
        </p:nvSpPr>
        <p:spPr bwMode="auto">
          <a:xfrm>
            <a:off x="5826125" y="1590675"/>
            <a:ext cx="2454275" cy="2711100"/>
          </a:xfrm>
          <a:prstGeom prst="rect">
            <a:avLst/>
          </a:prstGeom>
          <a:solidFill>
            <a:srgbClr val="FFE697"/>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dirty="0" smtClean="0">
                <a:solidFill>
                  <a:schemeClr val="tx1"/>
                </a:solidFill>
                <a:latin typeface="Twinkl" pitchFamily="2" charset="0"/>
              </a:rPr>
              <a:t>Try and answer the following questions</a:t>
            </a:r>
            <a:r>
              <a:rPr lang="en-GB" altLang="en-US" dirty="0" smtClean="0">
                <a:solidFill>
                  <a:schemeClr val="tx1"/>
                </a:solidFill>
                <a:latin typeface="Twinkl" pitchFamily="2" charset="0"/>
              </a:rPr>
              <a:t>:</a:t>
            </a:r>
            <a:endParaRPr lang="en-GB" altLang="en-US" dirty="0">
              <a:solidFill>
                <a:schemeClr val="tx1"/>
              </a:solidFill>
              <a:latin typeface="Twinkl" pitchFamily="2" charset="0"/>
            </a:endParaRPr>
          </a:p>
          <a:p>
            <a:pPr>
              <a:lnSpc>
                <a:spcPct val="100000"/>
              </a:lnSpc>
              <a:spcBef>
                <a:spcPct val="0"/>
              </a:spcBef>
              <a:buFontTx/>
              <a:buNone/>
            </a:pPr>
            <a:endParaRPr lang="en-GB" altLang="en-US" dirty="0">
              <a:solidFill>
                <a:schemeClr val="tx1"/>
              </a:solidFill>
              <a:latin typeface="Twinkl" pitchFamily="2" charset="0"/>
            </a:endParaRPr>
          </a:p>
          <a:p>
            <a:pPr marL="285750" indent="-285750">
              <a:lnSpc>
                <a:spcPct val="100000"/>
              </a:lnSpc>
              <a:spcBef>
                <a:spcPct val="0"/>
              </a:spcBef>
            </a:pPr>
            <a:r>
              <a:rPr lang="en-GB" altLang="en-US" dirty="0">
                <a:solidFill>
                  <a:schemeClr val="tx1"/>
                </a:solidFill>
                <a:latin typeface="Twinkl" pitchFamily="2" charset="0"/>
              </a:rPr>
              <a:t>What is </a:t>
            </a:r>
            <a:br>
              <a:rPr lang="en-GB" altLang="en-US" dirty="0">
                <a:solidFill>
                  <a:schemeClr val="tx1"/>
                </a:solidFill>
                <a:latin typeface="Twinkl" pitchFamily="2" charset="0"/>
              </a:rPr>
            </a:br>
            <a:r>
              <a:rPr lang="en-GB" altLang="en-US" dirty="0">
                <a:solidFill>
                  <a:schemeClr val="tx1"/>
                </a:solidFill>
                <a:latin typeface="Twinkl" pitchFamily="2" charset="0"/>
              </a:rPr>
              <a:t>tooth decay?</a:t>
            </a:r>
          </a:p>
          <a:p>
            <a:pPr marL="285750" indent="-285750">
              <a:lnSpc>
                <a:spcPct val="100000"/>
              </a:lnSpc>
              <a:spcBef>
                <a:spcPct val="0"/>
              </a:spcBef>
            </a:pPr>
            <a:endParaRPr lang="en-GB" altLang="en-US" dirty="0">
              <a:solidFill>
                <a:schemeClr val="tx1"/>
              </a:solidFill>
              <a:latin typeface="Twinkl" pitchFamily="2" charset="0"/>
            </a:endParaRPr>
          </a:p>
          <a:p>
            <a:pPr marL="285750" indent="-285750">
              <a:lnSpc>
                <a:spcPct val="100000"/>
              </a:lnSpc>
              <a:spcBef>
                <a:spcPct val="0"/>
              </a:spcBef>
            </a:pPr>
            <a:r>
              <a:rPr lang="en-GB" altLang="en-US" dirty="0">
                <a:solidFill>
                  <a:schemeClr val="tx1"/>
                </a:solidFill>
                <a:latin typeface="Twinkl" pitchFamily="2" charset="0"/>
              </a:rPr>
              <a:t>What causes </a:t>
            </a:r>
            <a:br>
              <a:rPr lang="en-GB" altLang="en-US" dirty="0">
                <a:solidFill>
                  <a:schemeClr val="tx1"/>
                </a:solidFill>
                <a:latin typeface="Twinkl" pitchFamily="2" charset="0"/>
              </a:rPr>
            </a:br>
            <a:r>
              <a:rPr lang="en-GB" altLang="en-US" dirty="0">
                <a:solidFill>
                  <a:schemeClr val="tx1"/>
                </a:solidFill>
                <a:latin typeface="Twinkl" pitchFamily="2" charset="0"/>
              </a:rPr>
              <a:t>tooth decay? </a:t>
            </a:r>
          </a:p>
          <a:p>
            <a:pPr>
              <a:lnSpc>
                <a:spcPct val="100000"/>
              </a:lnSpc>
              <a:spcBef>
                <a:spcPct val="0"/>
              </a:spcBef>
              <a:buNone/>
            </a:pPr>
            <a:endParaRPr lang="en-GB" altLang="en-US" dirty="0">
              <a:solidFill>
                <a:schemeClr val="tx1"/>
              </a:solidFill>
              <a:latin typeface="Twinkl" pitchFamily="2" charset="0"/>
            </a:endParaRPr>
          </a:p>
        </p:txBody>
      </p:sp>
      <p:sp>
        <p:nvSpPr>
          <p:cNvPr id="10248" name="Rectangle 2">
            <a:extLst>
              <a:ext uri="{FF2B5EF4-FFF2-40B4-BE49-F238E27FC236}">
                <a16:creationId xmlns:a16="http://schemas.microsoft.com/office/drawing/2014/main" id="{4D3F4E70-2C2C-4C88-ADA2-FB8832BBC3FB}"/>
              </a:ext>
            </a:extLst>
          </p:cNvPr>
          <p:cNvSpPr>
            <a:spLocks noChangeArrowheads="1"/>
          </p:cNvSpPr>
          <p:nvPr/>
        </p:nvSpPr>
        <p:spPr bwMode="auto">
          <a:xfrm>
            <a:off x="677863" y="6124575"/>
            <a:ext cx="7654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gn="ctr">
              <a:lnSpc>
                <a:spcPct val="100000"/>
              </a:lnSpc>
              <a:spcBef>
                <a:spcPct val="0"/>
              </a:spcBef>
              <a:buFontTx/>
              <a:buNone/>
            </a:pPr>
            <a:r>
              <a:rPr lang="en-GB" altLang="en-US" sz="900" dirty="0">
                <a:solidFill>
                  <a:schemeClr val="tx1"/>
                </a:solidFill>
                <a:latin typeface="Roboto" panose="02000000000000000000" pitchFamily="2" charset="0"/>
                <a:ea typeface="Roboto" panose="02000000000000000000" pitchFamily="2" charset="0"/>
                <a:cs typeface="Roboto" panose="02000000000000000000" pitchFamily="2" charset="0"/>
              </a:rPr>
              <a:t>Image courtesy of </a:t>
            </a:r>
            <a:r>
              <a:rPr lang="en-GB" altLang="en-US" sz="900" dirty="0" err="1">
                <a:solidFill>
                  <a:schemeClr val="tx1"/>
                </a:solidFill>
                <a:latin typeface="Roboto" panose="02000000000000000000" pitchFamily="2" charset="0"/>
                <a:ea typeface="Roboto" panose="02000000000000000000" pitchFamily="2" charset="0"/>
                <a:cs typeface="Roboto" panose="02000000000000000000" pitchFamily="2" charset="0"/>
              </a:rPr>
              <a:t>BruceBlaus</a:t>
            </a:r>
            <a:r>
              <a:rPr lang="en-GB" altLang="en-US" sz="900" dirty="0">
                <a:solidFill>
                  <a:schemeClr val="tx1"/>
                </a:solidFill>
                <a:latin typeface="Roboto" panose="02000000000000000000" pitchFamily="2" charset="0"/>
                <a:ea typeface="Roboto" panose="02000000000000000000" pitchFamily="2" charset="0"/>
                <a:cs typeface="Roboto" panose="02000000000000000000" pitchFamily="2" charset="0"/>
              </a:rPr>
              <a:t> (@Wikipedia.com) - granted under creative commons licence – attribution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E9A3362B-40B0-4976-AF3D-AC657768D4D3}"/>
              </a:ext>
            </a:extLst>
          </p:cNvPr>
          <p:cNvSpPr/>
          <p:nvPr/>
        </p:nvSpPr>
        <p:spPr>
          <a:xfrm>
            <a:off x="827088" y="1984375"/>
            <a:ext cx="7453312" cy="4181475"/>
          </a:xfrm>
          <a:prstGeom prst="rect">
            <a:avLst/>
          </a:prstGeom>
          <a:solidFill>
            <a:srgbClr val="FFE6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a:extLst>
              <a:ext uri="{FF2B5EF4-FFF2-40B4-BE49-F238E27FC236}">
                <a16:creationId xmlns:a16="http://schemas.microsoft.com/office/drawing/2014/main" id="{E08E79E3-1974-47CD-A676-1AC02A27963F}"/>
              </a:ext>
            </a:extLst>
          </p:cNvPr>
          <p:cNvSpPr>
            <a:spLocks noGrp="1"/>
          </p:cNvSpPr>
          <p:nvPr>
            <p:ph type="title"/>
          </p:nvPr>
        </p:nvSpPr>
        <p:spPr>
          <a:xfrm>
            <a:off x="484188" y="712788"/>
            <a:ext cx="8220075" cy="631825"/>
          </a:xfrm>
        </p:spPr>
        <p:txBody>
          <a:bodyPr>
            <a:normAutofit fontScale="90000"/>
          </a:bodyPr>
          <a:lstStyle/>
          <a:p>
            <a:pPr algn="ctr" eaLnBrk="1" hangingPunct="1">
              <a:defRPr/>
            </a:pPr>
            <a:r>
              <a:rPr lang="en-GB" dirty="0">
                <a:latin typeface="Twinkl" pitchFamily="2" charset="0"/>
              </a:rPr>
              <a:t>Questions!</a:t>
            </a:r>
            <a:endParaRPr lang="en-GB" altLang="en-US" dirty="0">
              <a:latin typeface="Twinkl" pitchFamily="2" charset="0"/>
            </a:endParaRPr>
          </a:p>
        </p:txBody>
      </p:sp>
      <p:sp>
        <p:nvSpPr>
          <p:cNvPr id="12292" name="Rectangle 1">
            <a:extLst>
              <a:ext uri="{FF2B5EF4-FFF2-40B4-BE49-F238E27FC236}">
                <a16:creationId xmlns:a16="http://schemas.microsoft.com/office/drawing/2014/main" id="{1F371DBA-E80C-4B58-8756-0282B57A6B0A}"/>
              </a:ext>
            </a:extLst>
          </p:cNvPr>
          <p:cNvSpPr>
            <a:spLocks noChangeArrowheads="1"/>
          </p:cNvSpPr>
          <p:nvPr/>
        </p:nvSpPr>
        <p:spPr bwMode="auto">
          <a:xfrm>
            <a:off x="2239963" y="1447800"/>
            <a:ext cx="4708525" cy="397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gn="ctr">
              <a:buFont typeface="Arial" panose="020B0604020202020204" pitchFamily="34" charset="0"/>
              <a:buNone/>
            </a:pPr>
            <a:r>
              <a:rPr lang="en-GB" altLang="en-US" sz="2200" dirty="0">
                <a:latin typeface="Twinkl" pitchFamily="2" charset="0"/>
              </a:rPr>
              <a:t>Scientific Enquiry</a:t>
            </a:r>
          </a:p>
        </p:txBody>
      </p:sp>
      <p:pic>
        <p:nvPicPr>
          <p:cNvPr id="12293" name="Picture 2">
            <a:extLst>
              <a:ext uri="{FF2B5EF4-FFF2-40B4-BE49-F238E27FC236}">
                <a16:creationId xmlns:a16="http://schemas.microsoft.com/office/drawing/2014/main" id="{C3E61D37-9A89-40DC-9CEE-8DFE7BE75F00}"/>
              </a:ext>
            </a:extLst>
          </p:cNvPr>
          <p:cNvPicPr>
            <a:picLocks noChangeAspect="1"/>
          </p:cNvPicPr>
          <p:nvPr/>
        </p:nvPicPr>
        <p:blipFill>
          <a:blip r:embed="rId3">
            <a:extLst>
              <a:ext uri="{28A0092B-C50C-407E-A947-70E740481C1C}">
                <a14:useLocalDpi xmlns:a14="http://schemas.microsoft.com/office/drawing/2010/main" val="0"/>
              </a:ext>
            </a:extLst>
          </a:blip>
          <a:srcRect b="22580"/>
          <a:stretch>
            <a:fillRect/>
          </a:stretch>
        </p:blipFill>
        <p:spPr bwMode="auto">
          <a:xfrm>
            <a:off x="1301750" y="2539316"/>
            <a:ext cx="3340100" cy="363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Rectangle 3">
            <a:extLst>
              <a:ext uri="{FF2B5EF4-FFF2-40B4-BE49-F238E27FC236}">
                <a16:creationId xmlns:a16="http://schemas.microsoft.com/office/drawing/2014/main" id="{9576B306-E400-4F46-84E6-1C0DA4235764}"/>
              </a:ext>
            </a:extLst>
          </p:cNvPr>
          <p:cNvSpPr>
            <a:spLocks noChangeArrowheads="1"/>
          </p:cNvSpPr>
          <p:nvPr/>
        </p:nvSpPr>
        <p:spPr bwMode="auto">
          <a:xfrm>
            <a:off x="4835525" y="3098800"/>
            <a:ext cx="3236913"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2200" dirty="0">
                <a:solidFill>
                  <a:schemeClr val="tx1"/>
                </a:solidFill>
                <a:latin typeface="Twinkl" pitchFamily="2" charset="0"/>
              </a:rPr>
              <a:t>Why do scientists </a:t>
            </a:r>
            <a:br>
              <a:rPr lang="en-GB" altLang="en-US" sz="2200" dirty="0">
                <a:solidFill>
                  <a:schemeClr val="tx1"/>
                </a:solidFill>
                <a:latin typeface="Twinkl" pitchFamily="2" charset="0"/>
              </a:rPr>
            </a:br>
            <a:r>
              <a:rPr lang="en-GB" altLang="en-US" sz="2200" dirty="0">
                <a:solidFill>
                  <a:schemeClr val="tx1"/>
                </a:solidFill>
                <a:latin typeface="Twinkl" pitchFamily="2" charset="0"/>
              </a:rPr>
              <a:t>ask questions? </a:t>
            </a:r>
          </a:p>
          <a:p>
            <a:pPr>
              <a:lnSpc>
                <a:spcPct val="100000"/>
              </a:lnSpc>
              <a:spcBef>
                <a:spcPct val="0"/>
              </a:spcBef>
              <a:buFontTx/>
              <a:buNone/>
            </a:pPr>
            <a:endParaRPr lang="en-GB" altLang="en-US" sz="2200" dirty="0">
              <a:solidFill>
                <a:schemeClr val="tx1"/>
              </a:solidFill>
              <a:latin typeface="Twinkl" pitchFamily="2" charset="0"/>
            </a:endParaRPr>
          </a:p>
          <a:p>
            <a:pPr>
              <a:lnSpc>
                <a:spcPct val="100000"/>
              </a:lnSpc>
              <a:spcBef>
                <a:spcPct val="0"/>
              </a:spcBef>
              <a:buFontTx/>
              <a:buNone/>
            </a:pPr>
            <a:r>
              <a:rPr lang="en-GB" altLang="en-US" sz="2200" dirty="0">
                <a:solidFill>
                  <a:schemeClr val="tx1"/>
                </a:solidFill>
                <a:latin typeface="Twinkl" pitchFamily="2" charset="0"/>
              </a:rPr>
              <a:t>Why do they carry out enquiries and tests?</a:t>
            </a:r>
          </a:p>
        </p:txBody>
      </p:sp>
      <p:pic>
        <p:nvPicPr>
          <p:cNvPr id="12295" name="Whole Class">
            <a:extLst>
              <a:ext uri="{FF2B5EF4-FFF2-40B4-BE49-F238E27FC236}">
                <a16:creationId xmlns:a16="http://schemas.microsoft.com/office/drawing/2014/main" id="{BD39D399-A635-47C3-96CC-0E0B3AEC25F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DBFD7FB6-463C-4220-9F57-43A92EFAAF7D}"/>
              </a:ext>
            </a:extLst>
          </p:cNvPr>
          <p:cNvSpPr>
            <a:spLocks noGrp="1"/>
          </p:cNvSpPr>
          <p:nvPr>
            <p:ph type="title"/>
          </p:nvPr>
        </p:nvSpPr>
        <p:spPr>
          <a:xfrm>
            <a:off x="484188" y="712788"/>
            <a:ext cx="8220075" cy="631825"/>
          </a:xfrm>
        </p:spPr>
        <p:txBody>
          <a:bodyPr>
            <a:normAutofit fontScale="90000"/>
          </a:bodyPr>
          <a:lstStyle/>
          <a:p>
            <a:pPr algn="ctr" eaLnBrk="1" hangingPunct="1">
              <a:defRPr/>
            </a:pPr>
            <a:r>
              <a:rPr lang="en-GB" dirty="0">
                <a:latin typeface="Twinkl" pitchFamily="2" charset="0"/>
              </a:rPr>
              <a:t>Scientific or Not?</a:t>
            </a:r>
            <a:endParaRPr lang="en-GB" altLang="en-US" dirty="0">
              <a:latin typeface="Twinkl" pitchFamily="2" charset="0"/>
            </a:endParaRPr>
          </a:p>
        </p:txBody>
      </p:sp>
      <p:graphicFrame>
        <p:nvGraphicFramePr>
          <p:cNvPr id="7" name="Content Placeholder 2">
            <a:extLst>
              <a:ext uri="{FF2B5EF4-FFF2-40B4-BE49-F238E27FC236}">
                <a16:creationId xmlns:a16="http://schemas.microsoft.com/office/drawing/2014/main" id="{DAAEC06D-C5CE-40B6-9429-05F2EAAF2577}"/>
              </a:ext>
            </a:extLst>
          </p:cNvPr>
          <p:cNvGraphicFramePr>
            <a:graphicFrameLocks noGrp="1"/>
          </p:cNvGraphicFramePr>
          <p:nvPr>
            <p:ph idx="1"/>
            <p:extLst>
              <p:ext uri="{D42A27DB-BD31-4B8C-83A1-F6EECF244321}">
                <p14:modId xmlns:p14="http://schemas.microsoft.com/office/powerpoint/2010/main" val="107101876"/>
              </p:ext>
            </p:extLst>
          </p:nvPr>
        </p:nvGraphicFramePr>
        <p:xfrm>
          <a:off x="827088" y="2166938"/>
          <a:ext cx="7453312" cy="2103437"/>
        </p:xfrm>
        <a:graphic>
          <a:graphicData uri="http://schemas.openxmlformats.org/drawingml/2006/table">
            <a:tbl>
              <a:tblPr firstRow="1" bandRow="1">
                <a:tableStyleId>{5940675A-B579-460E-94D1-54222C63F5DA}</a:tableStyleId>
              </a:tblPr>
              <a:tblGrid>
                <a:gridCol w="3726656">
                  <a:extLst>
                    <a:ext uri="{9D8B030D-6E8A-4147-A177-3AD203B41FA5}">
                      <a16:colId xmlns:a16="http://schemas.microsoft.com/office/drawing/2014/main" val="20000"/>
                    </a:ext>
                  </a:extLst>
                </a:gridCol>
                <a:gridCol w="3726656">
                  <a:extLst>
                    <a:ext uri="{9D8B030D-6E8A-4147-A177-3AD203B41FA5}">
                      <a16:colId xmlns:a16="http://schemas.microsoft.com/office/drawing/2014/main" val="20001"/>
                    </a:ext>
                  </a:extLst>
                </a:gridCol>
              </a:tblGrid>
              <a:tr h="365815">
                <a:tc>
                  <a:txBody>
                    <a:bodyPr/>
                    <a:lstStyle/>
                    <a:p>
                      <a:pPr algn="ctr"/>
                      <a:r>
                        <a:rPr lang="en-GB" sz="1800" dirty="0">
                          <a:latin typeface="Twinkl" pitchFamily="2" charset="0"/>
                        </a:rPr>
                        <a:t>Scientific Questions</a:t>
                      </a:r>
                    </a:p>
                  </a:txBody>
                  <a:tcPr marL="91449" marR="91449" marT="45727" marB="45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697"/>
                    </a:solidFill>
                  </a:tcPr>
                </a:tc>
                <a:tc>
                  <a:txBody>
                    <a:bodyPr/>
                    <a:lstStyle/>
                    <a:p>
                      <a:pPr algn="ctr"/>
                      <a:r>
                        <a:rPr lang="en-GB" sz="1800" dirty="0">
                          <a:latin typeface="Twinkl" pitchFamily="2" charset="0"/>
                        </a:rPr>
                        <a:t>Non-Scientific Questions</a:t>
                      </a:r>
                    </a:p>
                  </a:txBody>
                  <a:tcPr marL="91449" marR="91449" marT="45727" marB="4572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697"/>
                    </a:solidFill>
                  </a:tcPr>
                </a:tc>
                <a:extLst>
                  <a:ext uri="{0D108BD9-81ED-4DB2-BD59-A6C34878D82A}">
                    <a16:rowId xmlns:a16="http://schemas.microsoft.com/office/drawing/2014/main" val="10000"/>
                  </a:ext>
                </a:extLst>
              </a:tr>
              <a:tr h="1737622">
                <a:tc>
                  <a:txBody>
                    <a:bodyPr/>
                    <a:lstStyle/>
                    <a:p>
                      <a:endParaRPr lang="en-GB" sz="1800" i="0" dirty="0"/>
                    </a:p>
                    <a:p>
                      <a:endParaRPr lang="en-GB" sz="1800" i="0" dirty="0"/>
                    </a:p>
                    <a:p>
                      <a:endParaRPr lang="en-GB" sz="1800" i="0" dirty="0"/>
                    </a:p>
                    <a:p>
                      <a:endParaRPr lang="en-GB" sz="1800" i="0" dirty="0"/>
                    </a:p>
                    <a:p>
                      <a:endParaRPr lang="en-GB" sz="1800" i="0" dirty="0"/>
                    </a:p>
                    <a:p>
                      <a:endParaRPr lang="en-GB" sz="1800" i="0" dirty="0"/>
                    </a:p>
                  </a:txBody>
                  <a:tcPr marL="91449" marR="91449"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91449" marR="91449"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14350" name="Rectangle 1">
            <a:extLst>
              <a:ext uri="{FF2B5EF4-FFF2-40B4-BE49-F238E27FC236}">
                <a16:creationId xmlns:a16="http://schemas.microsoft.com/office/drawing/2014/main" id="{9092C030-3C99-4B43-B55A-134CC2B11342}"/>
              </a:ext>
            </a:extLst>
          </p:cNvPr>
          <p:cNvSpPr>
            <a:spLocks noChangeArrowheads="1"/>
          </p:cNvSpPr>
          <p:nvPr/>
        </p:nvSpPr>
        <p:spPr bwMode="auto">
          <a:xfrm>
            <a:off x="762000" y="1420813"/>
            <a:ext cx="75819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gn="ctr">
              <a:lnSpc>
                <a:spcPct val="100000"/>
              </a:lnSpc>
              <a:spcBef>
                <a:spcPct val="0"/>
              </a:spcBef>
              <a:buFontTx/>
              <a:buNone/>
            </a:pPr>
            <a:r>
              <a:rPr lang="en-GB" altLang="en-US" dirty="0">
                <a:solidFill>
                  <a:schemeClr val="tx1"/>
                </a:solidFill>
                <a:latin typeface="Twinkl" pitchFamily="2" charset="0"/>
              </a:rPr>
              <a:t>Categorise the questions based on whether they are scientific questions that can be tested or whether they are non-scientific questions:</a:t>
            </a:r>
          </a:p>
        </p:txBody>
      </p:sp>
      <p:sp>
        <p:nvSpPr>
          <p:cNvPr id="14351" name="TextBox 9">
            <a:extLst>
              <a:ext uri="{FF2B5EF4-FFF2-40B4-BE49-F238E27FC236}">
                <a16:creationId xmlns:a16="http://schemas.microsoft.com/office/drawing/2014/main" id="{6E2D28FD-2959-4355-BB62-8A580C593DF0}"/>
              </a:ext>
            </a:extLst>
          </p:cNvPr>
          <p:cNvSpPr txBox="1">
            <a:spLocks noChangeArrowheads="1"/>
          </p:cNvSpPr>
          <p:nvPr/>
        </p:nvSpPr>
        <p:spPr bwMode="auto">
          <a:xfrm>
            <a:off x="787400" y="4362450"/>
            <a:ext cx="4032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dirty="0">
                <a:solidFill>
                  <a:schemeClr val="tx1"/>
                </a:solidFill>
                <a:latin typeface="Twinkl" pitchFamily="2" charset="0"/>
              </a:rPr>
              <a:t>Does eating fruit keep you healthy?</a:t>
            </a:r>
          </a:p>
        </p:txBody>
      </p:sp>
      <p:sp>
        <p:nvSpPr>
          <p:cNvPr id="14352" name="TextBox 10">
            <a:extLst>
              <a:ext uri="{FF2B5EF4-FFF2-40B4-BE49-F238E27FC236}">
                <a16:creationId xmlns:a16="http://schemas.microsoft.com/office/drawing/2014/main" id="{15E15444-591C-4643-B980-0A970D9140F4}"/>
              </a:ext>
            </a:extLst>
          </p:cNvPr>
          <p:cNvSpPr txBox="1">
            <a:spLocks noChangeArrowheads="1"/>
          </p:cNvSpPr>
          <p:nvPr/>
        </p:nvSpPr>
        <p:spPr bwMode="auto">
          <a:xfrm>
            <a:off x="787400" y="4837113"/>
            <a:ext cx="23828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What time is dinner?</a:t>
            </a:r>
          </a:p>
        </p:txBody>
      </p:sp>
      <p:sp>
        <p:nvSpPr>
          <p:cNvPr id="14353" name="TextBox 11">
            <a:extLst>
              <a:ext uri="{FF2B5EF4-FFF2-40B4-BE49-F238E27FC236}">
                <a16:creationId xmlns:a16="http://schemas.microsoft.com/office/drawing/2014/main" id="{8E2AA77D-3F9E-4F96-B5E4-E9E64B6DB943}"/>
              </a:ext>
            </a:extLst>
          </p:cNvPr>
          <p:cNvSpPr txBox="1">
            <a:spLocks noChangeArrowheads="1"/>
          </p:cNvSpPr>
          <p:nvPr/>
        </p:nvSpPr>
        <p:spPr bwMode="auto">
          <a:xfrm>
            <a:off x="787400" y="5310188"/>
            <a:ext cx="2673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Can you open the lid?</a:t>
            </a:r>
          </a:p>
        </p:txBody>
      </p:sp>
      <p:sp>
        <p:nvSpPr>
          <p:cNvPr id="14354" name="TextBox 12">
            <a:extLst>
              <a:ext uri="{FF2B5EF4-FFF2-40B4-BE49-F238E27FC236}">
                <a16:creationId xmlns:a16="http://schemas.microsoft.com/office/drawing/2014/main" id="{BD31F136-D8F2-472E-96ED-690B9DE67086}"/>
              </a:ext>
            </a:extLst>
          </p:cNvPr>
          <p:cNvSpPr txBox="1">
            <a:spLocks noChangeArrowheads="1"/>
          </p:cNvSpPr>
          <p:nvPr/>
        </p:nvSpPr>
        <p:spPr bwMode="auto">
          <a:xfrm>
            <a:off x="4733925" y="4837113"/>
            <a:ext cx="40306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Does water always boil when heated?</a:t>
            </a:r>
          </a:p>
        </p:txBody>
      </p:sp>
      <p:sp>
        <p:nvSpPr>
          <p:cNvPr id="14355" name="TextBox 13">
            <a:extLst>
              <a:ext uri="{FF2B5EF4-FFF2-40B4-BE49-F238E27FC236}">
                <a16:creationId xmlns:a16="http://schemas.microsoft.com/office/drawing/2014/main" id="{1FF7DD5E-1A10-46A6-9D4B-35EBCDD0D187}"/>
              </a:ext>
            </a:extLst>
          </p:cNvPr>
          <p:cNvSpPr txBox="1">
            <a:spLocks noChangeArrowheads="1"/>
          </p:cNvSpPr>
          <p:nvPr/>
        </p:nvSpPr>
        <p:spPr bwMode="auto">
          <a:xfrm>
            <a:off x="4733925" y="4362450"/>
            <a:ext cx="40306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How much sleep do rabbits need?</a:t>
            </a:r>
          </a:p>
        </p:txBody>
      </p:sp>
      <p:sp>
        <p:nvSpPr>
          <p:cNvPr id="14356" name="TextBox 14">
            <a:extLst>
              <a:ext uri="{FF2B5EF4-FFF2-40B4-BE49-F238E27FC236}">
                <a16:creationId xmlns:a16="http://schemas.microsoft.com/office/drawing/2014/main" id="{FB80E1E5-E61E-4B76-A21C-F91F68745D54}"/>
              </a:ext>
            </a:extLst>
          </p:cNvPr>
          <p:cNvSpPr txBox="1">
            <a:spLocks noChangeArrowheads="1"/>
          </p:cNvSpPr>
          <p:nvPr/>
        </p:nvSpPr>
        <p:spPr bwMode="auto">
          <a:xfrm>
            <a:off x="4733925" y="5310188"/>
            <a:ext cx="40306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When should I do my homework?</a:t>
            </a:r>
          </a:p>
        </p:txBody>
      </p:sp>
      <p:sp>
        <p:nvSpPr>
          <p:cNvPr id="14357" name="TextBox 15">
            <a:extLst>
              <a:ext uri="{FF2B5EF4-FFF2-40B4-BE49-F238E27FC236}">
                <a16:creationId xmlns:a16="http://schemas.microsoft.com/office/drawing/2014/main" id="{E2787240-854C-4E89-91B4-0B7DBF89EEC2}"/>
              </a:ext>
            </a:extLst>
          </p:cNvPr>
          <p:cNvSpPr txBox="1">
            <a:spLocks noChangeArrowheads="1"/>
          </p:cNvSpPr>
          <p:nvPr/>
        </p:nvSpPr>
        <p:spPr bwMode="auto">
          <a:xfrm>
            <a:off x="787400" y="5784850"/>
            <a:ext cx="4032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a:solidFill>
                  <a:schemeClr val="tx1"/>
                </a:solidFill>
                <a:latin typeface="Twinkl" pitchFamily="2" charset="0"/>
              </a:rPr>
              <a:t>Does sound travel through walls?</a:t>
            </a:r>
          </a:p>
        </p:txBody>
      </p:sp>
      <p:sp>
        <p:nvSpPr>
          <p:cNvPr id="14358" name="TextBox 16">
            <a:extLst>
              <a:ext uri="{FF2B5EF4-FFF2-40B4-BE49-F238E27FC236}">
                <a16:creationId xmlns:a16="http://schemas.microsoft.com/office/drawing/2014/main" id="{39594D74-27F3-4F9D-A9C8-05C001B27881}"/>
              </a:ext>
            </a:extLst>
          </p:cNvPr>
          <p:cNvSpPr txBox="1">
            <a:spLocks noChangeArrowheads="1"/>
          </p:cNvSpPr>
          <p:nvPr/>
        </p:nvSpPr>
        <p:spPr bwMode="auto">
          <a:xfrm>
            <a:off x="4733925" y="5784850"/>
            <a:ext cx="40306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600" dirty="0">
                <a:solidFill>
                  <a:schemeClr val="tx1"/>
                </a:solidFill>
                <a:latin typeface="Twinkl" pitchFamily="2" charset="0"/>
              </a:rPr>
              <a:t>Do plants need soil to grow?</a:t>
            </a:r>
          </a:p>
        </p:txBody>
      </p:sp>
      <p:pic>
        <p:nvPicPr>
          <p:cNvPr id="14359" name="Whole Class">
            <a:extLst>
              <a:ext uri="{FF2B5EF4-FFF2-40B4-BE49-F238E27FC236}">
                <a16:creationId xmlns:a16="http://schemas.microsoft.com/office/drawing/2014/main" id="{3292676E-6CC5-447E-81C6-0DC7AC3273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AF81588-94A3-4CFD-9B8B-C3B9238C21C7}"/>
              </a:ext>
            </a:extLst>
          </p:cNvPr>
          <p:cNvSpPr/>
          <p:nvPr/>
        </p:nvSpPr>
        <p:spPr>
          <a:xfrm>
            <a:off x="835476" y="2001153"/>
            <a:ext cx="7444924" cy="4168775"/>
          </a:xfrm>
          <a:prstGeom prst="rect">
            <a:avLst/>
          </a:prstGeom>
          <a:solidFill>
            <a:srgbClr val="FFE6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6386" name="Picture 2">
            <a:extLst>
              <a:ext uri="{FF2B5EF4-FFF2-40B4-BE49-F238E27FC236}">
                <a16:creationId xmlns:a16="http://schemas.microsoft.com/office/drawing/2014/main" id="{93BCEFA0-A64F-411B-8007-76DEB2AE72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40862" y="2225675"/>
            <a:ext cx="2763837"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itle 5">
            <a:extLst>
              <a:ext uri="{FF2B5EF4-FFF2-40B4-BE49-F238E27FC236}">
                <a16:creationId xmlns:a16="http://schemas.microsoft.com/office/drawing/2014/main" id="{4117A317-7994-4E47-B274-878AF8446841}"/>
              </a:ext>
            </a:extLst>
          </p:cNvPr>
          <p:cNvSpPr>
            <a:spLocks noGrp="1"/>
          </p:cNvSpPr>
          <p:nvPr>
            <p:ph type="title"/>
          </p:nvPr>
        </p:nvSpPr>
        <p:spPr>
          <a:xfrm>
            <a:off x="484188" y="844550"/>
            <a:ext cx="8220075" cy="631825"/>
          </a:xfrm>
        </p:spPr>
        <p:txBody>
          <a:bodyPr>
            <a:noAutofit/>
          </a:bodyPr>
          <a:lstStyle/>
          <a:p>
            <a:pPr algn="ctr" eaLnBrk="1" hangingPunct="1">
              <a:defRPr/>
            </a:pPr>
            <a:r>
              <a:rPr lang="en-GB" sz="3300" dirty="0">
                <a:latin typeface="Twinkl" pitchFamily="2" charset="0"/>
              </a:rPr>
              <a:t>Creating Scientific Questions</a:t>
            </a:r>
            <a:endParaRPr lang="en-GB" altLang="en-US" sz="3300" dirty="0">
              <a:latin typeface="Twinkl" pitchFamily="2" charset="0"/>
            </a:endParaRPr>
          </a:p>
        </p:txBody>
      </p:sp>
      <p:pic>
        <p:nvPicPr>
          <p:cNvPr id="16389" name="Whole Class">
            <a:extLst>
              <a:ext uri="{FF2B5EF4-FFF2-40B4-BE49-F238E27FC236}">
                <a16:creationId xmlns:a16="http://schemas.microsoft.com/office/drawing/2014/main" id="{2759A96B-266A-443D-A9C7-5ED82B22D2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4598495E-3633-429E-A9A5-C538B71AE8BA}"/>
              </a:ext>
            </a:extLst>
          </p:cNvPr>
          <p:cNvSpPr/>
          <p:nvPr/>
        </p:nvSpPr>
        <p:spPr>
          <a:xfrm>
            <a:off x="1055688" y="2363788"/>
            <a:ext cx="4114800" cy="3693319"/>
          </a:xfrm>
          <a:prstGeom prst="rect">
            <a:avLst/>
          </a:prstGeom>
        </p:spPr>
        <p:txBody>
          <a:bodyPr>
            <a:spAutoFit/>
          </a:bodyPr>
          <a:lstStyle/>
          <a:p>
            <a:pPr>
              <a:defRPr/>
            </a:pPr>
            <a:r>
              <a:rPr lang="en-GB" dirty="0" smtClean="0">
                <a:latin typeface="Twinkl" pitchFamily="2" charset="0"/>
              </a:rPr>
              <a:t>The question we would like to find the answer to is:</a:t>
            </a:r>
          </a:p>
          <a:p>
            <a:pPr>
              <a:defRPr/>
            </a:pPr>
            <a:endParaRPr lang="en-GB" b="1" dirty="0">
              <a:latin typeface="Twinkl" pitchFamily="2" charset="0"/>
            </a:endParaRPr>
          </a:p>
          <a:p>
            <a:pPr>
              <a:defRPr/>
            </a:pPr>
            <a:r>
              <a:rPr lang="en-GB" b="1" dirty="0" smtClean="0">
                <a:latin typeface="Twinkl" pitchFamily="2" charset="0"/>
              </a:rPr>
              <a:t>Do different drinks affect our teeth?</a:t>
            </a:r>
          </a:p>
          <a:p>
            <a:pPr>
              <a:defRPr/>
            </a:pPr>
            <a:endParaRPr lang="en-GB" b="1" dirty="0">
              <a:latin typeface="Twinkl" pitchFamily="2" charset="0"/>
            </a:endParaRPr>
          </a:p>
          <a:p>
            <a:pPr>
              <a:defRPr/>
            </a:pPr>
            <a:r>
              <a:rPr lang="en-GB" dirty="0" smtClean="0">
                <a:latin typeface="Twinkl" pitchFamily="2" charset="0"/>
              </a:rPr>
              <a:t>Have a think about how you could create a scientific experiment to answer this question?</a:t>
            </a:r>
          </a:p>
          <a:p>
            <a:pPr>
              <a:defRPr/>
            </a:pPr>
            <a:endParaRPr lang="en-GB" dirty="0">
              <a:latin typeface="Twinkl" pitchFamily="2" charset="0"/>
            </a:endParaRPr>
          </a:p>
          <a:p>
            <a:pPr>
              <a:defRPr/>
            </a:pPr>
            <a:r>
              <a:rPr lang="en-GB" dirty="0" smtClean="0">
                <a:latin typeface="Twinkl" pitchFamily="2" charset="0"/>
              </a:rPr>
              <a:t>Write down your ideas for this experiment. What would you need? How would you carry it out? What would you predict?</a:t>
            </a:r>
            <a:endParaRPr lang="en-GB" dirty="0">
              <a:latin typeface="Twinkl" pitchFamily="2" charset="0"/>
            </a:endParaRPr>
          </a:p>
        </p:txBody>
      </p:sp>
      <p:sp>
        <p:nvSpPr>
          <p:cNvPr id="16391" name="TextBox 3">
            <a:extLst>
              <a:ext uri="{FF2B5EF4-FFF2-40B4-BE49-F238E27FC236}">
                <a16:creationId xmlns:a16="http://schemas.microsoft.com/office/drawing/2014/main" id="{9EC7DBAA-5626-42FE-9CD7-845763B5737A}"/>
              </a:ext>
            </a:extLst>
          </p:cNvPr>
          <p:cNvSpPr txBox="1">
            <a:spLocks noChangeArrowheads="1"/>
          </p:cNvSpPr>
          <p:nvPr/>
        </p:nvSpPr>
        <p:spPr bwMode="auto">
          <a:xfrm>
            <a:off x="5896077" y="2550224"/>
            <a:ext cx="1857375"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sz="19900" b="1" dirty="0">
                <a:solidFill>
                  <a:schemeClr val="bg1"/>
                </a:solidFill>
                <a:latin typeface="Twinkl" pitchFamily="2"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B2D04094-FCED-43EA-8C52-471CEE0B4C4E}"/>
              </a:ext>
            </a:extLst>
          </p:cNvPr>
          <p:cNvSpPr>
            <a:spLocks noGrp="1"/>
          </p:cNvSpPr>
          <p:nvPr>
            <p:ph type="title"/>
          </p:nvPr>
        </p:nvSpPr>
        <p:spPr>
          <a:xfrm>
            <a:off x="484188" y="712788"/>
            <a:ext cx="8220075" cy="631825"/>
          </a:xfrm>
        </p:spPr>
        <p:txBody>
          <a:bodyPr>
            <a:normAutofit fontScale="90000"/>
          </a:bodyPr>
          <a:lstStyle/>
          <a:p>
            <a:pPr algn="ctr" eaLnBrk="1" hangingPunct="1">
              <a:defRPr/>
            </a:pPr>
            <a:r>
              <a:rPr lang="en-GB" dirty="0" smtClean="0">
                <a:solidFill>
                  <a:schemeClr val="tx1"/>
                </a:solidFill>
                <a:latin typeface="Twinkl" pitchFamily="2" charset="0"/>
              </a:rPr>
              <a:t>Experiment Time</a:t>
            </a:r>
            <a:endParaRPr lang="en-GB" altLang="en-US" dirty="0">
              <a:solidFill>
                <a:schemeClr val="tx1"/>
              </a:solidFill>
              <a:latin typeface="Twinkl" pitchFamily="2" charset="0"/>
            </a:endParaRPr>
          </a:p>
        </p:txBody>
      </p:sp>
      <p:sp>
        <p:nvSpPr>
          <p:cNvPr id="24580" name="Rectangle 1">
            <a:extLst>
              <a:ext uri="{FF2B5EF4-FFF2-40B4-BE49-F238E27FC236}">
                <a16:creationId xmlns:a16="http://schemas.microsoft.com/office/drawing/2014/main" id="{5BD7DC32-2269-47B2-8E19-8980947BBD75}"/>
              </a:ext>
            </a:extLst>
          </p:cNvPr>
          <p:cNvSpPr>
            <a:spLocks noChangeArrowheads="1"/>
          </p:cNvSpPr>
          <p:nvPr/>
        </p:nvSpPr>
        <p:spPr bwMode="auto">
          <a:xfrm>
            <a:off x="827088" y="1603375"/>
            <a:ext cx="7453312" cy="2711100"/>
          </a:xfrm>
          <a:prstGeom prst="rect">
            <a:avLst/>
          </a:prstGeom>
          <a:solidFill>
            <a:srgbClr val="FFE697"/>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spcBef>
                <a:spcPct val="0"/>
              </a:spcBef>
              <a:buFontTx/>
              <a:buNone/>
            </a:pPr>
            <a:r>
              <a:rPr lang="en-GB" altLang="en-US" dirty="0" smtClean="0">
                <a:solidFill>
                  <a:schemeClr val="tx1"/>
                </a:solidFill>
                <a:latin typeface="Twinkl" pitchFamily="2" charset="0"/>
              </a:rPr>
              <a:t>You may want to carry out the experiment you have just planned or you may prefer to watch the following </a:t>
            </a:r>
            <a:r>
              <a:rPr lang="en-GB" altLang="en-US" dirty="0">
                <a:solidFill>
                  <a:schemeClr val="tx1"/>
                </a:solidFill>
                <a:latin typeface="Twinkl" pitchFamily="2" charset="0"/>
              </a:rPr>
              <a:t>video </a:t>
            </a:r>
            <a:r>
              <a:rPr lang="en-GB" altLang="en-US" dirty="0">
                <a:solidFill>
                  <a:schemeClr val="tx1"/>
                </a:solidFill>
                <a:latin typeface="Twinkl" pitchFamily="2" charset="0"/>
                <a:hlinkClick r:id="rId3"/>
              </a:rPr>
              <a:t>https://www.arcticdental.com/tooth-decay-egg-experiment-for-kids</a:t>
            </a:r>
            <a:r>
              <a:rPr lang="en-GB" altLang="en-US" dirty="0" smtClean="0">
                <a:solidFill>
                  <a:schemeClr val="tx1"/>
                </a:solidFill>
                <a:latin typeface="Twinkl" pitchFamily="2" charset="0"/>
                <a:hlinkClick r:id="rId3"/>
              </a:rPr>
              <a:t>/</a:t>
            </a:r>
            <a:r>
              <a:rPr lang="en-GB" altLang="en-US" dirty="0" smtClean="0">
                <a:solidFill>
                  <a:schemeClr val="tx1"/>
                </a:solidFill>
                <a:latin typeface="Twinkl" pitchFamily="2" charset="0"/>
              </a:rPr>
              <a:t> to </a:t>
            </a:r>
            <a:r>
              <a:rPr lang="en-GB" altLang="en-US" dirty="0">
                <a:solidFill>
                  <a:schemeClr val="tx1"/>
                </a:solidFill>
                <a:latin typeface="Twinkl" pitchFamily="2" charset="0"/>
              </a:rPr>
              <a:t>give you </a:t>
            </a:r>
            <a:r>
              <a:rPr lang="en-GB" altLang="en-US" dirty="0" smtClean="0">
                <a:solidFill>
                  <a:schemeClr val="tx1"/>
                </a:solidFill>
                <a:latin typeface="Twinkl" pitchFamily="2" charset="0"/>
              </a:rPr>
              <a:t>another idea (only watch Part 1).</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Now it’s your turn…</a:t>
            </a:r>
            <a:endParaRPr lang="en-GB" altLang="en-US" dirty="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Ask an adult at home if they could help you set up your own experiment. What drinks are you going to use? What are you going to use instead of real teeth. How long are you going to leave them for?</a:t>
            </a:r>
            <a:endParaRPr lang="en-GB" altLang="en-US" dirty="0">
              <a:solidFill>
                <a:schemeClr val="tx1"/>
              </a:solidFill>
              <a:latin typeface="Twinkl" pitchFamily="2" charset="0"/>
            </a:endParaRPr>
          </a:p>
        </p:txBody>
      </p:sp>
      <p:sp>
        <p:nvSpPr>
          <p:cNvPr id="6" name="Rounded Rectangle 5">
            <a:extLst>
              <a:ext uri="{FF2B5EF4-FFF2-40B4-BE49-F238E27FC236}">
                <a16:creationId xmlns:a16="http://schemas.microsoft.com/office/drawing/2014/main" id="{CD9AF5A8-FBFC-4E17-B1E1-9EC2322E543C}"/>
              </a:ext>
            </a:extLst>
          </p:cNvPr>
          <p:cNvSpPr/>
          <p:nvPr/>
        </p:nvSpPr>
        <p:spPr>
          <a:xfrm>
            <a:off x="827088" y="4186106"/>
            <a:ext cx="7459662" cy="1979743"/>
          </a:xfrm>
          <a:prstGeom prst="rect">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2" name="Picture 2">
            <a:extLst>
              <a:ext uri="{FF2B5EF4-FFF2-40B4-BE49-F238E27FC236}">
                <a16:creationId xmlns:a16="http://schemas.microsoft.com/office/drawing/2014/main" id="{474C938E-0822-462E-9F56-FE66A9942A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62050" y="4648200"/>
            <a:ext cx="8207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4">
            <a:extLst>
              <a:ext uri="{FF2B5EF4-FFF2-40B4-BE49-F238E27FC236}">
                <a16:creationId xmlns:a16="http://schemas.microsoft.com/office/drawing/2014/main" id="{0C51D34E-000E-4998-9E0D-92FBAAAA07D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59075" y="4594225"/>
            <a:ext cx="757238"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6">
            <a:extLst>
              <a:ext uri="{FF2B5EF4-FFF2-40B4-BE49-F238E27FC236}">
                <a16:creationId xmlns:a16="http://schemas.microsoft.com/office/drawing/2014/main" id="{1B28E790-7F3B-46CC-99AF-034AA3E00B7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00989" y="4594225"/>
            <a:ext cx="538163"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9">
            <a:extLst>
              <a:ext uri="{FF2B5EF4-FFF2-40B4-BE49-F238E27FC236}">
                <a16:creationId xmlns:a16="http://schemas.microsoft.com/office/drawing/2014/main" id="{35AAA70B-2652-4806-B475-EE1395F35C0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655214" y="4459120"/>
            <a:ext cx="611187"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
            <a:extLst>
              <a:ext uri="{FF2B5EF4-FFF2-40B4-BE49-F238E27FC236}">
                <a16:creationId xmlns:a16="http://schemas.microsoft.com/office/drawing/2014/main" id="{B546A8D0-0AE6-4E39-9701-9B7D07670A2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124424" y="4729162"/>
            <a:ext cx="77311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9EF86928-20FB-4192-9D7F-A4403848F782}"/>
              </a:ext>
            </a:extLst>
          </p:cNvPr>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3EAE862-E758-4D68-8527-ABFF2ACFB67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4820" name="Title 1">
            <a:extLst>
              <a:ext uri="{FF2B5EF4-FFF2-40B4-BE49-F238E27FC236}">
                <a16:creationId xmlns:a16="http://schemas.microsoft.com/office/drawing/2014/main" id="{E30ED29C-11C6-4BD0-833E-5F888674F23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34821" name="Title 1">
            <a:extLst>
              <a:ext uri="{FF2B5EF4-FFF2-40B4-BE49-F238E27FC236}">
                <a16:creationId xmlns:a16="http://schemas.microsoft.com/office/drawing/2014/main" id="{2C3C2D9A-94DB-4752-8EC5-545293B4E802}"/>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34822" name="Content Placeholder 15">
            <a:extLst>
              <a:ext uri="{FF2B5EF4-FFF2-40B4-BE49-F238E27FC236}">
                <a16:creationId xmlns:a16="http://schemas.microsoft.com/office/drawing/2014/main" id="{881F8BD5-561B-4652-A9A1-82071FA79E3E}"/>
              </a:ext>
            </a:extLst>
          </p:cNvPr>
          <p:cNvSpPr>
            <a:spLocks noGrp="1"/>
          </p:cNvSpPr>
          <p:nvPr>
            <p:ph idx="1"/>
          </p:nvPr>
        </p:nvSpPr>
        <p:spPr>
          <a:xfrm>
            <a:off x="628650" y="1127125"/>
            <a:ext cx="7299325" cy="1409700"/>
          </a:xfrm>
        </p:spPr>
        <p:txBody>
          <a:bodyPr/>
          <a:lstStyle/>
          <a:p>
            <a:r>
              <a:rPr lang="en-GB" altLang="en-US">
                <a:latin typeface="Twinkl" pitchFamily="2" charset="0"/>
                <a:ea typeface="Sassoon Infant Rg"/>
                <a:cs typeface="Sassoon Infant Rg"/>
              </a:rPr>
              <a:t>I can ask scientific questions and choose a scientific enquiry to answer them. </a:t>
            </a:r>
          </a:p>
          <a:p>
            <a:r>
              <a:rPr lang="en-GB" altLang="en-US">
                <a:latin typeface="Twinkl" pitchFamily="2" charset="0"/>
                <a:ea typeface="Sassoon Infant Rg"/>
                <a:cs typeface="Sassoon Infant Rg"/>
              </a:rPr>
              <a:t>I can create an enquiry or test.</a:t>
            </a:r>
          </a:p>
        </p:txBody>
      </p:sp>
      <p:sp>
        <p:nvSpPr>
          <p:cNvPr id="34823" name="Content Placeholder 15">
            <a:extLst>
              <a:ext uri="{FF2B5EF4-FFF2-40B4-BE49-F238E27FC236}">
                <a16:creationId xmlns:a16="http://schemas.microsoft.com/office/drawing/2014/main" id="{34BD6BC5-23AA-48D0-83FF-BC28FAA24D39}"/>
              </a:ext>
            </a:extLst>
          </p:cNvPr>
          <p:cNvSpPr txBox="1">
            <a:spLocks/>
          </p:cNvSpPr>
          <p:nvPr/>
        </p:nvSpPr>
        <p:spPr bwMode="auto">
          <a:xfrm>
            <a:off x="628650" y="3409950"/>
            <a:ext cx="78867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a:ea typeface="Sassoon Infant Rg"/>
                <a:cs typeface="Sassoon Infant Rg"/>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a:ea typeface="Sassoon Infant Rg"/>
                <a:cs typeface="Sassoon Infant Rg"/>
              </a:defRPr>
            </a:lvl9pPr>
          </a:lstStyle>
          <a:p>
            <a:pPr>
              <a:lnSpc>
                <a:spcPct val="100000"/>
              </a:lnSpc>
            </a:pPr>
            <a:r>
              <a:rPr lang="en-GB" altLang="en-US">
                <a:latin typeface="Twinkl" pitchFamily="2" charset="0"/>
              </a:rPr>
              <a:t>I can generate questions.</a:t>
            </a:r>
          </a:p>
          <a:p>
            <a:pPr>
              <a:lnSpc>
                <a:spcPct val="100000"/>
              </a:lnSpc>
            </a:pPr>
            <a:r>
              <a:rPr lang="en-GB" altLang="en-US">
                <a:latin typeface="Twinkl" pitchFamily="2" charset="0"/>
              </a:rPr>
              <a:t>I can generate relevant scientific questions.</a:t>
            </a:r>
          </a:p>
          <a:p>
            <a:pPr>
              <a:lnSpc>
                <a:spcPct val="100000"/>
              </a:lnSpc>
            </a:pPr>
            <a:r>
              <a:rPr lang="en-GB" altLang="en-US">
                <a:latin typeface="Twinkl" pitchFamily="2" charset="0"/>
              </a:rPr>
              <a:t>I can suggest an appropriate type of scientific enquiry to answer my question.  </a:t>
            </a:r>
          </a:p>
          <a:p>
            <a:pPr>
              <a:lnSpc>
                <a:spcPct val="100000"/>
              </a:lnSpc>
            </a:pPr>
            <a:r>
              <a:rPr lang="en-GB" altLang="en-US">
                <a:latin typeface="Twinkl" pitchFamily="2" charset="0"/>
              </a:rPr>
              <a:t>I can set up a simple enquiry with support.</a:t>
            </a:r>
          </a:p>
          <a:p>
            <a:pPr>
              <a:lnSpc>
                <a:spcPct val="100000"/>
              </a:lnSpc>
            </a:pPr>
            <a:r>
              <a:rPr lang="en-GB" altLang="en-US">
                <a:latin typeface="Twinkl" pitchFamily="2" charset="0"/>
              </a:rPr>
              <a:t>I can make predictions and suggest equipment.</a:t>
            </a:r>
          </a:p>
          <a:p>
            <a:pPr>
              <a:lnSpc>
                <a:spcPct val="100000"/>
              </a:lnSpc>
            </a:pPr>
            <a:r>
              <a:rPr lang="en-GB" altLang="en-US">
                <a:latin typeface="Twinkl" pitchFamily="2" charset="0"/>
              </a:rPr>
              <a:t>I can give clear instructions to perform a test.</a:t>
            </a:r>
          </a:p>
        </p:txBody>
      </p:sp>
      <p:pic>
        <p:nvPicPr>
          <p:cNvPr id="34824" name="Picture 7">
            <a:extLst>
              <a:ext uri="{FF2B5EF4-FFF2-40B4-BE49-F238E27FC236}">
                <a16:creationId xmlns:a16="http://schemas.microsoft.com/office/drawing/2014/main" id="{C094FD3C-FEB9-4137-A2D0-27BD789E67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5389</TotalTime>
  <Words>482</Words>
  <Application>Microsoft Office PowerPoint</Application>
  <PresentationFormat>On-screen Show (4:3)</PresentationFormat>
  <Paragraphs>75</Paragraphs>
  <Slides>10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Twinkl</vt:lpstr>
      <vt:lpstr>BPreplay</vt:lpstr>
      <vt:lpstr>Sassoon Infant Rg</vt:lpstr>
      <vt:lpstr>Sassoon Infant Md</vt:lpstr>
      <vt:lpstr>Roboto</vt:lpstr>
      <vt:lpstr>Arial</vt:lpstr>
      <vt:lpstr>Calibri</vt:lpstr>
      <vt:lpstr>Office Theme</vt:lpstr>
      <vt:lpstr>Science</vt:lpstr>
      <vt:lpstr>PowerPoint Presentation</vt:lpstr>
      <vt:lpstr>PowerPoint Presentation</vt:lpstr>
      <vt:lpstr>Tooth Decay</vt:lpstr>
      <vt:lpstr>Questions!</vt:lpstr>
      <vt:lpstr>Scientific or Not?</vt:lpstr>
      <vt:lpstr>Creating Scientific Questions</vt:lpstr>
      <vt:lpstr>Experiment Time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Christian</cp:lastModifiedBy>
  <cp:revision>370</cp:revision>
  <dcterms:created xsi:type="dcterms:W3CDTF">2014-10-01T16:09:27Z</dcterms:created>
  <dcterms:modified xsi:type="dcterms:W3CDTF">2021-01-21T20:27:37Z</dcterms:modified>
</cp:coreProperties>
</file>