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4"/>
  </p:sldMasterIdLst>
  <p:notesMasterIdLst>
    <p:notesMasterId r:id="rId17"/>
  </p:notesMasterIdLst>
  <p:sldIdLst>
    <p:sldId id="256" r:id="rId5"/>
    <p:sldId id="257" r:id="rId6"/>
    <p:sldId id="259" r:id="rId7"/>
    <p:sldId id="282" r:id="rId8"/>
    <p:sldId id="287" r:id="rId9"/>
    <p:sldId id="275" r:id="rId10"/>
    <p:sldId id="281" r:id="rId11"/>
    <p:sldId id="277" r:id="rId12"/>
    <p:sldId id="289" r:id="rId13"/>
    <p:sldId id="280" r:id="rId14"/>
    <p:sldId id="288" r:id="rId15"/>
    <p:sldId id="279"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EF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92" autoAdjust="0"/>
    <p:restoredTop sz="94615"/>
  </p:normalViewPr>
  <p:slideViewPr>
    <p:cSldViewPr>
      <p:cViewPr varScale="1">
        <p:scale>
          <a:sx n="62" d="100"/>
          <a:sy n="62" d="100"/>
        </p:scale>
        <p:origin x="138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Hally" userId="f1fa7f3a-19a8-46f4-9231-8b079556546c" providerId="ADAL" clId="{595AA01E-4B47-4E28-A244-2CA4CF9E900D}"/>
    <pc:docChg chg="custSel modSld">
      <pc:chgData name="Kelly Hally" userId="f1fa7f3a-19a8-46f4-9231-8b079556546c" providerId="ADAL" clId="{595AA01E-4B47-4E28-A244-2CA4CF9E900D}" dt="2025-09-03T06:32:51.650" v="163" actId="20577"/>
      <pc:docMkLst>
        <pc:docMk/>
      </pc:docMkLst>
      <pc:sldChg chg="addSp delSp modSp">
        <pc:chgData name="Kelly Hally" userId="f1fa7f3a-19a8-46f4-9231-8b079556546c" providerId="ADAL" clId="{595AA01E-4B47-4E28-A244-2CA4CF9E900D}" dt="2025-09-03T06:18:25.433" v="138" actId="20577"/>
        <pc:sldMkLst>
          <pc:docMk/>
          <pc:sldMk cId="2680598708" sldId="259"/>
        </pc:sldMkLst>
        <pc:spChg chg="mod">
          <ac:chgData name="Kelly Hally" userId="f1fa7f3a-19a8-46f4-9231-8b079556546c" providerId="ADAL" clId="{595AA01E-4B47-4E28-A244-2CA4CF9E900D}" dt="2025-09-03T06:18:25.433" v="138" actId="20577"/>
          <ac:spMkLst>
            <pc:docMk/>
            <pc:sldMk cId="2680598708" sldId="259"/>
            <ac:spMk id="3" creationId="{00000000-0000-0000-0000-000000000000}"/>
          </ac:spMkLst>
        </pc:spChg>
        <pc:picChg chg="add mod">
          <ac:chgData name="Kelly Hally" userId="f1fa7f3a-19a8-46f4-9231-8b079556546c" providerId="ADAL" clId="{595AA01E-4B47-4E28-A244-2CA4CF9E900D}" dt="2025-09-02T20:15:50.475" v="4" actId="14100"/>
          <ac:picMkLst>
            <pc:docMk/>
            <pc:sldMk cId="2680598708" sldId="259"/>
            <ac:picMk id="4" creationId="{B1D0286D-B293-4F36-9CE6-0316F2BFDC92}"/>
          </ac:picMkLst>
        </pc:picChg>
        <pc:picChg chg="del">
          <ac:chgData name="Kelly Hally" userId="f1fa7f3a-19a8-46f4-9231-8b079556546c" providerId="ADAL" clId="{595AA01E-4B47-4E28-A244-2CA4CF9E900D}" dt="2025-09-02T20:15:34.509" v="1" actId="478"/>
          <ac:picMkLst>
            <pc:docMk/>
            <pc:sldMk cId="2680598708" sldId="259"/>
            <ac:picMk id="11" creationId="{30845F9D-E3E3-42CA-9953-8D840FA0B457}"/>
          </ac:picMkLst>
        </pc:picChg>
        <pc:picChg chg="del">
          <ac:chgData name="Kelly Hally" userId="f1fa7f3a-19a8-46f4-9231-8b079556546c" providerId="ADAL" clId="{595AA01E-4B47-4E28-A244-2CA4CF9E900D}" dt="2025-09-02T20:15:33.260" v="0" actId="478"/>
          <ac:picMkLst>
            <pc:docMk/>
            <pc:sldMk cId="2680598708" sldId="259"/>
            <ac:picMk id="13" creationId="{D6D47736-4585-408C-8854-0B4C2FE7AC2D}"/>
          </ac:picMkLst>
        </pc:picChg>
      </pc:sldChg>
      <pc:sldChg chg="modSp">
        <pc:chgData name="Kelly Hally" userId="f1fa7f3a-19a8-46f4-9231-8b079556546c" providerId="ADAL" clId="{595AA01E-4B47-4E28-A244-2CA4CF9E900D}" dt="2025-09-03T06:32:51.650" v="163" actId="20577"/>
        <pc:sldMkLst>
          <pc:docMk/>
          <pc:sldMk cId="1341598149" sldId="280"/>
        </pc:sldMkLst>
        <pc:spChg chg="mod">
          <ac:chgData name="Kelly Hally" userId="f1fa7f3a-19a8-46f4-9231-8b079556546c" providerId="ADAL" clId="{595AA01E-4B47-4E28-A244-2CA4CF9E900D}" dt="2025-09-03T06:32:51.650" v="163" actId="20577"/>
          <ac:spMkLst>
            <pc:docMk/>
            <pc:sldMk cId="1341598149" sldId="280"/>
            <ac:spMk id="3" creationId="{00000000-0000-0000-0000-000000000000}"/>
          </ac:spMkLst>
        </pc:spChg>
      </pc:sldChg>
      <pc:sldChg chg="modSp">
        <pc:chgData name="Kelly Hally" userId="f1fa7f3a-19a8-46f4-9231-8b079556546c" providerId="ADAL" clId="{595AA01E-4B47-4E28-A244-2CA4CF9E900D}" dt="2025-09-02T20:17:41.855" v="134" actId="20577"/>
        <pc:sldMkLst>
          <pc:docMk/>
          <pc:sldMk cId="1391121507" sldId="281"/>
        </pc:sldMkLst>
        <pc:spChg chg="mod">
          <ac:chgData name="Kelly Hally" userId="f1fa7f3a-19a8-46f4-9231-8b079556546c" providerId="ADAL" clId="{595AA01E-4B47-4E28-A244-2CA4CF9E900D}" dt="2025-09-02T20:17:41.855" v="134" actId="20577"/>
          <ac:spMkLst>
            <pc:docMk/>
            <pc:sldMk cId="1391121507" sldId="281"/>
            <ac:spMk id="3" creationId="{00000000-0000-0000-0000-000000000000}"/>
          </ac:spMkLst>
        </pc:spChg>
      </pc:sldChg>
    </pc:docChg>
  </pc:docChgLst>
  <pc:docChgLst>
    <pc:chgData name="Belinda Clark" userId="91df1d85-7c8b-4da8-a625-5942fa709772" providerId="ADAL" clId="{3D8E8BDB-AA41-441B-BB2A-806BB421F0D3}"/>
    <pc:docChg chg="custSel modSld">
      <pc:chgData name="Belinda Clark" userId="91df1d85-7c8b-4da8-a625-5942fa709772" providerId="ADAL" clId="{3D8E8BDB-AA41-441B-BB2A-806BB421F0D3}" dt="2025-09-04T12:40:17.122" v="100" actId="20577"/>
      <pc:docMkLst>
        <pc:docMk/>
      </pc:docMkLst>
      <pc:sldChg chg="modSp mod">
        <pc:chgData name="Belinda Clark" userId="91df1d85-7c8b-4da8-a625-5942fa709772" providerId="ADAL" clId="{3D8E8BDB-AA41-441B-BB2A-806BB421F0D3}" dt="2025-09-04T07:20:20.880" v="8" actId="1076"/>
        <pc:sldMkLst>
          <pc:docMk/>
          <pc:sldMk cId="2503568227" sldId="275"/>
        </pc:sldMkLst>
        <pc:picChg chg="mod">
          <ac:chgData name="Belinda Clark" userId="91df1d85-7c8b-4da8-a625-5942fa709772" providerId="ADAL" clId="{3D8E8BDB-AA41-441B-BB2A-806BB421F0D3}" dt="2025-09-04T07:20:20.880" v="8" actId="1076"/>
          <ac:picMkLst>
            <pc:docMk/>
            <pc:sldMk cId="2503568227" sldId="275"/>
            <ac:picMk id="5" creationId="{E1A41097-4D7D-462C-A84E-2F7FDDAA90B8}"/>
          </ac:picMkLst>
        </pc:picChg>
      </pc:sldChg>
      <pc:sldChg chg="modSp mod">
        <pc:chgData name="Belinda Clark" userId="91df1d85-7c8b-4da8-a625-5942fa709772" providerId="ADAL" clId="{3D8E8BDB-AA41-441B-BB2A-806BB421F0D3}" dt="2025-09-04T12:40:17.122" v="100" actId="20577"/>
        <pc:sldMkLst>
          <pc:docMk/>
          <pc:sldMk cId="1341598149" sldId="280"/>
        </pc:sldMkLst>
        <pc:spChg chg="mod">
          <ac:chgData name="Belinda Clark" userId="91df1d85-7c8b-4da8-a625-5942fa709772" providerId="ADAL" clId="{3D8E8BDB-AA41-441B-BB2A-806BB421F0D3}" dt="2025-09-04T12:40:17.122" v="100" actId="20577"/>
          <ac:spMkLst>
            <pc:docMk/>
            <pc:sldMk cId="1341598149" sldId="280"/>
            <ac:spMk id="3" creationId="{00000000-0000-0000-0000-000000000000}"/>
          </ac:spMkLst>
        </pc:spChg>
      </pc:sldChg>
      <pc:sldChg chg="modSp mod">
        <pc:chgData name="Belinda Clark" userId="91df1d85-7c8b-4da8-a625-5942fa709772" providerId="ADAL" clId="{3D8E8BDB-AA41-441B-BB2A-806BB421F0D3}" dt="2025-09-04T12:39:38.256" v="84" actId="20577"/>
        <pc:sldMkLst>
          <pc:docMk/>
          <pc:sldMk cId="1391121507" sldId="281"/>
        </pc:sldMkLst>
        <pc:spChg chg="mod">
          <ac:chgData name="Belinda Clark" userId="91df1d85-7c8b-4da8-a625-5942fa709772" providerId="ADAL" clId="{3D8E8BDB-AA41-441B-BB2A-806BB421F0D3}" dt="2025-09-04T12:39:38.256" v="84" actId="20577"/>
          <ac:spMkLst>
            <pc:docMk/>
            <pc:sldMk cId="1391121507" sldId="281"/>
            <ac:spMk id="3" creationId="{00000000-0000-0000-0000-000000000000}"/>
          </ac:spMkLst>
        </pc:spChg>
      </pc:sldChg>
    </pc:docChg>
  </pc:docChgLst>
  <pc:docChgLst>
    <pc:chgData name="Belinda" userId="91df1d85-7c8b-4da8-a625-5942fa709772" providerId="ADAL" clId="{3D8E8BDB-AA41-441B-BB2A-806BB421F0D3}"/>
    <pc:docChg chg="modSld">
      <pc:chgData name="Belinda" userId="91df1d85-7c8b-4da8-a625-5942fa709772" providerId="ADAL" clId="{3D8E8BDB-AA41-441B-BB2A-806BB421F0D3}" dt="2025-09-06T14:47:39.458" v="25" actId="20577"/>
      <pc:docMkLst>
        <pc:docMk/>
      </pc:docMkLst>
      <pc:sldChg chg="modSp mod">
        <pc:chgData name="Belinda" userId="91df1d85-7c8b-4da8-a625-5942fa709772" providerId="ADAL" clId="{3D8E8BDB-AA41-441B-BB2A-806BB421F0D3}" dt="2025-09-06T14:47:39.458" v="25" actId="20577"/>
        <pc:sldMkLst>
          <pc:docMk/>
          <pc:sldMk cId="1341598149" sldId="280"/>
        </pc:sldMkLst>
        <pc:spChg chg="mod">
          <ac:chgData name="Belinda" userId="91df1d85-7c8b-4da8-a625-5942fa709772" providerId="ADAL" clId="{3D8E8BDB-AA41-441B-BB2A-806BB421F0D3}" dt="2025-09-06T14:47:39.458" v="25" actId="20577"/>
          <ac:spMkLst>
            <pc:docMk/>
            <pc:sldMk cId="1341598149" sldId="280"/>
            <ac:spMk id="3" creationId="{00000000-0000-0000-0000-000000000000}"/>
          </ac:spMkLst>
        </pc:spChg>
      </pc:sldChg>
      <pc:sldChg chg="modSp mod">
        <pc:chgData name="Belinda" userId="91df1d85-7c8b-4da8-a625-5942fa709772" providerId="ADAL" clId="{3D8E8BDB-AA41-441B-BB2A-806BB421F0D3}" dt="2025-09-06T14:47:07.403" v="23" actId="20577"/>
        <pc:sldMkLst>
          <pc:docMk/>
          <pc:sldMk cId="1391121507" sldId="281"/>
        </pc:sldMkLst>
        <pc:spChg chg="mod">
          <ac:chgData name="Belinda" userId="91df1d85-7c8b-4da8-a625-5942fa709772" providerId="ADAL" clId="{3D8E8BDB-AA41-441B-BB2A-806BB421F0D3}" dt="2025-09-06T14:47:07.403" v="23" actId="20577"/>
          <ac:spMkLst>
            <pc:docMk/>
            <pc:sldMk cId="1391121507" sldId="281"/>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480618-E822-416F-B4A8-0291423A23CA}" type="datetimeFigureOut">
              <a:rPr lang="en-GB" smtClean="0"/>
              <a:t>06/09/2025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435F50-3802-4D78-ACB0-856DA4A50DE9}" type="slidenum">
              <a:rPr lang="en-GB" smtClean="0"/>
              <a:t>‹#›</a:t>
            </a:fld>
            <a:endParaRPr lang="en-GB"/>
          </a:p>
        </p:txBody>
      </p:sp>
    </p:spTree>
    <p:extLst>
      <p:ext uri="{BB962C8B-B14F-4D97-AF65-F5344CB8AC3E}">
        <p14:creationId xmlns:p14="http://schemas.microsoft.com/office/powerpoint/2010/main" val="1933204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GB"/>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2174218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GB"/>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333296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947710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GB"/>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788ABCD-B765-4945-886C-3E764C451A22}" type="datetimeFigureOut">
              <a:rPr lang="en-GB" smtClean="0"/>
              <a:t>06/09/2025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1337584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GB"/>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788ABCD-B765-4945-886C-3E764C451A22}" type="datetimeFigureOut">
              <a:rPr lang="en-GB" smtClean="0"/>
              <a:t>06/09/2025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3429901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788ABCD-B765-4945-886C-3E764C451A22}" type="datetimeFigureOut">
              <a:rPr lang="en-GB" smtClean="0"/>
              <a:t>06/09/2025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588842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88ABCD-B765-4945-886C-3E764C451A22}" type="datetimeFigureOut">
              <a:rPr lang="en-GB" smtClean="0"/>
              <a:t>06/09/2025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2730799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788ABCD-B765-4945-886C-3E764C451A22}" type="datetimeFigureOut">
              <a:rPr lang="en-GB" smtClean="0"/>
              <a:t>06/09/2025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242712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GB"/>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788ABCD-B765-4945-886C-3E764C451A22}" type="datetimeFigureOut">
              <a:rPr lang="en-GB" smtClean="0"/>
              <a:t>06/09/2025</a:t>
            </a:fld>
            <a:endParaRPr lang="en-GB"/>
          </a:p>
        </p:txBody>
      </p:sp>
      <p:sp>
        <p:nvSpPr>
          <p:cNvPr id="6" name="Footer Placeholder 5"/>
          <p:cNvSpPr>
            <a:spLocks noGrp="1"/>
          </p:cNvSpPr>
          <p:nvPr>
            <p:ph type="ftr" sz="quarter" idx="11"/>
          </p:nvPr>
        </p:nvSpPr>
        <p:spPr>
          <a:xfrm>
            <a:off x="533400" y="6172200"/>
            <a:ext cx="5811724" cy="365125"/>
          </a:xfrm>
        </p:spPr>
        <p:txBody>
          <a:bodyPr/>
          <a:lstStyle/>
          <a:p>
            <a:endParaRPr lang="en-GB"/>
          </a:p>
        </p:txBody>
      </p:sp>
      <p:sp>
        <p:nvSpPr>
          <p:cNvPr id="7" name="Slide Number Placeholder 6"/>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42991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GB"/>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5788ABCD-B765-4945-886C-3E764C451A22}" type="datetimeFigureOut">
              <a:rPr lang="en-GB" smtClean="0"/>
              <a:t>06/09/2025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2976951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GB"/>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28495205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37758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GB"/>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19103534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658891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1448752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7789325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788ABCD-B765-4945-886C-3E764C451A22}" type="datetimeFigureOut">
              <a:rPr lang="en-GB" smtClean="0"/>
              <a:t>06/09/2025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F6FB36-5B51-4538-857E-F35FC2E788A2}" type="slidenum">
              <a:rPr lang="en-GB" smtClean="0"/>
              <a:t>‹#›</a:t>
            </a:fld>
            <a:endParaRPr lang="en-GB"/>
          </a:p>
        </p:txBody>
      </p:sp>
    </p:spTree>
    <p:extLst>
      <p:ext uri="{BB962C8B-B14F-4D97-AF65-F5344CB8AC3E}">
        <p14:creationId xmlns:p14="http://schemas.microsoft.com/office/powerpoint/2010/main" val="3488508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2">
                <a:lumMod val="40000"/>
                <a:lumOff val="60000"/>
              </a:schemeClr>
            </a:gs>
            <a:gs pos="100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788ABCD-B765-4945-886C-3E764C451A22}" type="datetimeFigureOut">
              <a:rPr lang="en-GB" smtClean="0"/>
              <a:t>06/09/2025</a:t>
            </a:fld>
            <a:endParaRPr lang="en-GB"/>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FEF6FB36-5B51-4538-857E-F35FC2E788A2}" type="slidenum">
              <a:rPr lang="en-GB" smtClean="0"/>
              <a:t>‹#›</a:t>
            </a:fld>
            <a:endParaRPr lang="en-GB"/>
          </a:p>
        </p:txBody>
      </p:sp>
    </p:spTree>
    <p:extLst>
      <p:ext uri="{BB962C8B-B14F-4D97-AF65-F5344CB8AC3E}">
        <p14:creationId xmlns:p14="http://schemas.microsoft.com/office/powerpoint/2010/main" val="46754264"/>
      </p:ext>
    </p:extLst>
  </p:cSld>
  <p:clrMap bg1="dk1" tx1="lt1" bg2="dk2" tx2="lt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 id="2147483783" r:id="rId13"/>
    <p:sldLayoutId id="2147483784" r:id="rId14"/>
    <p:sldLayoutId id="2147483785" r:id="rId15"/>
    <p:sldLayoutId id="2147483786" r:id="rId16"/>
    <p:sldLayoutId id="2147483787"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llhallowsprimary.co.uk/our-curriculum-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languageangels.com/schools/login"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lbaker@hallows.notts.sch.uk" TargetMode="External"/><Relationship Id="rId2" Type="http://schemas.openxmlformats.org/officeDocument/2006/relationships/hyperlink" Target="mailto:bclark@hallows.nott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672"/>
            <a:ext cx="8172909" cy="936104"/>
          </a:xfrm>
        </p:spPr>
        <p:txBody>
          <a:bodyPr>
            <a:normAutofit fontScale="90000"/>
          </a:bodyPr>
          <a:lstStyle/>
          <a:p>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br>
              <a:rPr lang="en-GB" dirty="0">
                <a:solidFill>
                  <a:srgbClr val="00B0F0"/>
                </a:solidFill>
                <a:latin typeface="Kristen ITC" panose="03050502040202030202" pitchFamily="66" charset="0"/>
              </a:rPr>
            </a:br>
            <a:r>
              <a:rPr lang="en-GB" sz="5400" dirty="0">
                <a:solidFill>
                  <a:schemeClr val="tx1"/>
                </a:solidFill>
                <a:latin typeface="Comic Sans MS" panose="030F0702030302020204" pitchFamily="66" charset="0"/>
              </a:rPr>
              <a:t>Welcome To </a:t>
            </a:r>
            <a:r>
              <a:rPr lang="en-GB" sz="5400" dirty="0" err="1">
                <a:solidFill>
                  <a:schemeClr val="tx1"/>
                </a:solidFill>
                <a:latin typeface="Comic Sans MS" panose="030F0702030302020204" pitchFamily="66" charset="0"/>
              </a:rPr>
              <a:t>Thoresby</a:t>
            </a:r>
            <a:endParaRPr lang="en-GB" sz="5400" dirty="0">
              <a:solidFill>
                <a:schemeClr val="tx1"/>
              </a:solidFill>
              <a:latin typeface="Comic Sans MS" panose="030F0702030302020204" pitchFamily="66" charset="0"/>
            </a:endParaRPr>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066" t="4201" r="5658" b="6964"/>
          <a:stretch/>
        </p:blipFill>
        <p:spPr bwMode="auto">
          <a:xfrm>
            <a:off x="2711331" y="2088833"/>
            <a:ext cx="3860889" cy="3519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3497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31640" y="260648"/>
            <a:ext cx="5688632" cy="5509200"/>
          </a:xfrm>
          <a:prstGeom prst="rect">
            <a:avLst/>
          </a:prstGeom>
        </p:spPr>
        <p:txBody>
          <a:bodyPr wrap="square" lIns="91440" tIns="45720" rIns="91440" bIns="45720" anchor="t">
            <a:spAutoFit/>
          </a:bodyPr>
          <a:lstStyle/>
          <a:p>
            <a:pPr marL="571500" lvl="0" indent="-571500">
              <a:buFont typeface="Arial" panose="020B0604020202020204" pitchFamily="34" charset="0"/>
              <a:buChar char="•"/>
            </a:pPr>
            <a:r>
              <a:rPr lang="en-GB" sz="4400" dirty="0">
                <a:latin typeface="Comic Sans MS" panose="030F0702030302020204" pitchFamily="66" charset="0"/>
              </a:rPr>
              <a:t>Meet the team</a:t>
            </a:r>
          </a:p>
          <a:p>
            <a:pPr marL="571500" lvl="0" indent="-571500">
              <a:buFont typeface="Arial" panose="020B0604020202020204" pitchFamily="34" charset="0"/>
              <a:buChar char="•"/>
            </a:pPr>
            <a:r>
              <a:rPr lang="en-GB" sz="4400" dirty="0">
                <a:latin typeface="Comic Sans MS" panose="030F0702030302020204" pitchFamily="66" charset="0"/>
              </a:rPr>
              <a:t>Year 5 curriculum</a:t>
            </a:r>
          </a:p>
          <a:p>
            <a:pPr marL="571500" lvl="0" indent="-571500">
              <a:buFont typeface="Arial" panose="020B0604020202020204" pitchFamily="34" charset="0"/>
              <a:buChar char="•"/>
            </a:pPr>
            <a:r>
              <a:rPr lang="en-GB" sz="4400" dirty="0">
                <a:latin typeface="Comic Sans MS" panose="030F0702030302020204" pitchFamily="66" charset="0"/>
              </a:rPr>
              <a:t>Reading</a:t>
            </a:r>
          </a:p>
          <a:p>
            <a:pPr marL="571500" lvl="0" indent="-571500">
              <a:buFont typeface="Arial" panose="020B0604020202020204" pitchFamily="34" charset="0"/>
              <a:buChar char="•"/>
            </a:pPr>
            <a:r>
              <a:rPr lang="en-GB" sz="4400" dirty="0">
                <a:latin typeface="Comic Sans MS" panose="030F0702030302020204" pitchFamily="66" charset="0"/>
              </a:rPr>
              <a:t>Home Learning</a:t>
            </a:r>
          </a:p>
          <a:p>
            <a:pPr marL="571500" indent="-571500">
              <a:buFont typeface="Arial" panose="020B0604020202020204" pitchFamily="34" charset="0"/>
              <a:buChar char="•"/>
            </a:pPr>
            <a:r>
              <a:rPr lang="en-GB" sz="4400" dirty="0">
                <a:latin typeface="Comic Sans MS" panose="030F0702030302020204" pitchFamily="66" charset="0"/>
              </a:rPr>
              <a:t>Expectations</a:t>
            </a:r>
          </a:p>
          <a:p>
            <a:pPr marL="571500" indent="-571500">
              <a:buFont typeface="Arial" panose="020B0604020202020204" pitchFamily="34" charset="0"/>
              <a:buChar char="•"/>
            </a:pPr>
            <a:r>
              <a:rPr lang="en-GB" sz="4400" dirty="0">
                <a:latin typeface="Comic Sans MS" panose="030F0702030302020204" pitchFamily="66" charset="0"/>
              </a:rPr>
              <a:t>Trips</a:t>
            </a:r>
          </a:p>
          <a:p>
            <a:pPr marL="571500" indent="-571500">
              <a:buFont typeface="Arial" panose="020B0604020202020204" pitchFamily="34" charset="0"/>
              <a:buChar char="•"/>
            </a:pPr>
            <a:r>
              <a:rPr lang="en-GB" sz="4400" dirty="0">
                <a:latin typeface="Comic Sans MS" panose="030F0702030302020204" pitchFamily="66" charset="0"/>
              </a:rPr>
              <a:t>Website</a:t>
            </a:r>
          </a:p>
          <a:p>
            <a:pPr marL="571500" lvl="0" indent="-571500">
              <a:buFont typeface="Arial" panose="020B0604020202020204" pitchFamily="34" charset="0"/>
              <a:buChar char="•"/>
            </a:pPr>
            <a:r>
              <a:rPr lang="en-GB" sz="4400" dirty="0">
                <a:latin typeface="Comic Sans MS" panose="030F0702030302020204" pitchFamily="66" charset="0"/>
              </a:rPr>
              <a:t>Questions</a:t>
            </a:r>
          </a:p>
        </p:txBody>
      </p:sp>
    </p:spTree>
    <p:extLst>
      <p:ext uri="{BB962C8B-B14F-4D97-AF65-F5344CB8AC3E}">
        <p14:creationId xmlns:p14="http://schemas.microsoft.com/office/powerpoint/2010/main" val="4247501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344" y="170323"/>
            <a:ext cx="6554867" cy="947936"/>
          </a:xfrm>
        </p:spPr>
        <p:txBody>
          <a:bodyPr>
            <a:normAutofit/>
          </a:bodyPr>
          <a:lstStyle/>
          <a:p>
            <a:r>
              <a:rPr lang="en-GB" sz="3600" dirty="0">
                <a:solidFill>
                  <a:schemeClr val="tx1"/>
                </a:solidFill>
                <a:latin typeface="Comic Sans MS" panose="030F0702030302020204" pitchFamily="66" charset="0"/>
              </a:rPr>
              <a:t>Meet the team</a:t>
            </a:r>
          </a:p>
        </p:txBody>
      </p:sp>
      <p:sp>
        <p:nvSpPr>
          <p:cNvPr id="3" name="Content Placeholder 2"/>
          <p:cNvSpPr>
            <a:spLocks noGrp="1"/>
          </p:cNvSpPr>
          <p:nvPr>
            <p:ph idx="1"/>
          </p:nvPr>
        </p:nvSpPr>
        <p:spPr>
          <a:xfrm>
            <a:off x="406344" y="3284984"/>
            <a:ext cx="8568952" cy="3240360"/>
          </a:xfrm>
        </p:spPr>
        <p:txBody>
          <a:bodyPr vert="horz" lIns="91440" tIns="45720" rIns="91440" bIns="45720" rtlCol="0" anchor="t">
            <a:noAutofit/>
          </a:bodyPr>
          <a:lstStyle/>
          <a:p>
            <a:r>
              <a:rPr lang="en-US" sz="2400" dirty="0">
                <a:solidFill>
                  <a:schemeClr val="accent3">
                    <a:lumMod val="20000"/>
                    <a:lumOff val="80000"/>
                  </a:schemeClr>
                </a:solidFill>
                <a:latin typeface="Comic Sans MS"/>
                <a:ea typeface="Times New Roman" panose="02020603050405020304" pitchFamily="18" charset="0"/>
                <a:cs typeface="Times New Roman"/>
              </a:rPr>
              <a:t>Miss Clark and </a:t>
            </a:r>
            <a:r>
              <a:rPr lang="en-US" sz="2400" dirty="0" err="1">
                <a:solidFill>
                  <a:schemeClr val="accent3">
                    <a:lumMod val="20000"/>
                    <a:lumOff val="80000"/>
                  </a:schemeClr>
                </a:solidFill>
                <a:latin typeface="Comic Sans MS"/>
                <a:ea typeface="Times New Roman" panose="02020603050405020304" pitchFamily="18" charset="0"/>
                <a:cs typeface="Times New Roman"/>
              </a:rPr>
              <a:t>Mrs</a:t>
            </a:r>
            <a:r>
              <a:rPr lang="en-US" sz="2400" dirty="0">
                <a:solidFill>
                  <a:schemeClr val="accent3">
                    <a:lumMod val="20000"/>
                    <a:lumOff val="80000"/>
                  </a:schemeClr>
                </a:solidFill>
                <a:latin typeface="Comic Sans MS"/>
                <a:ea typeface="Times New Roman" panose="02020603050405020304" pitchFamily="18" charset="0"/>
                <a:cs typeface="Times New Roman"/>
              </a:rPr>
              <a:t> </a:t>
            </a:r>
            <a:r>
              <a:rPr lang="en-US" sz="2400" dirty="0" err="1">
                <a:solidFill>
                  <a:schemeClr val="accent3">
                    <a:lumMod val="20000"/>
                    <a:lumOff val="80000"/>
                  </a:schemeClr>
                </a:solidFill>
                <a:latin typeface="Comic Sans MS"/>
                <a:ea typeface="Times New Roman" panose="02020603050405020304" pitchFamily="18" charset="0"/>
                <a:cs typeface="Times New Roman"/>
              </a:rPr>
              <a:t>Hally</a:t>
            </a:r>
            <a:r>
              <a:rPr lang="en-US" sz="2400" dirty="0">
                <a:solidFill>
                  <a:schemeClr val="accent3">
                    <a:lumMod val="20000"/>
                    <a:lumOff val="80000"/>
                  </a:schemeClr>
                </a:solidFill>
                <a:latin typeface="Comic Sans MS"/>
                <a:ea typeface="Times New Roman" panose="02020603050405020304" pitchFamily="18" charset="0"/>
                <a:cs typeface="Times New Roman"/>
              </a:rPr>
              <a:t> will be teaching Year 5 this year.</a:t>
            </a:r>
            <a:endParaRPr lang="en-US"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endParaRPr>
          </a:p>
          <a:p>
            <a:pPr algn="just">
              <a:spcAft>
                <a:spcPts val="0"/>
              </a:spcAft>
            </a:pPr>
            <a:r>
              <a:rPr lang="en-US"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Miss Clark – Monday/Tuesday/ Wednesday</a:t>
            </a:r>
          </a:p>
          <a:p>
            <a:pPr algn="just">
              <a:spcAft>
                <a:spcPts val="0"/>
              </a:spcAft>
            </a:pPr>
            <a:r>
              <a:rPr lang="en-US" sz="2400" dirty="0" err="1">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Mrs</a:t>
            </a:r>
            <a:r>
              <a:rPr lang="en-US"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 </a:t>
            </a:r>
            <a:r>
              <a:rPr lang="en-US" sz="2400" dirty="0" err="1">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Hally</a:t>
            </a:r>
            <a:r>
              <a:rPr lang="en-US"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 - Thursday/Friday</a:t>
            </a:r>
          </a:p>
          <a:p>
            <a:r>
              <a:rPr lang="en-GB" sz="2400" dirty="0">
                <a:solidFill>
                  <a:schemeClr val="accent3">
                    <a:lumMod val="20000"/>
                    <a:lumOff val="80000"/>
                  </a:schemeClr>
                </a:solidFill>
                <a:latin typeface="Comic Sans MS"/>
              </a:rPr>
              <a:t>Mrs </a:t>
            </a:r>
            <a:r>
              <a:rPr lang="en-GB" sz="2400" dirty="0" err="1">
                <a:solidFill>
                  <a:schemeClr val="accent3">
                    <a:lumMod val="20000"/>
                    <a:lumOff val="80000"/>
                  </a:schemeClr>
                </a:solidFill>
                <a:latin typeface="Comic Sans MS"/>
              </a:rPr>
              <a:t>Sarno</a:t>
            </a:r>
            <a:r>
              <a:rPr lang="en-GB" sz="2400" dirty="0">
                <a:solidFill>
                  <a:schemeClr val="accent3">
                    <a:lumMod val="20000"/>
                    <a:lumOff val="80000"/>
                  </a:schemeClr>
                </a:solidFill>
                <a:latin typeface="Comic Sans MS"/>
              </a:rPr>
              <a:t> will be in class to support Maths each          day (although we will be flexible with this to best use the support). </a:t>
            </a:r>
            <a:endParaRPr lang="en-GB" sz="2400" dirty="0">
              <a:solidFill>
                <a:schemeClr val="accent3">
                  <a:lumMod val="20000"/>
                  <a:lumOff val="80000"/>
                </a:schemeClr>
              </a:solidFill>
              <a:latin typeface="Comic Sans MS" panose="030F0702030302020204" pitchFamily="66" charset="0"/>
            </a:endParaRPr>
          </a:p>
        </p:txBody>
      </p:sp>
      <p:pic>
        <p:nvPicPr>
          <p:cNvPr id="7" name="Picture 6">
            <a:extLst>
              <a:ext uri="{FF2B5EF4-FFF2-40B4-BE49-F238E27FC236}">
                <a16:creationId xmlns:a16="http://schemas.microsoft.com/office/drawing/2014/main" id="{FA95867A-0F71-4438-A236-E91E6EA2AB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969099"/>
            <a:ext cx="1368152" cy="2049721"/>
          </a:xfrm>
          <a:prstGeom prst="rect">
            <a:avLst/>
          </a:prstGeom>
        </p:spPr>
      </p:pic>
      <p:pic>
        <p:nvPicPr>
          <p:cNvPr id="6" name="Picture 5">
            <a:extLst>
              <a:ext uri="{FF2B5EF4-FFF2-40B4-BE49-F238E27FC236}">
                <a16:creationId xmlns:a16="http://schemas.microsoft.com/office/drawing/2014/main" id="{2616439B-9659-4255-9803-994C6BDE2383}"/>
              </a:ext>
            </a:extLst>
          </p:cNvPr>
          <p:cNvPicPr>
            <a:picLocks noChangeAspect="1"/>
          </p:cNvPicPr>
          <p:nvPr/>
        </p:nvPicPr>
        <p:blipFill>
          <a:blip r:embed="rId3"/>
          <a:stretch>
            <a:fillRect/>
          </a:stretch>
        </p:blipFill>
        <p:spPr>
          <a:xfrm>
            <a:off x="2621371" y="960518"/>
            <a:ext cx="1442641" cy="2066315"/>
          </a:xfrm>
          <a:prstGeom prst="rect">
            <a:avLst/>
          </a:prstGeom>
        </p:spPr>
      </p:pic>
      <p:pic>
        <p:nvPicPr>
          <p:cNvPr id="4" name="Picture 3">
            <a:extLst>
              <a:ext uri="{FF2B5EF4-FFF2-40B4-BE49-F238E27FC236}">
                <a16:creationId xmlns:a16="http://schemas.microsoft.com/office/drawing/2014/main" id="{B1D0286D-B293-4F36-9CE6-0316F2BFDC92}"/>
              </a:ext>
            </a:extLst>
          </p:cNvPr>
          <p:cNvPicPr>
            <a:picLocks noChangeAspect="1"/>
          </p:cNvPicPr>
          <p:nvPr/>
        </p:nvPicPr>
        <p:blipFill>
          <a:blip r:embed="rId4"/>
          <a:stretch>
            <a:fillRect/>
          </a:stretch>
        </p:blipFill>
        <p:spPr>
          <a:xfrm>
            <a:off x="4709728" y="930295"/>
            <a:ext cx="1384939" cy="2096538"/>
          </a:xfrm>
          <a:prstGeom prst="rect">
            <a:avLst/>
          </a:prstGeom>
        </p:spPr>
      </p:pic>
    </p:spTree>
    <p:extLst>
      <p:ext uri="{BB962C8B-B14F-4D97-AF65-F5344CB8AC3E}">
        <p14:creationId xmlns:p14="http://schemas.microsoft.com/office/powerpoint/2010/main" val="26805987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52636"/>
            <a:ext cx="6554867" cy="1080120"/>
          </a:xfrm>
        </p:spPr>
        <p:txBody>
          <a:bodyPr>
            <a:normAutofit/>
          </a:bodyPr>
          <a:lstStyle/>
          <a:p>
            <a:pPr lvl="0"/>
            <a:r>
              <a:rPr lang="en-GB" dirty="0">
                <a:solidFill>
                  <a:schemeClr val="tx1"/>
                </a:solidFill>
                <a:latin typeface="Comic Sans MS" panose="030F0702030302020204" pitchFamily="66" charset="0"/>
              </a:rPr>
              <a:t>Focus on reading</a:t>
            </a:r>
          </a:p>
        </p:txBody>
      </p:sp>
      <p:sp>
        <p:nvSpPr>
          <p:cNvPr id="3" name="Content Placeholder 2"/>
          <p:cNvSpPr>
            <a:spLocks noGrp="1"/>
          </p:cNvSpPr>
          <p:nvPr>
            <p:ph idx="1"/>
          </p:nvPr>
        </p:nvSpPr>
        <p:spPr>
          <a:xfrm>
            <a:off x="395536" y="1412776"/>
            <a:ext cx="8298086" cy="4752528"/>
          </a:xfrm>
        </p:spPr>
        <p:txBody>
          <a:bodyPr vert="horz" lIns="91440" tIns="45720" rIns="91440" bIns="45720" rtlCol="0" anchor="t">
            <a:normAutofit fontScale="92500" lnSpcReduction="10000"/>
          </a:bodyPr>
          <a:lstStyle/>
          <a:p>
            <a:pPr marL="0" indent="0">
              <a:buNone/>
            </a:pPr>
            <a:r>
              <a:rPr lang="en-GB" sz="2400" dirty="0">
                <a:solidFill>
                  <a:schemeClr val="accent3">
                    <a:lumMod val="20000"/>
                    <a:lumOff val="80000"/>
                  </a:schemeClr>
                </a:solidFill>
                <a:latin typeface="Comic Sans MS" panose="030F0702030302020204" pitchFamily="66" charset="0"/>
              </a:rPr>
              <a:t>Again this year, we want to continue to encourage reading for both pleasure and as a life-skill. We have already started a class book related to our topic, we read regularly as part of our learning and encourage the children to read during their free time.</a:t>
            </a:r>
          </a:p>
          <a:p>
            <a:pPr marL="0" indent="0">
              <a:buNone/>
            </a:pPr>
            <a:r>
              <a:rPr lang="en-GB" sz="2400" dirty="0">
                <a:solidFill>
                  <a:schemeClr val="accent3">
                    <a:lumMod val="20000"/>
                    <a:lumOff val="80000"/>
                  </a:schemeClr>
                </a:solidFill>
                <a:latin typeface="Comic Sans MS" panose="030F0702030302020204" pitchFamily="66" charset="0"/>
              </a:rPr>
              <a:t>We even have our reading area in the classroom as a place to relax and read.</a:t>
            </a:r>
          </a:p>
          <a:p>
            <a:pPr marL="0" indent="0">
              <a:buNone/>
            </a:pPr>
            <a:r>
              <a:rPr lang="en-GB" sz="2400" dirty="0">
                <a:solidFill>
                  <a:schemeClr val="accent3">
                    <a:lumMod val="20000"/>
                    <a:lumOff val="80000"/>
                  </a:schemeClr>
                </a:solidFill>
                <a:latin typeface="Comic Sans MS"/>
              </a:rPr>
              <a:t>To help do this we have our library card system, where the children get a stamp every Monday if they have read at home (to/with an adult.) In year 5 we ask that they read 4 times for approx. 20 mins per week.  </a:t>
            </a:r>
            <a:endParaRPr lang="en-GB" sz="2400" dirty="0">
              <a:solidFill>
                <a:schemeClr val="accent3">
                  <a:lumMod val="20000"/>
                  <a:lumOff val="80000"/>
                </a:schemeClr>
              </a:solidFill>
              <a:latin typeface="Comic Sans MS" panose="030F0702030302020204" pitchFamily="66" charset="0"/>
            </a:endParaRPr>
          </a:p>
          <a:p>
            <a:pPr marL="0" indent="0">
              <a:buNone/>
            </a:pPr>
            <a:r>
              <a:rPr lang="en-GB" sz="2400" dirty="0">
                <a:solidFill>
                  <a:schemeClr val="accent3">
                    <a:lumMod val="20000"/>
                    <a:lumOff val="80000"/>
                  </a:schemeClr>
                </a:solidFill>
                <a:latin typeface="Comic Sans MS" panose="030F0702030302020204" pitchFamily="66" charset="0"/>
              </a:rPr>
              <a:t>We want the children to read a range of texts:– magazines, comics, newspapers, online, audio books all count towards this.</a:t>
            </a:r>
          </a:p>
        </p:txBody>
      </p:sp>
    </p:spTree>
    <p:extLst>
      <p:ext uri="{BB962C8B-B14F-4D97-AF65-F5344CB8AC3E}">
        <p14:creationId xmlns:p14="http://schemas.microsoft.com/office/powerpoint/2010/main" val="904703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7BE4E-BDB8-478F-9F74-A98983E05195}"/>
              </a:ext>
            </a:extLst>
          </p:cNvPr>
          <p:cNvSpPr>
            <a:spLocks noGrp="1"/>
          </p:cNvSpPr>
          <p:nvPr>
            <p:ph type="title"/>
          </p:nvPr>
        </p:nvSpPr>
        <p:spPr>
          <a:xfrm>
            <a:off x="484710" y="452718"/>
            <a:ext cx="7055380" cy="816042"/>
          </a:xfrm>
        </p:spPr>
        <p:txBody>
          <a:bodyPr/>
          <a:lstStyle/>
          <a:p>
            <a:r>
              <a:rPr lang="en-GB" dirty="0">
                <a:solidFill>
                  <a:schemeClr val="tx1"/>
                </a:solidFill>
                <a:latin typeface="Comic Sans MS" panose="030F0702030302020204" pitchFamily="66" charset="0"/>
              </a:rPr>
              <a:t>100 book challenge</a:t>
            </a:r>
          </a:p>
        </p:txBody>
      </p:sp>
      <p:sp>
        <p:nvSpPr>
          <p:cNvPr id="3" name="Content Placeholder 2">
            <a:extLst>
              <a:ext uri="{FF2B5EF4-FFF2-40B4-BE49-F238E27FC236}">
                <a16:creationId xmlns:a16="http://schemas.microsoft.com/office/drawing/2014/main" id="{637F8782-C367-4D74-BA8C-5D3CE3D5F39C}"/>
              </a:ext>
            </a:extLst>
          </p:cNvPr>
          <p:cNvSpPr>
            <a:spLocks noGrp="1"/>
          </p:cNvSpPr>
          <p:nvPr>
            <p:ph idx="4294967295"/>
          </p:nvPr>
        </p:nvSpPr>
        <p:spPr>
          <a:xfrm>
            <a:off x="548180" y="1484784"/>
            <a:ext cx="4208463" cy="4992688"/>
          </a:xfrm>
        </p:spPr>
        <p:txBody>
          <a:bodyPr vert="horz" lIns="91440" tIns="45720" rIns="91440" bIns="45720" rtlCol="0" anchor="t">
            <a:normAutofit lnSpcReduction="10000"/>
          </a:bodyPr>
          <a:lstStyle/>
          <a:p>
            <a:pPr marL="0" indent="0">
              <a:buNone/>
            </a:pPr>
            <a:r>
              <a:rPr lang="en-GB" sz="2400" dirty="0">
                <a:solidFill>
                  <a:schemeClr val="accent3">
                    <a:lumMod val="20000"/>
                    <a:lumOff val="80000"/>
                  </a:schemeClr>
                </a:solidFill>
                <a:latin typeface="Comic Sans MS"/>
              </a:rPr>
              <a:t>In class we have a display showing the 100 recommended reads for years 5/6 children. The aim is for the class to have collectively read all 100 by the end of the year. Each time someone reads one of the books they mark this on the display. </a:t>
            </a:r>
          </a:p>
          <a:p>
            <a:pPr marL="0" indent="0">
              <a:buNone/>
            </a:pPr>
            <a:r>
              <a:rPr lang="en-GB" sz="2400" dirty="0">
                <a:solidFill>
                  <a:schemeClr val="accent3">
                    <a:lumMod val="20000"/>
                    <a:lumOff val="80000"/>
                  </a:schemeClr>
                </a:solidFill>
                <a:latin typeface="Comic Sans MS"/>
              </a:rPr>
              <a:t>If they would also recommend it to others, they star the book.</a:t>
            </a:r>
          </a:p>
        </p:txBody>
      </p:sp>
      <p:pic>
        <p:nvPicPr>
          <p:cNvPr id="4" name="Picture 3">
            <a:extLst>
              <a:ext uri="{FF2B5EF4-FFF2-40B4-BE49-F238E27FC236}">
                <a16:creationId xmlns:a16="http://schemas.microsoft.com/office/drawing/2014/main" id="{41E87A0A-FCFC-48ED-AA00-36E7FA20FB76}"/>
              </a:ext>
            </a:extLst>
          </p:cNvPr>
          <p:cNvPicPr>
            <a:picLocks noChangeAspect="1"/>
          </p:cNvPicPr>
          <p:nvPr/>
        </p:nvPicPr>
        <p:blipFill rotWithShape="1">
          <a:blip r:embed="rId2"/>
          <a:srcRect t="23012" b="18783"/>
          <a:stretch/>
        </p:blipFill>
        <p:spPr>
          <a:xfrm>
            <a:off x="4892031" y="1812810"/>
            <a:ext cx="3971925" cy="3096345"/>
          </a:xfrm>
          <a:prstGeom prst="rect">
            <a:avLst/>
          </a:prstGeom>
        </p:spPr>
      </p:pic>
    </p:spTree>
    <p:extLst>
      <p:ext uri="{BB962C8B-B14F-4D97-AF65-F5344CB8AC3E}">
        <p14:creationId xmlns:p14="http://schemas.microsoft.com/office/powerpoint/2010/main" val="448551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4677" y="174804"/>
            <a:ext cx="4686672" cy="949424"/>
          </a:xfrm>
        </p:spPr>
        <p:txBody>
          <a:bodyPr>
            <a:normAutofit/>
          </a:bodyPr>
          <a:lstStyle/>
          <a:p>
            <a:r>
              <a:rPr lang="en-GB" dirty="0">
                <a:solidFill>
                  <a:schemeClr val="tx1"/>
                </a:solidFill>
                <a:latin typeface="Comic Sans MS" panose="030F0702030302020204" pitchFamily="66" charset="0"/>
              </a:rPr>
              <a:t>Year 5 Curriculum</a:t>
            </a:r>
          </a:p>
        </p:txBody>
      </p:sp>
      <p:sp>
        <p:nvSpPr>
          <p:cNvPr id="3" name="Content Placeholder 2">
            <a:extLst>
              <a:ext uri="{FF2B5EF4-FFF2-40B4-BE49-F238E27FC236}">
                <a16:creationId xmlns:a16="http://schemas.microsoft.com/office/drawing/2014/main" id="{86B43BB8-D923-4CB8-B113-5EF51BA84E2E}"/>
              </a:ext>
            </a:extLst>
          </p:cNvPr>
          <p:cNvSpPr>
            <a:spLocks noGrp="1"/>
          </p:cNvSpPr>
          <p:nvPr>
            <p:ph idx="1"/>
          </p:nvPr>
        </p:nvSpPr>
        <p:spPr>
          <a:xfrm>
            <a:off x="5635538" y="643125"/>
            <a:ext cx="3508462" cy="5533438"/>
          </a:xfrm>
        </p:spPr>
        <p:txBody>
          <a:bodyPr vert="horz" lIns="91440" tIns="45720" rIns="91440" bIns="45720" rtlCol="0" anchor="t">
            <a:normAutofit/>
          </a:bodyPr>
          <a:lstStyle/>
          <a:p>
            <a:pPr marL="0" indent="0">
              <a:buNone/>
            </a:pPr>
            <a:r>
              <a:rPr lang="en-GB" dirty="0">
                <a:solidFill>
                  <a:schemeClr val="accent3">
                    <a:lumMod val="20000"/>
                    <a:lumOff val="80000"/>
                  </a:schemeClr>
                </a:solidFill>
                <a:latin typeface="Comic Sans MS" panose="030F0702030302020204" pitchFamily="66" charset="0"/>
              </a:rPr>
              <a:t>Our curriculum map covers all subjects taught throughout the year and gives you a main heading/theme being covered.  Some of the topics stretch across a term, whilst others we change every half term. With Maths and English in particular, the focus may be for a week or two.</a:t>
            </a:r>
          </a:p>
          <a:p>
            <a:pPr marL="0" indent="0">
              <a:buNone/>
            </a:pPr>
            <a:r>
              <a:rPr lang="en-GB" dirty="0">
                <a:solidFill>
                  <a:schemeClr val="accent3">
                    <a:lumMod val="20000"/>
                    <a:lumOff val="80000"/>
                  </a:schemeClr>
                </a:solidFill>
                <a:latin typeface="Comic Sans MS"/>
              </a:rPr>
              <a:t>For a closer look at the curriculum map for year 5 follow the link below to this section of the school's website.</a:t>
            </a:r>
          </a:p>
        </p:txBody>
      </p:sp>
      <p:sp>
        <p:nvSpPr>
          <p:cNvPr id="7" name="TextBox 6">
            <a:extLst>
              <a:ext uri="{FF2B5EF4-FFF2-40B4-BE49-F238E27FC236}">
                <a16:creationId xmlns:a16="http://schemas.microsoft.com/office/drawing/2014/main" id="{969F5DBA-DA91-44A7-8725-71CD891BC619}"/>
              </a:ext>
            </a:extLst>
          </p:cNvPr>
          <p:cNvSpPr txBox="1"/>
          <p:nvPr/>
        </p:nvSpPr>
        <p:spPr>
          <a:xfrm>
            <a:off x="333689" y="5122058"/>
            <a:ext cx="5008650" cy="646331"/>
          </a:xfrm>
          <a:prstGeom prst="rect">
            <a:avLst/>
          </a:prstGeom>
          <a:noFill/>
        </p:spPr>
        <p:txBody>
          <a:bodyPr wrap="square">
            <a:spAutoFit/>
          </a:bodyPr>
          <a:lstStyle/>
          <a:p>
            <a:r>
              <a:rPr lang="en-GB" dirty="0">
                <a:solidFill>
                  <a:schemeClr val="accent3">
                    <a:lumMod val="20000"/>
                    <a:lumOff val="80000"/>
                  </a:schemeClr>
                </a:solidFill>
                <a:hlinkClick r:id="rId2">
                  <a:extLst>
                    <a:ext uri="{A12FA001-AC4F-418D-AE19-62706E023703}">
                      <ahyp:hlinkClr xmlns:ahyp="http://schemas.microsoft.com/office/drawing/2018/hyperlinkcolor" val="tx"/>
                    </a:ext>
                  </a:extLst>
                </a:hlinkClick>
              </a:rPr>
              <a:t>Our curriculum | All Hallows CE Primary School (allhallowsprimary.co.uk)</a:t>
            </a:r>
            <a:endParaRPr lang="en-GB" dirty="0">
              <a:solidFill>
                <a:schemeClr val="accent3">
                  <a:lumMod val="20000"/>
                  <a:lumOff val="80000"/>
                </a:schemeClr>
              </a:solidFill>
            </a:endParaRPr>
          </a:p>
        </p:txBody>
      </p:sp>
      <p:pic>
        <p:nvPicPr>
          <p:cNvPr id="5" name="Picture 4">
            <a:extLst>
              <a:ext uri="{FF2B5EF4-FFF2-40B4-BE49-F238E27FC236}">
                <a16:creationId xmlns:a16="http://schemas.microsoft.com/office/drawing/2014/main" id="{E1A41097-4D7D-462C-A84E-2F7FDDAA90B8}"/>
              </a:ext>
            </a:extLst>
          </p:cNvPr>
          <p:cNvPicPr>
            <a:picLocks noChangeAspect="1"/>
          </p:cNvPicPr>
          <p:nvPr/>
        </p:nvPicPr>
        <p:blipFill>
          <a:blip r:embed="rId3"/>
          <a:stretch>
            <a:fillRect/>
          </a:stretch>
        </p:blipFill>
        <p:spPr>
          <a:xfrm>
            <a:off x="249705" y="1345941"/>
            <a:ext cx="5239233" cy="3502657"/>
          </a:xfrm>
          <a:prstGeom prst="rect">
            <a:avLst/>
          </a:prstGeom>
        </p:spPr>
      </p:pic>
    </p:spTree>
    <p:extLst>
      <p:ext uri="{BB962C8B-B14F-4D97-AF65-F5344CB8AC3E}">
        <p14:creationId xmlns:p14="http://schemas.microsoft.com/office/powerpoint/2010/main" val="2503568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3" y="-69304"/>
            <a:ext cx="3888432" cy="1482080"/>
          </a:xfrm>
        </p:spPr>
        <p:txBody>
          <a:bodyPr>
            <a:normAutofit/>
          </a:bodyPr>
          <a:lstStyle/>
          <a:p>
            <a:r>
              <a:rPr lang="en-GB" dirty="0">
                <a:solidFill>
                  <a:schemeClr val="tx1"/>
                </a:solidFill>
                <a:latin typeface="Comic Sans MS" panose="030F0702030302020204" pitchFamily="66" charset="0"/>
              </a:rPr>
              <a:t>Home Learning</a:t>
            </a:r>
          </a:p>
        </p:txBody>
      </p:sp>
      <p:sp>
        <p:nvSpPr>
          <p:cNvPr id="3" name="Content Placeholder 2"/>
          <p:cNvSpPr>
            <a:spLocks noGrp="1"/>
          </p:cNvSpPr>
          <p:nvPr>
            <p:ph idx="1"/>
          </p:nvPr>
        </p:nvSpPr>
        <p:spPr>
          <a:xfrm>
            <a:off x="440123" y="1124744"/>
            <a:ext cx="8263754" cy="5400600"/>
          </a:xfrm>
        </p:spPr>
        <p:txBody>
          <a:bodyPr vert="horz" lIns="91440" tIns="45720" rIns="91440" bIns="45720" rtlCol="0" anchor="t">
            <a:normAutofit fontScale="77500" lnSpcReduction="20000"/>
          </a:bodyPr>
          <a:lstStyle/>
          <a:p>
            <a:r>
              <a:rPr lang="en-GB" sz="2800" dirty="0">
                <a:solidFill>
                  <a:schemeClr val="accent3">
                    <a:lumMod val="20000"/>
                    <a:lumOff val="80000"/>
                  </a:schemeClr>
                </a:solidFill>
                <a:latin typeface="Comic Sans MS"/>
              </a:rPr>
              <a:t>Weekly vocab list can be found in their organisers. These are looked at on a Monday and used/practised as one of our early morning tasks through the week. Please help us by looking at these at home too.  </a:t>
            </a:r>
          </a:p>
          <a:p>
            <a:r>
              <a:rPr lang="en-GB" sz="2800" dirty="0">
                <a:solidFill>
                  <a:schemeClr val="accent3">
                    <a:lumMod val="20000"/>
                    <a:lumOff val="80000"/>
                  </a:schemeClr>
                </a:solidFill>
                <a:latin typeface="Comic Sans MS"/>
              </a:rPr>
              <a:t>Reading – 4 times a week. Please sign the organiser for Monday.</a:t>
            </a:r>
          </a:p>
          <a:p>
            <a:r>
              <a:rPr lang="en-GB" sz="2800" dirty="0">
                <a:solidFill>
                  <a:schemeClr val="accent3">
                    <a:lumMod val="20000"/>
                    <a:lumOff val="80000"/>
                  </a:schemeClr>
                </a:solidFill>
                <a:latin typeface="Comic Sans MS" panose="030F0702030302020204" pitchFamily="66" charset="0"/>
              </a:rPr>
              <a:t>Year 5s will also receive home learning linked to our learning during the week. There may also be special pieces related to themed weeks/special events.</a:t>
            </a:r>
          </a:p>
          <a:p>
            <a:r>
              <a:rPr lang="en-GB" sz="2800" dirty="0">
                <a:solidFill>
                  <a:schemeClr val="accent3">
                    <a:lumMod val="20000"/>
                    <a:lumOff val="80000"/>
                  </a:schemeClr>
                </a:solidFill>
                <a:latin typeface="Comic Sans MS" panose="030F0702030302020204" pitchFamily="66" charset="0"/>
              </a:rPr>
              <a:t>We now have a new home learning link to our French Scheme – Language Angels – with games and Karaoke for the children (and you, if you fancy learning some French.) </a:t>
            </a:r>
            <a:r>
              <a:rPr lang="en-GB" sz="2400" dirty="0">
                <a:hlinkClick r:id="rId2"/>
              </a:rPr>
              <a:t>Login (languageangels.com)</a:t>
            </a:r>
            <a:endParaRPr lang="en-GB" sz="2800" dirty="0">
              <a:solidFill>
                <a:schemeClr val="accent3">
                  <a:lumMod val="20000"/>
                  <a:lumOff val="80000"/>
                </a:schemeClr>
              </a:solidFill>
              <a:latin typeface="Comic Sans MS" panose="030F0702030302020204" pitchFamily="66" charset="0"/>
            </a:endParaRPr>
          </a:p>
          <a:p>
            <a:r>
              <a:rPr lang="en-GB" sz="2800" dirty="0">
                <a:solidFill>
                  <a:schemeClr val="accent3">
                    <a:lumMod val="20000"/>
                    <a:lumOff val="80000"/>
                  </a:schemeClr>
                </a:solidFill>
                <a:latin typeface="Comic Sans MS"/>
              </a:rPr>
              <a:t>There’s always something to do every night – reading, vocab lists, handwriting, TT </a:t>
            </a:r>
            <a:r>
              <a:rPr lang="en-GB" sz="2800" dirty="0" err="1">
                <a:solidFill>
                  <a:schemeClr val="accent3">
                    <a:lumMod val="20000"/>
                    <a:lumOff val="80000"/>
                  </a:schemeClr>
                </a:solidFill>
                <a:latin typeface="Comic Sans MS"/>
              </a:rPr>
              <a:t>RockStars</a:t>
            </a:r>
            <a:r>
              <a:rPr lang="en-GB" sz="2800" dirty="0">
                <a:solidFill>
                  <a:schemeClr val="accent3">
                    <a:lumMod val="20000"/>
                    <a:lumOff val="80000"/>
                  </a:schemeClr>
                </a:solidFill>
                <a:latin typeface="Comic Sans MS"/>
              </a:rPr>
              <a:t>, Wordshark, </a:t>
            </a:r>
            <a:r>
              <a:rPr lang="en-GB" sz="2800" dirty="0" err="1">
                <a:solidFill>
                  <a:schemeClr val="accent3">
                    <a:lumMod val="20000"/>
                    <a:lumOff val="80000"/>
                  </a:schemeClr>
                </a:solidFill>
                <a:latin typeface="Comic Sans MS"/>
              </a:rPr>
              <a:t>Splashlearn</a:t>
            </a:r>
            <a:r>
              <a:rPr lang="en-GB" sz="2800" dirty="0">
                <a:solidFill>
                  <a:schemeClr val="accent3">
                    <a:lumMod val="20000"/>
                    <a:lumOff val="80000"/>
                  </a:schemeClr>
                </a:solidFill>
                <a:latin typeface="Comic Sans MS"/>
              </a:rPr>
              <a:t> and going over anything they weren’t sure about from the day’s learning.</a:t>
            </a:r>
          </a:p>
        </p:txBody>
      </p:sp>
    </p:spTree>
    <p:extLst>
      <p:ext uri="{BB962C8B-B14F-4D97-AF65-F5344CB8AC3E}">
        <p14:creationId xmlns:p14="http://schemas.microsoft.com/office/powerpoint/2010/main" val="1391121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10" y="452718"/>
            <a:ext cx="7055380" cy="744034"/>
          </a:xfrm>
        </p:spPr>
        <p:txBody>
          <a:bodyPr>
            <a:normAutofit/>
          </a:bodyPr>
          <a:lstStyle/>
          <a:p>
            <a:r>
              <a:rPr lang="en-GB" sz="3600" dirty="0">
                <a:solidFill>
                  <a:schemeClr val="tx1"/>
                </a:solidFill>
                <a:latin typeface="Comic Sans MS" panose="030F0702030302020204" pitchFamily="66" charset="0"/>
              </a:rPr>
              <a:t>Expectations</a:t>
            </a:r>
          </a:p>
        </p:txBody>
      </p:sp>
      <p:sp>
        <p:nvSpPr>
          <p:cNvPr id="3" name="Content Placeholder 2"/>
          <p:cNvSpPr>
            <a:spLocks noGrp="1"/>
          </p:cNvSpPr>
          <p:nvPr>
            <p:ph idx="1"/>
          </p:nvPr>
        </p:nvSpPr>
        <p:spPr>
          <a:xfrm>
            <a:off x="457200" y="1556792"/>
            <a:ext cx="8229600" cy="4248472"/>
          </a:xfrm>
        </p:spPr>
        <p:txBody>
          <a:bodyPr>
            <a:noAutofit/>
          </a:bodyPr>
          <a:lstStyle/>
          <a:p>
            <a:pPr algn="just">
              <a:spcAft>
                <a:spcPts val="0"/>
              </a:spcAft>
            </a:pPr>
            <a:r>
              <a:rPr lang="en-US"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Children in Year 5 will be expected to work hard, putting in maximum effort and, being amongst the oldest children in school, set a good example to others with regard to behaviour and attitude.  </a:t>
            </a:r>
          </a:p>
          <a:p>
            <a:pPr algn="just">
              <a:spcAft>
                <a:spcPts val="0"/>
              </a:spcAft>
            </a:pPr>
            <a:r>
              <a:rPr lang="en-US"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rPr>
              <a:t>These expectations apply to Home Learning: the children can expect us to prepare, give feedback and support them with their Home Learning; we expect them to complete it on-time and to a high standard.</a:t>
            </a:r>
            <a:endParaRPr lang="en-GB" sz="2400" dirty="0">
              <a:solidFill>
                <a:schemeClr val="accent3">
                  <a:lumMod val="20000"/>
                  <a:lumOff val="80000"/>
                </a:schemeClr>
              </a:solidFill>
              <a:latin typeface="Comic Sans MS" panose="030F0702030302020204" pitchFamily="66"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970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97572-E1DD-4495-A3C5-CAEEE76482B5}"/>
              </a:ext>
            </a:extLst>
          </p:cNvPr>
          <p:cNvSpPr>
            <a:spLocks noGrp="1"/>
          </p:cNvSpPr>
          <p:nvPr>
            <p:ph type="title"/>
          </p:nvPr>
        </p:nvSpPr>
        <p:spPr>
          <a:xfrm>
            <a:off x="484710" y="260648"/>
            <a:ext cx="7055380" cy="744034"/>
          </a:xfrm>
        </p:spPr>
        <p:txBody>
          <a:bodyPr/>
          <a:lstStyle/>
          <a:p>
            <a:r>
              <a:rPr lang="en-GB" dirty="0">
                <a:solidFill>
                  <a:schemeClr val="tx1"/>
                </a:solidFill>
                <a:latin typeface="Comic Sans MS" panose="030F0702030302020204" pitchFamily="66" charset="0"/>
              </a:rPr>
              <a:t>Our behaviour system</a:t>
            </a:r>
          </a:p>
        </p:txBody>
      </p:sp>
      <p:sp>
        <p:nvSpPr>
          <p:cNvPr id="3" name="Content Placeholder 2">
            <a:extLst>
              <a:ext uri="{FF2B5EF4-FFF2-40B4-BE49-F238E27FC236}">
                <a16:creationId xmlns:a16="http://schemas.microsoft.com/office/drawing/2014/main" id="{87F45A08-583B-43F7-B65B-74D8050323D5}"/>
              </a:ext>
            </a:extLst>
          </p:cNvPr>
          <p:cNvSpPr>
            <a:spLocks noGrp="1"/>
          </p:cNvSpPr>
          <p:nvPr>
            <p:ph idx="1"/>
          </p:nvPr>
        </p:nvSpPr>
        <p:spPr>
          <a:xfrm>
            <a:off x="323528" y="1196752"/>
            <a:ext cx="8335762" cy="5203225"/>
          </a:xfrm>
        </p:spPr>
        <p:txBody>
          <a:bodyPr>
            <a:normAutofit fontScale="92500" lnSpcReduction="10000"/>
          </a:bodyPr>
          <a:lstStyle/>
          <a:p>
            <a:r>
              <a:rPr lang="en-GB" dirty="0">
                <a:solidFill>
                  <a:schemeClr val="accent3">
                    <a:lumMod val="20000"/>
                    <a:lumOff val="80000"/>
                  </a:schemeClr>
                </a:solidFill>
                <a:latin typeface="Comic Sans MS" panose="030F0702030302020204" pitchFamily="66" charset="0"/>
              </a:rPr>
              <a:t>Our crystal jar is a whole class reward system. If we earn a crystal it goes in the jar. Once we have collected all the crystals the whole class gets a reward.</a:t>
            </a:r>
          </a:p>
          <a:p>
            <a:r>
              <a:rPr lang="en-GB" dirty="0">
                <a:solidFill>
                  <a:schemeClr val="accent3">
                    <a:lumMod val="20000"/>
                    <a:lumOff val="80000"/>
                  </a:schemeClr>
                </a:solidFill>
                <a:latin typeface="Comic Sans MS" panose="030F0702030302020204" pitchFamily="66" charset="0"/>
              </a:rPr>
              <a:t>We believe in a restorative approach to behaviour. We want the children to make good choices and to know that if we do make a poor choice, they can make amends for this. There are consequences both good and bad for the choices we make.</a:t>
            </a:r>
          </a:p>
          <a:p>
            <a:r>
              <a:rPr lang="en-GB" dirty="0">
                <a:solidFill>
                  <a:schemeClr val="accent3">
                    <a:lumMod val="20000"/>
                    <a:lumOff val="80000"/>
                  </a:schemeClr>
                </a:solidFill>
                <a:latin typeface="Comic Sans MS" panose="030F0702030302020204" pitchFamily="66" charset="0"/>
              </a:rPr>
              <a:t>We use positive encouragement to help the children change a behaviour that may not be a good choice.</a:t>
            </a:r>
          </a:p>
          <a:p>
            <a:r>
              <a:rPr lang="en-GB" dirty="0">
                <a:solidFill>
                  <a:schemeClr val="accent3">
                    <a:lumMod val="20000"/>
                    <a:lumOff val="80000"/>
                  </a:schemeClr>
                </a:solidFill>
                <a:latin typeface="Comic Sans MS" panose="030F0702030302020204" pitchFamily="66" charset="0"/>
              </a:rPr>
              <a:t>Our HEART system for recognising the values we try to encourage is central to our behaviour system in school. </a:t>
            </a:r>
          </a:p>
          <a:p>
            <a:r>
              <a:rPr lang="en-GB" dirty="0">
                <a:solidFill>
                  <a:schemeClr val="accent3">
                    <a:lumMod val="20000"/>
                    <a:lumOff val="80000"/>
                  </a:schemeClr>
                </a:solidFill>
                <a:latin typeface="Comic Sans MS" panose="030F0702030302020204" pitchFamily="66" charset="0"/>
              </a:rPr>
              <a:t>If they move their heart up for ‘going above and beyond’ the expected and demonstrating one of our values, they will earn a treat. We also send a message home so you know they have earned this.</a:t>
            </a:r>
          </a:p>
          <a:p>
            <a:r>
              <a:rPr lang="en-GB" dirty="0">
                <a:solidFill>
                  <a:schemeClr val="accent3">
                    <a:lumMod val="20000"/>
                    <a:lumOff val="80000"/>
                  </a:schemeClr>
                </a:solidFill>
                <a:latin typeface="Comic Sans MS" panose="030F0702030302020204" pitchFamily="66" charset="0"/>
              </a:rPr>
              <a:t>We also have a ‘Star of the week’ which we pick for all sorts of reasons. We have a small prize box for this too.</a:t>
            </a:r>
          </a:p>
          <a:p>
            <a:endParaRPr lang="en-GB" dirty="0">
              <a:latin typeface="Comic Sans MS" panose="030F0702030302020204" pitchFamily="66" charset="0"/>
            </a:endParaRPr>
          </a:p>
        </p:txBody>
      </p:sp>
    </p:spTree>
    <p:extLst>
      <p:ext uri="{BB962C8B-B14F-4D97-AF65-F5344CB8AC3E}">
        <p14:creationId xmlns:p14="http://schemas.microsoft.com/office/powerpoint/2010/main" val="1954202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192" y="452718"/>
            <a:ext cx="6908898" cy="915608"/>
          </a:xfrm>
        </p:spPr>
        <p:txBody>
          <a:bodyPr>
            <a:normAutofit/>
          </a:bodyPr>
          <a:lstStyle/>
          <a:p>
            <a:r>
              <a:rPr lang="en-GB" sz="4800" dirty="0">
                <a:solidFill>
                  <a:schemeClr val="tx1"/>
                </a:solidFill>
                <a:latin typeface="Comic Sans MS" panose="030F0702030302020204" pitchFamily="66" charset="0"/>
              </a:rPr>
              <a:t>Trips</a:t>
            </a:r>
          </a:p>
        </p:txBody>
      </p:sp>
      <p:sp>
        <p:nvSpPr>
          <p:cNvPr id="3" name="Content Placeholder 2"/>
          <p:cNvSpPr>
            <a:spLocks noGrp="1"/>
          </p:cNvSpPr>
          <p:nvPr>
            <p:ph idx="1"/>
          </p:nvPr>
        </p:nvSpPr>
        <p:spPr>
          <a:xfrm>
            <a:off x="631192" y="1368326"/>
            <a:ext cx="8028098" cy="5036956"/>
          </a:xfrm>
        </p:spPr>
        <p:txBody>
          <a:bodyPr>
            <a:normAutofit fontScale="92500" lnSpcReduction="20000"/>
          </a:bodyPr>
          <a:lstStyle/>
          <a:p>
            <a:endParaRPr lang="en-GB" sz="3600" dirty="0">
              <a:solidFill>
                <a:schemeClr val="accent3">
                  <a:lumMod val="20000"/>
                  <a:lumOff val="80000"/>
                </a:schemeClr>
              </a:solidFill>
              <a:latin typeface="Comic Sans MS" panose="030F0702030302020204" pitchFamily="66" charset="0"/>
            </a:endParaRPr>
          </a:p>
          <a:p>
            <a:r>
              <a:rPr lang="en-GB" sz="3600" dirty="0">
                <a:solidFill>
                  <a:schemeClr val="accent3">
                    <a:lumMod val="20000"/>
                    <a:lumOff val="80000"/>
                  </a:schemeClr>
                </a:solidFill>
                <a:latin typeface="Comic Sans MS" panose="030F0702030302020204" pitchFamily="66" charset="0"/>
              </a:rPr>
              <a:t>National Space Centre – already booked for this half term - details to follow shortly.</a:t>
            </a:r>
          </a:p>
          <a:p>
            <a:r>
              <a:rPr lang="en-GB" sz="3600" dirty="0">
                <a:solidFill>
                  <a:schemeClr val="accent3">
                    <a:lumMod val="20000"/>
                    <a:lumOff val="80000"/>
                  </a:schemeClr>
                </a:solidFill>
                <a:latin typeface="Comic Sans MS" panose="030F0702030302020204" pitchFamily="66" charset="0"/>
              </a:rPr>
              <a:t>Young Voices.</a:t>
            </a:r>
          </a:p>
          <a:p>
            <a:r>
              <a:rPr lang="en-GB" sz="3600" dirty="0">
                <a:solidFill>
                  <a:schemeClr val="accent3">
                    <a:lumMod val="20000"/>
                    <a:lumOff val="80000"/>
                  </a:schemeClr>
                </a:solidFill>
                <a:latin typeface="Comic Sans MS" panose="030F0702030302020204" pitchFamily="66" charset="0"/>
              </a:rPr>
              <a:t>Wollaton Hall.</a:t>
            </a:r>
          </a:p>
          <a:p>
            <a:r>
              <a:rPr lang="en-GB" sz="3600" dirty="0">
                <a:solidFill>
                  <a:schemeClr val="accent3">
                    <a:lumMod val="20000"/>
                    <a:lumOff val="80000"/>
                  </a:schemeClr>
                </a:solidFill>
                <a:latin typeface="Comic Sans MS" panose="030F0702030302020204" pitchFamily="66" charset="0"/>
              </a:rPr>
              <a:t>We are always keen to try new places to enhance our curriculum. If you know of any we should visit please let us know.</a:t>
            </a:r>
          </a:p>
          <a:p>
            <a:pPr marL="0" indent="0">
              <a:buNone/>
            </a:pPr>
            <a:endParaRPr lang="en-GB" sz="3600" dirty="0">
              <a:solidFill>
                <a:schemeClr val="accent3">
                  <a:lumMod val="20000"/>
                  <a:lumOff val="80000"/>
                </a:schemeClr>
              </a:solidFill>
              <a:latin typeface="Comic Sans MS" panose="030F0702030302020204" pitchFamily="66" charset="0"/>
            </a:endParaRPr>
          </a:p>
          <a:p>
            <a:endParaRPr lang="en-GB" sz="3600" dirty="0">
              <a:solidFill>
                <a:srgbClr val="00B0F0"/>
              </a:solidFill>
              <a:latin typeface="Comic Sans MS" panose="030F0702030302020204" pitchFamily="66" charset="0"/>
            </a:endParaRPr>
          </a:p>
        </p:txBody>
      </p:sp>
    </p:spTree>
    <p:extLst>
      <p:ext uri="{BB962C8B-B14F-4D97-AF65-F5344CB8AC3E}">
        <p14:creationId xmlns:p14="http://schemas.microsoft.com/office/powerpoint/2010/main" val="1341598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1F5A8-68A6-47AC-8CEA-749972326A44}"/>
              </a:ext>
            </a:extLst>
          </p:cNvPr>
          <p:cNvSpPr>
            <a:spLocks noGrp="1"/>
          </p:cNvSpPr>
          <p:nvPr>
            <p:ph type="title"/>
          </p:nvPr>
        </p:nvSpPr>
        <p:spPr>
          <a:xfrm>
            <a:off x="1835696" y="5013176"/>
            <a:ext cx="6554867" cy="1524000"/>
          </a:xfrm>
        </p:spPr>
        <p:txBody>
          <a:bodyPr/>
          <a:lstStyle/>
          <a:p>
            <a:r>
              <a:rPr lang="en-GB" dirty="0">
                <a:latin typeface="Comic Sans MS" panose="030F0702030302020204" pitchFamily="66" charset="0"/>
              </a:rPr>
              <a:t>Our school website…</a:t>
            </a:r>
          </a:p>
        </p:txBody>
      </p:sp>
      <p:sp>
        <p:nvSpPr>
          <p:cNvPr id="3" name="Content Placeholder 2">
            <a:extLst>
              <a:ext uri="{FF2B5EF4-FFF2-40B4-BE49-F238E27FC236}">
                <a16:creationId xmlns:a16="http://schemas.microsoft.com/office/drawing/2014/main" id="{F76B969F-F1F0-4DC4-9275-932FD8B1B45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40E4650-62F0-4280-A726-909FFE489C00}"/>
              </a:ext>
            </a:extLst>
          </p:cNvPr>
          <p:cNvPicPr>
            <a:picLocks noChangeAspect="1"/>
          </p:cNvPicPr>
          <p:nvPr/>
        </p:nvPicPr>
        <p:blipFill>
          <a:blip r:embed="rId2"/>
          <a:stretch>
            <a:fillRect/>
          </a:stretch>
        </p:blipFill>
        <p:spPr>
          <a:xfrm>
            <a:off x="9563" y="-87948"/>
            <a:ext cx="9144000" cy="4900296"/>
          </a:xfrm>
          <a:prstGeom prst="rect">
            <a:avLst/>
          </a:prstGeom>
        </p:spPr>
      </p:pic>
    </p:spTree>
    <p:extLst>
      <p:ext uri="{BB962C8B-B14F-4D97-AF65-F5344CB8AC3E}">
        <p14:creationId xmlns:p14="http://schemas.microsoft.com/office/powerpoint/2010/main" val="1381235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902" y="260648"/>
            <a:ext cx="7055380" cy="917087"/>
          </a:xfrm>
        </p:spPr>
        <p:txBody>
          <a:bodyPr>
            <a:noAutofit/>
          </a:bodyPr>
          <a:lstStyle/>
          <a:p>
            <a:r>
              <a:rPr lang="en-GB" sz="4400" dirty="0">
                <a:solidFill>
                  <a:schemeClr val="tx1"/>
                </a:solidFill>
                <a:latin typeface="Comic Sans MS" panose="030F0702030302020204" pitchFamily="66" charset="0"/>
              </a:rPr>
              <a:t>Questions</a:t>
            </a:r>
          </a:p>
        </p:txBody>
      </p:sp>
      <p:sp>
        <p:nvSpPr>
          <p:cNvPr id="5" name="Content Placeholder 4">
            <a:extLst>
              <a:ext uri="{FF2B5EF4-FFF2-40B4-BE49-F238E27FC236}">
                <a16:creationId xmlns:a16="http://schemas.microsoft.com/office/drawing/2014/main" id="{589A7829-5118-48CF-97A7-87332841D749}"/>
              </a:ext>
            </a:extLst>
          </p:cNvPr>
          <p:cNvSpPr>
            <a:spLocks noGrp="1"/>
          </p:cNvSpPr>
          <p:nvPr>
            <p:ph idx="1"/>
          </p:nvPr>
        </p:nvSpPr>
        <p:spPr>
          <a:xfrm>
            <a:off x="484710" y="1196752"/>
            <a:ext cx="7920764" cy="4824536"/>
          </a:xfrm>
        </p:spPr>
        <p:txBody>
          <a:bodyPr>
            <a:normAutofit lnSpcReduction="10000"/>
          </a:bodyPr>
          <a:lstStyle/>
          <a:p>
            <a:r>
              <a:rPr lang="en-GB" dirty="0">
                <a:solidFill>
                  <a:schemeClr val="accent3">
                    <a:lumMod val="20000"/>
                    <a:lumOff val="80000"/>
                  </a:schemeClr>
                </a:solidFill>
              </a:rPr>
              <a:t>If you ever have any concerns/worries/information we may need please do get in touch. We are usually on the playground at the beginning and end of the day for quick messages. </a:t>
            </a:r>
          </a:p>
          <a:p>
            <a:r>
              <a:rPr lang="en-GB" dirty="0">
                <a:solidFill>
                  <a:schemeClr val="accent3">
                    <a:lumMod val="20000"/>
                    <a:lumOff val="80000"/>
                  </a:schemeClr>
                </a:solidFill>
              </a:rPr>
              <a:t>Contacting us can be tricky during the school day, so if it is vital to get in contact please call the office. Otherwise, please feel free to send us an email on the following addresses:</a:t>
            </a:r>
          </a:p>
          <a:p>
            <a:r>
              <a:rPr lang="en-GB" dirty="0">
                <a:solidFill>
                  <a:schemeClr val="accent3">
                    <a:lumMod val="20000"/>
                    <a:lumOff val="80000"/>
                  </a:schemeClr>
                </a:solidFill>
                <a:hlinkClick r:id="rId2">
                  <a:extLst>
                    <a:ext uri="{A12FA001-AC4F-418D-AE19-62706E023703}">
                      <ahyp:hlinkClr xmlns:ahyp="http://schemas.microsoft.com/office/drawing/2018/hyperlinkcolor" val="tx"/>
                    </a:ext>
                  </a:extLst>
                </a:hlinkClick>
              </a:rPr>
              <a:t>bclark@hallows.notts.sch.uk</a:t>
            </a:r>
            <a:endParaRPr lang="en-GB" dirty="0">
              <a:solidFill>
                <a:schemeClr val="accent3">
                  <a:lumMod val="20000"/>
                  <a:lumOff val="80000"/>
                </a:schemeClr>
              </a:solidFill>
            </a:endParaRPr>
          </a:p>
          <a:p>
            <a:r>
              <a:rPr lang="en-GB" dirty="0">
                <a:solidFill>
                  <a:schemeClr val="accent3">
                    <a:lumMod val="20000"/>
                    <a:lumOff val="80000"/>
                  </a:schemeClr>
                </a:solidFill>
                <a:hlinkClick r:id="rId3">
                  <a:extLst>
                    <a:ext uri="{A12FA001-AC4F-418D-AE19-62706E023703}">
                      <ahyp:hlinkClr xmlns:ahyp="http://schemas.microsoft.com/office/drawing/2018/hyperlinkcolor" val="tx"/>
                    </a:ext>
                  </a:extLst>
                </a:hlinkClick>
              </a:rPr>
              <a:t>khally@hallows.notts.sch.uk</a:t>
            </a:r>
            <a:endParaRPr lang="en-GB" dirty="0">
              <a:solidFill>
                <a:schemeClr val="accent3">
                  <a:lumMod val="20000"/>
                  <a:lumOff val="80000"/>
                </a:schemeClr>
              </a:solidFill>
            </a:endParaRPr>
          </a:p>
          <a:p>
            <a:endParaRPr lang="en-GB" dirty="0">
              <a:solidFill>
                <a:schemeClr val="accent3">
                  <a:lumMod val="20000"/>
                  <a:lumOff val="80000"/>
                </a:schemeClr>
              </a:solidFill>
            </a:endParaRPr>
          </a:p>
          <a:p>
            <a:r>
              <a:rPr lang="en-GB" dirty="0">
                <a:solidFill>
                  <a:schemeClr val="accent3">
                    <a:lumMod val="20000"/>
                    <a:lumOff val="80000"/>
                  </a:schemeClr>
                </a:solidFill>
              </a:rPr>
              <a:t>It does help us if any emails are sent to both of us so that we are both aware of any concerns/information etc. </a:t>
            </a:r>
          </a:p>
          <a:p>
            <a:r>
              <a:rPr lang="en-GB" dirty="0">
                <a:solidFill>
                  <a:schemeClr val="accent3">
                    <a:lumMod val="20000"/>
                    <a:lumOff val="80000"/>
                  </a:schemeClr>
                </a:solidFill>
              </a:rPr>
              <a:t>One/or both of us will get back to you asap.</a:t>
            </a:r>
          </a:p>
        </p:txBody>
      </p:sp>
    </p:spTree>
    <p:extLst>
      <p:ext uri="{BB962C8B-B14F-4D97-AF65-F5344CB8AC3E}">
        <p14:creationId xmlns:p14="http://schemas.microsoft.com/office/powerpoint/2010/main" val="3072407936"/>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d3ecd678-d469-47a4-8993-00ceec4142e9">
      <UserInfo>
        <DisplayName/>
        <AccountId xsi:nil="true"/>
        <AccountType/>
      </UserInfo>
    </SharedWithUsers>
    <TaxCatchAll xmlns="d3ecd678-d469-47a4-8993-00ceec4142e9" xsi:nil="true"/>
    <lcf76f155ced4ddcb4097134ff3c332f xmlns="c2a99427-180b-474a-ba11-c5899524b8b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AA783A1F549B418114E0928C80B54C" ma:contentTypeVersion="19" ma:contentTypeDescription="Create a new document." ma:contentTypeScope="" ma:versionID="f70892d36dd250f98026dff280f11864">
  <xsd:schema xmlns:xsd="http://www.w3.org/2001/XMLSchema" xmlns:xs="http://www.w3.org/2001/XMLSchema" xmlns:p="http://schemas.microsoft.com/office/2006/metadata/properties" xmlns:ns2="d3ecd678-d469-47a4-8993-00ceec4142e9" xmlns:ns3="c2a99427-180b-474a-ba11-c5899524b8b8" targetNamespace="http://schemas.microsoft.com/office/2006/metadata/properties" ma:root="true" ma:fieldsID="8567801ce7673240037bb573559e09c9" ns2:_="" ns3:_="">
    <xsd:import namespace="d3ecd678-d469-47a4-8993-00ceec4142e9"/>
    <xsd:import namespace="c2a99427-180b-474a-ba11-c5899524b8b8"/>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ecd678-d469-47a4-8993-00ceec4142e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2" nillable="true" ma:displayName="Taxonomy Catch All Column" ma:hidden="true" ma:list="{e72330af-c8aa-47fb-91c8-fd476d77b2c1}" ma:internalName="TaxCatchAll" ma:showField="CatchAllData" ma:web="d3ecd678-d469-47a4-8993-00ceec4142e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2a99427-180b-474a-ba11-c5899524b8b8"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ee4402e-bc18-48a0-9916-353f4abaead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B24A07-9615-448C-AA2E-34EF196AE5BA}">
  <ds:schemaRefs>
    <ds:schemaRef ds:uri="c2a99427-180b-474a-ba11-c5899524b8b8"/>
    <ds:schemaRef ds:uri="http://purl.org/dc/dcmitype/"/>
    <ds:schemaRef ds:uri="http://purl.org/dc/elements/1.1/"/>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d3ecd678-d469-47a4-8993-00ceec4142e9"/>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FEF8FFDF-D0D2-4132-A750-CDAF3C6200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ecd678-d469-47a4-8993-00ceec4142e9"/>
    <ds:schemaRef ds:uri="c2a99427-180b-474a-ba11-c5899524b8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86E8E4F-EBBC-431F-866C-7F4171F14D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Slice</Template>
  <TotalTime>2378</TotalTime>
  <Words>1012</Words>
  <Application>Microsoft Office PowerPoint</Application>
  <PresentationFormat>On-screen Show (4:3)</PresentationFormat>
  <Paragraphs>57</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Century Gothic</vt:lpstr>
      <vt:lpstr>Comic Sans MS</vt:lpstr>
      <vt:lpstr>Kristen ITC</vt:lpstr>
      <vt:lpstr>Wingdings 3</vt:lpstr>
      <vt:lpstr>Slice</vt:lpstr>
      <vt:lpstr>         Welcome To Thoresby</vt:lpstr>
      <vt:lpstr>PowerPoint Presentation</vt:lpstr>
      <vt:lpstr>Meet the team</vt:lpstr>
      <vt:lpstr>Focus on reading</vt:lpstr>
      <vt:lpstr>100 book challenge</vt:lpstr>
      <vt:lpstr>Year 5 Curriculum</vt:lpstr>
      <vt:lpstr>Home Learning</vt:lpstr>
      <vt:lpstr>Expectations</vt:lpstr>
      <vt:lpstr>Our behaviour system</vt:lpstr>
      <vt:lpstr>Trips</vt:lpstr>
      <vt:lpstr>Our school website…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Year 5/6 Parent Information Session</dc:title>
  <dc:creator>Kelly Chambers</dc:creator>
  <cp:lastModifiedBy>Belinda</cp:lastModifiedBy>
  <cp:revision>126</cp:revision>
  <dcterms:created xsi:type="dcterms:W3CDTF">2014-09-15T14:46:35Z</dcterms:created>
  <dcterms:modified xsi:type="dcterms:W3CDTF">2025-09-06T14:48:14Z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0x010100C9AA783A1F549B418114E0928C80B54C</vt:lpwstr>
  </property>
  <property fmtid="{D5CDD505-2E9C-101B-9397-08002B2CF9AE}" pid="3" name="Order">
    <vt:r8>127800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ComplianceAssetId">
    <vt:lpwstr/>
  </property>
  <property fmtid="{D5CDD505-2E9C-101B-9397-08002B2CF9AE}" pid="8" name="MediaServiceImageTags">
    <vt:lpwstr/>
  </property>
</Properties>
</file>