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6"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77" d="100"/>
          <a:sy n="77" d="100"/>
        </p:scale>
        <p:origin x="224"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E7413A-D1A5-4224-9D1D-7A01BAA1A9DA}"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233368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E7413A-D1A5-4224-9D1D-7A01BAA1A9DA}"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2422829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E7413A-D1A5-4224-9D1D-7A01BAA1A9DA}"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120887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E7413A-D1A5-4224-9D1D-7A01BAA1A9DA}"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3283841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E7413A-D1A5-4224-9D1D-7A01BAA1A9DA}"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3353224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E7413A-D1A5-4224-9D1D-7A01BAA1A9DA}"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2553994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E7413A-D1A5-4224-9D1D-7A01BAA1A9DA}"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359909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E7413A-D1A5-4224-9D1D-7A01BAA1A9DA}"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1841588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E7413A-D1A5-4224-9D1D-7A01BAA1A9DA}"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245716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E7413A-D1A5-4224-9D1D-7A01BAA1A9DA}"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1294461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E7413A-D1A5-4224-9D1D-7A01BAA1A9DA}"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84F514-87E1-49FB-AC8A-86BACCDB30D5}" type="slidenum">
              <a:rPr lang="en-GB" smtClean="0"/>
              <a:t>‹#›</a:t>
            </a:fld>
            <a:endParaRPr lang="en-GB"/>
          </a:p>
        </p:txBody>
      </p:sp>
    </p:spTree>
    <p:extLst>
      <p:ext uri="{BB962C8B-B14F-4D97-AF65-F5344CB8AC3E}">
        <p14:creationId xmlns:p14="http://schemas.microsoft.com/office/powerpoint/2010/main" val="1283078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E7413A-D1A5-4224-9D1D-7A01BAA1A9DA}" type="datetimeFigureOut">
              <a:rPr lang="en-GB" smtClean="0"/>
              <a:t>26/04/2020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84F514-87E1-49FB-AC8A-86BACCDB30D5}" type="slidenum">
              <a:rPr lang="en-GB" smtClean="0"/>
              <a:t>‹#›</a:t>
            </a:fld>
            <a:endParaRPr lang="en-GB"/>
          </a:p>
        </p:txBody>
      </p:sp>
    </p:spTree>
    <p:extLst>
      <p:ext uri="{BB962C8B-B14F-4D97-AF65-F5344CB8AC3E}">
        <p14:creationId xmlns:p14="http://schemas.microsoft.com/office/powerpoint/2010/main" val="3061848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6200" y="546100"/>
            <a:ext cx="9664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Lesson 6</a:t>
            </a:r>
          </a:p>
        </p:txBody>
      </p:sp>
      <p:pic>
        <p:nvPicPr>
          <p:cNvPr id="4" name="Picture 3"/>
          <p:cNvPicPr>
            <a:picLocks noChangeAspect="1"/>
          </p:cNvPicPr>
          <p:nvPr/>
        </p:nvPicPr>
        <p:blipFill>
          <a:blip r:embed="rId2"/>
          <a:stretch>
            <a:fillRect/>
          </a:stretch>
        </p:blipFill>
        <p:spPr>
          <a:xfrm>
            <a:off x="458818" y="432079"/>
            <a:ext cx="2832341" cy="1890036"/>
          </a:xfrm>
          <a:prstGeom prst="rect">
            <a:avLst/>
          </a:prstGeom>
        </p:spPr>
      </p:pic>
      <p:pic>
        <p:nvPicPr>
          <p:cNvPr id="6" name="Picture 5"/>
          <p:cNvPicPr>
            <a:picLocks noChangeAspect="1"/>
          </p:cNvPicPr>
          <p:nvPr/>
        </p:nvPicPr>
        <p:blipFill>
          <a:blip r:embed="rId3"/>
          <a:stretch>
            <a:fillRect/>
          </a:stretch>
        </p:blipFill>
        <p:spPr>
          <a:xfrm>
            <a:off x="1206500" y="2628900"/>
            <a:ext cx="3212951" cy="2133600"/>
          </a:xfrm>
          <a:prstGeom prst="rect">
            <a:avLst/>
          </a:prstGeom>
        </p:spPr>
      </p:pic>
      <p:pic>
        <p:nvPicPr>
          <p:cNvPr id="7" name="Picture 6"/>
          <p:cNvPicPr>
            <a:picLocks noChangeAspect="1"/>
          </p:cNvPicPr>
          <p:nvPr/>
        </p:nvPicPr>
        <p:blipFill>
          <a:blip r:embed="rId4"/>
          <a:stretch>
            <a:fillRect/>
          </a:stretch>
        </p:blipFill>
        <p:spPr>
          <a:xfrm>
            <a:off x="4757047" y="1539962"/>
            <a:ext cx="3170503" cy="2106923"/>
          </a:xfrm>
          <a:prstGeom prst="rect">
            <a:avLst/>
          </a:prstGeom>
        </p:spPr>
      </p:pic>
      <p:pic>
        <p:nvPicPr>
          <p:cNvPr id="8" name="Picture 7"/>
          <p:cNvPicPr>
            <a:picLocks noChangeAspect="1"/>
          </p:cNvPicPr>
          <p:nvPr/>
        </p:nvPicPr>
        <p:blipFill>
          <a:blip r:embed="rId5"/>
          <a:stretch>
            <a:fillRect/>
          </a:stretch>
        </p:blipFill>
        <p:spPr>
          <a:xfrm>
            <a:off x="8427540" y="432079"/>
            <a:ext cx="2583360" cy="1645158"/>
          </a:xfrm>
          <a:prstGeom prst="rect">
            <a:avLst/>
          </a:prstGeom>
        </p:spPr>
      </p:pic>
      <p:pic>
        <p:nvPicPr>
          <p:cNvPr id="9" name="Picture 8"/>
          <p:cNvPicPr>
            <a:picLocks noChangeAspect="1"/>
          </p:cNvPicPr>
          <p:nvPr/>
        </p:nvPicPr>
        <p:blipFill>
          <a:blip r:embed="rId6"/>
          <a:stretch>
            <a:fillRect/>
          </a:stretch>
        </p:blipFill>
        <p:spPr>
          <a:xfrm>
            <a:off x="8505599" y="2453005"/>
            <a:ext cx="2781300" cy="1857679"/>
          </a:xfrm>
          <a:prstGeom prst="rect">
            <a:avLst/>
          </a:prstGeom>
        </p:spPr>
      </p:pic>
      <p:pic>
        <p:nvPicPr>
          <p:cNvPr id="10" name="Picture 9"/>
          <p:cNvPicPr>
            <a:picLocks noChangeAspect="1"/>
          </p:cNvPicPr>
          <p:nvPr/>
        </p:nvPicPr>
        <p:blipFill>
          <a:blip r:embed="rId7"/>
          <a:stretch>
            <a:fillRect/>
          </a:stretch>
        </p:blipFill>
        <p:spPr>
          <a:xfrm>
            <a:off x="4997500" y="4025900"/>
            <a:ext cx="2827745" cy="2105768"/>
          </a:xfrm>
          <a:prstGeom prst="rect">
            <a:avLst/>
          </a:prstGeom>
        </p:spPr>
      </p:pic>
    </p:spTree>
    <p:extLst>
      <p:ext uri="{BB962C8B-B14F-4D97-AF65-F5344CB8AC3E}">
        <p14:creationId xmlns:p14="http://schemas.microsoft.com/office/powerpoint/2010/main" val="2361245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7F572-80AB-B346-8FB8-A12FC3C1A575}"/>
              </a:ext>
            </a:extLst>
          </p:cNvPr>
          <p:cNvSpPr>
            <a:spLocks noGrp="1"/>
          </p:cNvSpPr>
          <p:nvPr>
            <p:ph type="title"/>
          </p:nvPr>
        </p:nvSpPr>
        <p:spPr>
          <a:xfrm>
            <a:off x="588818" y="431627"/>
            <a:ext cx="10515600" cy="1325563"/>
          </a:xfrm>
        </p:spPr>
        <p:txBody>
          <a:bodyPr/>
          <a:lstStyle/>
          <a:p>
            <a:pPr algn="ctr"/>
            <a:r>
              <a:rPr lang="en-GB" dirty="0">
                <a:latin typeface="Berlin Sans FB" panose="020E0602020502020306" pitchFamily="34" charset="77"/>
              </a:rPr>
              <a:t>Looking at evidence from the text.</a:t>
            </a:r>
          </a:p>
        </p:txBody>
      </p:sp>
      <p:sp>
        <p:nvSpPr>
          <p:cNvPr id="3" name="TextBox 2">
            <a:extLst>
              <a:ext uri="{FF2B5EF4-FFF2-40B4-BE49-F238E27FC236}">
                <a16:creationId xmlns:a16="http://schemas.microsoft.com/office/drawing/2014/main" id="{36F66C74-32DC-7645-B03C-B43320DF8307}"/>
              </a:ext>
            </a:extLst>
          </p:cNvPr>
          <p:cNvSpPr txBox="1"/>
          <p:nvPr/>
        </p:nvSpPr>
        <p:spPr>
          <a:xfrm>
            <a:off x="1073294" y="1574310"/>
            <a:ext cx="10529888" cy="4524315"/>
          </a:xfrm>
          <a:prstGeom prst="rect">
            <a:avLst/>
          </a:prstGeom>
          <a:noFill/>
        </p:spPr>
        <p:txBody>
          <a:bodyPr wrap="square" rtlCol="0">
            <a:spAutoFit/>
          </a:bodyPr>
          <a:lstStyle/>
          <a:p>
            <a:r>
              <a:rPr lang="en-GB" sz="2400" dirty="0">
                <a:latin typeface="Berlin Sans FB" panose="020E0602020502020306" pitchFamily="34" charset="77"/>
              </a:rPr>
              <a:t>Today we’re again going to focus on particular parts of the text from what you have read today. </a:t>
            </a:r>
          </a:p>
          <a:p>
            <a:endParaRPr lang="en-GB" sz="2400" dirty="0">
              <a:latin typeface="Berlin Sans FB" panose="020E0602020502020306" pitchFamily="34" charset="77"/>
            </a:endParaRPr>
          </a:p>
          <a:p>
            <a:r>
              <a:rPr lang="en-GB" sz="2400" u="sng" dirty="0">
                <a:latin typeface="Berlin Sans FB" panose="020E0602020502020306" pitchFamily="34" charset="77"/>
              </a:rPr>
              <a:t>Task One</a:t>
            </a:r>
          </a:p>
          <a:p>
            <a:r>
              <a:rPr lang="en-GB" sz="2400" dirty="0">
                <a:latin typeface="Berlin Sans FB" panose="020E0602020502020306" pitchFamily="34" charset="77"/>
              </a:rPr>
              <a:t>On the next slide there is a paragraph taken form today’s reading. Try and find the one word that fits.</a:t>
            </a:r>
          </a:p>
          <a:p>
            <a:endParaRPr lang="en-GB" sz="2400" dirty="0">
              <a:latin typeface="Berlin Sans FB" panose="020E0602020502020306" pitchFamily="34" charset="77"/>
            </a:endParaRPr>
          </a:p>
          <a:p>
            <a:r>
              <a:rPr lang="en-GB" sz="2400" u="sng" dirty="0">
                <a:latin typeface="Berlin Sans FB" panose="020E0602020502020306" pitchFamily="34" charset="77"/>
              </a:rPr>
              <a:t>Task Two</a:t>
            </a:r>
          </a:p>
          <a:p>
            <a:r>
              <a:rPr lang="en-GB" sz="2400" dirty="0">
                <a:latin typeface="Berlin Sans FB" panose="020E0602020502020306" pitchFamily="34" charset="77"/>
              </a:rPr>
              <a:t>We now have two new characters in our story…but what’s different about them. On slide 4 - 6 you have been given part of today’s text. Find evidence from the text about these men. How has the author made them seem a bit different/unusual?</a:t>
            </a:r>
          </a:p>
        </p:txBody>
      </p:sp>
    </p:spTree>
    <p:extLst>
      <p:ext uri="{BB962C8B-B14F-4D97-AF65-F5344CB8AC3E}">
        <p14:creationId xmlns:p14="http://schemas.microsoft.com/office/powerpoint/2010/main" val="4199737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6600" y="647700"/>
            <a:ext cx="11023600" cy="3046988"/>
          </a:xfrm>
          <a:prstGeom prst="rect">
            <a:avLst/>
          </a:prstGeom>
          <a:solidFill>
            <a:schemeClr val="accent6">
              <a:lumMod val="60000"/>
              <a:lumOff val="40000"/>
            </a:schemeClr>
          </a:solidFill>
        </p:spPr>
        <p:txBody>
          <a:bodyPr wrap="square">
            <a:spAutoFit/>
          </a:bodyPr>
          <a:lstStyle/>
          <a:p>
            <a:r>
              <a:rPr lang="en-GB" sz="3200" dirty="0"/>
              <a:t>There was no doubt as to which way she should turn, for one way the tunnel was black, and the other way was lighted with candles that lined the lode wall as far as she could see. She called out, ‘Anyone there? Anyone there?’ She paused to listen for the reply; but all she could hear now was the muffled roar of the sea and the continuous echoing of dripping water.</a:t>
            </a:r>
          </a:p>
        </p:txBody>
      </p:sp>
      <p:sp>
        <p:nvSpPr>
          <p:cNvPr id="5" name="TextBox 4"/>
          <p:cNvSpPr txBox="1"/>
          <p:nvPr/>
        </p:nvSpPr>
        <p:spPr>
          <a:xfrm>
            <a:off x="736600" y="3694688"/>
            <a:ext cx="11023600" cy="1754326"/>
          </a:xfrm>
          <a:prstGeom prst="rect">
            <a:avLst/>
          </a:prstGeom>
          <a:solidFill>
            <a:srgbClr val="FFFF00"/>
          </a:solidFill>
        </p:spPr>
        <p:txBody>
          <a:bodyPr wrap="square" rtlCol="0">
            <a:spAutoFit/>
          </a:bodyPr>
          <a:lstStyle/>
          <a:p>
            <a:pPr marL="342900" indent="-342900">
              <a:buAutoNum type="arabicPeriod"/>
            </a:pPr>
            <a:r>
              <a:rPr lang="en-GB" sz="3600" dirty="0"/>
              <a:t>Find and copy one word that means never-ending.</a:t>
            </a:r>
          </a:p>
          <a:p>
            <a:pPr marL="342900" indent="-342900">
              <a:buAutoNum type="arabicPeriod"/>
            </a:pPr>
            <a:r>
              <a:rPr lang="en-GB" sz="3600" dirty="0"/>
              <a:t>Find and copy one word that means not loud.</a:t>
            </a:r>
          </a:p>
          <a:p>
            <a:pPr marL="342900" indent="-342900">
              <a:buAutoNum type="arabicPeriod"/>
            </a:pPr>
            <a:r>
              <a:rPr lang="en-GB" sz="3600" dirty="0"/>
              <a:t>Find and copy one word that means waited.</a:t>
            </a:r>
          </a:p>
        </p:txBody>
      </p:sp>
    </p:spTree>
    <p:extLst>
      <p:ext uri="{BB962C8B-B14F-4D97-AF65-F5344CB8AC3E}">
        <p14:creationId xmlns:p14="http://schemas.microsoft.com/office/powerpoint/2010/main" val="2230245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EAC2DAC-E98F-1B42-810F-F908E07AF90D}"/>
              </a:ext>
            </a:extLst>
          </p:cNvPr>
          <p:cNvPicPr>
            <a:picLocks noChangeAspect="1"/>
          </p:cNvPicPr>
          <p:nvPr/>
        </p:nvPicPr>
        <p:blipFill>
          <a:blip r:embed="rId2"/>
          <a:stretch>
            <a:fillRect/>
          </a:stretch>
        </p:blipFill>
        <p:spPr>
          <a:xfrm>
            <a:off x="1251674" y="0"/>
            <a:ext cx="9688651" cy="6858000"/>
          </a:xfrm>
          <a:prstGeom prst="rect">
            <a:avLst/>
          </a:prstGeom>
        </p:spPr>
      </p:pic>
    </p:spTree>
    <p:extLst>
      <p:ext uri="{BB962C8B-B14F-4D97-AF65-F5344CB8AC3E}">
        <p14:creationId xmlns:p14="http://schemas.microsoft.com/office/powerpoint/2010/main" val="1450793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2D6417-2AE1-8B46-8D42-B25F1F03CA03}"/>
              </a:ext>
            </a:extLst>
          </p:cNvPr>
          <p:cNvPicPr>
            <a:picLocks noChangeAspect="1"/>
          </p:cNvPicPr>
          <p:nvPr/>
        </p:nvPicPr>
        <p:blipFill>
          <a:blip r:embed="rId2"/>
          <a:stretch>
            <a:fillRect/>
          </a:stretch>
        </p:blipFill>
        <p:spPr>
          <a:xfrm>
            <a:off x="1251674" y="0"/>
            <a:ext cx="9688651" cy="6858000"/>
          </a:xfrm>
          <a:prstGeom prst="rect">
            <a:avLst/>
          </a:prstGeom>
        </p:spPr>
      </p:pic>
    </p:spTree>
    <p:extLst>
      <p:ext uri="{BB962C8B-B14F-4D97-AF65-F5344CB8AC3E}">
        <p14:creationId xmlns:p14="http://schemas.microsoft.com/office/powerpoint/2010/main" val="227732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A6D173-5009-7840-BA3C-FB0DFD5AE8D3}"/>
              </a:ext>
            </a:extLst>
          </p:cNvPr>
          <p:cNvPicPr>
            <a:picLocks noChangeAspect="1"/>
          </p:cNvPicPr>
          <p:nvPr/>
        </p:nvPicPr>
        <p:blipFill>
          <a:blip r:embed="rId2"/>
          <a:stretch>
            <a:fillRect/>
          </a:stretch>
        </p:blipFill>
        <p:spPr>
          <a:xfrm>
            <a:off x="1243533" y="0"/>
            <a:ext cx="9704934" cy="6858000"/>
          </a:xfrm>
          <a:prstGeom prst="rect">
            <a:avLst/>
          </a:prstGeom>
        </p:spPr>
      </p:pic>
    </p:spTree>
    <p:extLst>
      <p:ext uri="{BB962C8B-B14F-4D97-AF65-F5344CB8AC3E}">
        <p14:creationId xmlns:p14="http://schemas.microsoft.com/office/powerpoint/2010/main" val="1716362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214</Words>
  <Application>Microsoft Macintosh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Berlin Sans FB</vt:lpstr>
      <vt:lpstr>Calibri</vt:lpstr>
      <vt:lpstr>Calibri Light</vt:lpstr>
      <vt:lpstr>Office Theme</vt:lpstr>
      <vt:lpstr>PowerPoint Presentation</vt:lpstr>
      <vt:lpstr>Looking at evidence from the text.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Lennie Castledine</dc:creator>
  <cp:lastModifiedBy>Belinda Clark</cp:lastModifiedBy>
  <cp:revision>5</cp:revision>
  <dcterms:created xsi:type="dcterms:W3CDTF">2017-10-19T08:36:16Z</dcterms:created>
  <dcterms:modified xsi:type="dcterms:W3CDTF">2020-04-26T14:22:20Z</dcterms:modified>
</cp:coreProperties>
</file>