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6"/>
  </p:notesMasterIdLst>
  <p:handoutMasterIdLst>
    <p:handoutMasterId r:id="rId7"/>
  </p:handoutMasterIdLst>
  <p:sldIdLst>
    <p:sldId id="264" r:id="rId2"/>
    <p:sldId id="285" r:id="rId3"/>
    <p:sldId id="306" r:id="rId4"/>
    <p:sldId id="286" r:id="rId5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8"/>
      <p:bold r:id="rId9"/>
      <p:italic r:id="rId10"/>
      <p:boldItalic r:id="rId11"/>
    </p:embeddedFont>
    <p:embeddedFont>
      <p:font typeface="Twinkl" panose="020B0604020202020204" charset="0"/>
      <p:regular r:id="rId12"/>
      <p:bold r:id="rId13"/>
    </p:embeddedFont>
    <p:embeddedFont>
      <p:font typeface="Sassoon Infant Rg" panose="02000503030000020003" charset="0"/>
      <p:regular r:id="rId14"/>
      <p:bold r:id="rId1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63" userDrawn="1">
          <p15:clr>
            <a:srgbClr val="A4A3A4"/>
          </p15:clr>
        </p15:guide>
        <p15:guide id="5" orient="horz" pos="3952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84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F5F85"/>
    <a:srgbClr val="8D358A"/>
    <a:srgbClr val="CCB5D8"/>
    <a:srgbClr val="F27C9A"/>
    <a:srgbClr val="009541"/>
    <a:srgbClr val="C0DEBA"/>
    <a:srgbClr val="18A0DB"/>
    <a:srgbClr val="A673AE"/>
    <a:srgbClr val="32B3A2"/>
    <a:srgbClr val="E3419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 showGuides="1">
      <p:cViewPr varScale="1">
        <p:scale>
          <a:sx n="88" d="100"/>
          <a:sy n="88" d="100"/>
        </p:scale>
        <p:origin x="1334" y="62"/>
      </p:cViewPr>
      <p:guideLst>
        <p:guide orient="horz" pos="2160"/>
        <p:guide pos="2880"/>
        <p:guide pos="363"/>
        <p:guide orient="horz" pos="3952"/>
        <p:guide pos="5420"/>
        <p:guide orient="horz" pos="346"/>
        <p:guide pos="476"/>
        <p:guide orient="horz" pos="482"/>
        <p:guide orient="horz" pos="3884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86" d="100"/>
          <a:sy n="86" d="100"/>
        </p:scale>
        <p:origin x="3012" y="8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1.fntdata"/><Relationship Id="rId13" Type="http://schemas.openxmlformats.org/officeDocument/2006/relationships/font" Target="fonts/font6.fntdata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handoutMaster" Target="handoutMasters/handoutMaster1.xml"/><Relationship Id="rId12" Type="http://schemas.openxmlformats.org/officeDocument/2006/relationships/font" Target="fonts/font5.fntdata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font" Target="fonts/font4.fntdata"/><Relationship Id="rId5" Type="http://schemas.openxmlformats.org/officeDocument/2006/relationships/slide" Target="slides/slide4.xml"/><Relationship Id="rId15" Type="http://schemas.openxmlformats.org/officeDocument/2006/relationships/font" Target="fonts/font8.fntdata"/><Relationship Id="rId10" Type="http://schemas.openxmlformats.org/officeDocument/2006/relationships/font" Target="fonts/font3.fntdata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font" Target="fonts/font2.fntdata"/><Relationship Id="rId14" Type="http://schemas.openxmlformats.org/officeDocument/2006/relationships/font" Target="fonts/font7.fntdata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3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Twinklville</c:v>
                </c:pt>
              </c:strCache>
            </c:strRef>
          </c:tx>
          <c:spPr>
            <a:ln w="28575" cap="rnd">
              <a:solidFill>
                <a:srgbClr val="8D358A"/>
              </a:solidFill>
              <a:round/>
            </a:ln>
            <a:effectLst/>
          </c:spPr>
          <c:marker>
            <c:symbol val="none"/>
          </c:marker>
          <c:cat>
            <c:numRef>
              <c:f>Sheet1!$A$2:$A$9</c:f>
              <c:numCache>
                <c:formatCode>General</c:formatCode>
                <c:ptCount val="8"/>
                <c:pt idx="0">
                  <c:v>2003</c:v>
                </c:pt>
                <c:pt idx="1">
                  <c:v>2004</c:v>
                </c:pt>
                <c:pt idx="2">
                  <c:v>2005</c:v>
                </c:pt>
                <c:pt idx="3">
                  <c:v>2006</c:v>
                </c:pt>
                <c:pt idx="4">
                  <c:v>2007</c:v>
                </c:pt>
                <c:pt idx="5">
                  <c:v>2008</c:v>
                </c:pt>
                <c:pt idx="6">
                  <c:v>2009</c:v>
                </c:pt>
                <c:pt idx="7">
                  <c:v>2010</c:v>
                </c:pt>
              </c:numCache>
            </c:numRef>
          </c:cat>
          <c:val>
            <c:numRef>
              <c:f>Sheet1!$B$2:$B$9</c:f>
              <c:numCache>
                <c:formatCode>General</c:formatCode>
                <c:ptCount val="8"/>
                <c:pt idx="0">
                  <c:v>8100</c:v>
                </c:pt>
                <c:pt idx="1">
                  <c:v>9000</c:v>
                </c:pt>
                <c:pt idx="2">
                  <c:v>9900</c:v>
                </c:pt>
                <c:pt idx="3">
                  <c:v>10500</c:v>
                </c:pt>
                <c:pt idx="4">
                  <c:v>11000</c:v>
                </c:pt>
                <c:pt idx="5">
                  <c:v>11100</c:v>
                </c:pt>
                <c:pt idx="6">
                  <c:v>12000</c:v>
                </c:pt>
                <c:pt idx="7">
                  <c:v>12500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7C01-4A9D-9169-282DC6E0BFED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New Twinklton</c:v>
                </c:pt>
              </c:strCache>
            </c:strRef>
          </c:tx>
          <c:spPr>
            <a:ln w="28575" cap="rnd">
              <a:solidFill>
                <a:srgbClr val="009541"/>
              </a:solidFill>
              <a:round/>
            </a:ln>
            <a:effectLst/>
          </c:spPr>
          <c:marker>
            <c:symbol val="none"/>
          </c:marker>
          <c:cat>
            <c:numRef>
              <c:f>Sheet1!$A$2:$A$9</c:f>
              <c:numCache>
                <c:formatCode>General</c:formatCode>
                <c:ptCount val="8"/>
                <c:pt idx="0">
                  <c:v>2003</c:v>
                </c:pt>
                <c:pt idx="1">
                  <c:v>2004</c:v>
                </c:pt>
                <c:pt idx="2">
                  <c:v>2005</c:v>
                </c:pt>
                <c:pt idx="3">
                  <c:v>2006</c:v>
                </c:pt>
                <c:pt idx="4">
                  <c:v>2007</c:v>
                </c:pt>
                <c:pt idx="5">
                  <c:v>2008</c:v>
                </c:pt>
                <c:pt idx="6">
                  <c:v>2009</c:v>
                </c:pt>
                <c:pt idx="7">
                  <c:v>2010</c:v>
                </c:pt>
              </c:numCache>
            </c:numRef>
          </c:cat>
          <c:val>
            <c:numRef>
              <c:f>Sheet1!$C$2:$C$9</c:f>
              <c:numCache>
                <c:formatCode>General</c:formatCode>
                <c:ptCount val="8"/>
                <c:pt idx="0">
                  <c:v>23000</c:v>
                </c:pt>
                <c:pt idx="1">
                  <c:v>23600</c:v>
                </c:pt>
                <c:pt idx="2">
                  <c:v>24100</c:v>
                </c:pt>
                <c:pt idx="3">
                  <c:v>24300</c:v>
                </c:pt>
                <c:pt idx="4">
                  <c:v>24600</c:v>
                </c:pt>
                <c:pt idx="5">
                  <c:v>24900</c:v>
                </c:pt>
                <c:pt idx="6">
                  <c:v>25200</c:v>
                </c:pt>
                <c:pt idx="7">
                  <c:v>25400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7C01-4A9D-9169-282DC6E0BFE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386058672"/>
        <c:axId val="386059064"/>
      </c:lineChart>
      <c:catAx>
        <c:axId val="38605867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386059064"/>
        <c:crosses val="autoZero"/>
        <c:auto val="1"/>
        <c:lblAlgn val="ctr"/>
        <c:lblOffset val="100"/>
        <c:tickMarkSkip val="1"/>
        <c:noMultiLvlLbl val="0"/>
      </c:catAx>
      <c:valAx>
        <c:axId val="38605906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/>
              </a:solidFill>
              <a:round/>
            </a:ln>
            <a:effectLst/>
          </c:spPr>
        </c:majorGridlines>
        <c:numFmt formatCode="General" sourceLinked="1"/>
        <c:majorTickMark val="out"/>
        <c:minorTickMark val="out"/>
        <c:tickLblPos val="nextTo"/>
        <c:spPr>
          <a:noFill/>
          <a:ln>
            <a:solidFill>
              <a:schemeClr val="tx1"/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386058672"/>
        <c:crosses val="autoZero"/>
        <c:crossBetween val="midCat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Twinklville</c:v>
                </c:pt>
              </c:strCache>
            </c:strRef>
          </c:tx>
          <c:spPr>
            <a:ln w="28575" cap="rnd">
              <a:solidFill>
                <a:srgbClr val="8D358A"/>
              </a:solidFill>
              <a:round/>
            </a:ln>
            <a:effectLst/>
          </c:spPr>
          <c:marker>
            <c:symbol val="none"/>
          </c:marker>
          <c:cat>
            <c:numRef>
              <c:f>Sheet1!$A$2:$A$9</c:f>
              <c:numCache>
                <c:formatCode>General</c:formatCode>
                <c:ptCount val="8"/>
                <c:pt idx="0">
                  <c:v>2003</c:v>
                </c:pt>
                <c:pt idx="1">
                  <c:v>2004</c:v>
                </c:pt>
                <c:pt idx="2">
                  <c:v>2005</c:v>
                </c:pt>
                <c:pt idx="3">
                  <c:v>2006</c:v>
                </c:pt>
                <c:pt idx="4">
                  <c:v>2007</c:v>
                </c:pt>
                <c:pt idx="5">
                  <c:v>2008</c:v>
                </c:pt>
                <c:pt idx="6">
                  <c:v>2009</c:v>
                </c:pt>
                <c:pt idx="7">
                  <c:v>2010</c:v>
                </c:pt>
              </c:numCache>
            </c:numRef>
          </c:cat>
          <c:val>
            <c:numRef>
              <c:f>Sheet1!$B$2:$B$9</c:f>
              <c:numCache>
                <c:formatCode>General</c:formatCode>
                <c:ptCount val="8"/>
                <c:pt idx="0">
                  <c:v>8100</c:v>
                </c:pt>
                <c:pt idx="1">
                  <c:v>9000</c:v>
                </c:pt>
                <c:pt idx="2">
                  <c:v>9900</c:v>
                </c:pt>
                <c:pt idx="3">
                  <c:v>10500</c:v>
                </c:pt>
                <c:pt idx="4">
                  <c:v>11000</c:v>
                </c:pt>
                <c:pt idx="5">
                  <c:v>11100</c:v>
                </c:pt>
                <c:pt idx="6">
                  <c:v>12000</c:v>
                </c:pt>
                <c:pt idx="7">
                  <c:v>12500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8BE3-4CBC-8D04-F82CECDB3EF4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New Twinklton</c:v>
                </c:pt>
              </c:strCache>
            </c:strRef>
          </c:tx>
          <c:spPr>
            <a:ln w="28575" cap="rnd">
              <a:solidFill>
                <a:srgbClr val="009541"/>
              </a:solidFill>
              <a:round/>
            </a:ln>
            <a:effectLst/>
          </c:spPr>
          <c:marker>
            <c:symbol val="none"/>
          </c:marker>
          <c:cat>
            <c:numRef>
              <c:f>Sheet1!$A$2:$A$9</c:f>
              <c:numCache>
                <c:formatCode>General</c:formatCode>
                <c:ptCount val="8"/>
                <c:pt idx="0">
                  <c:v>2003</c:v>
                </c:pt>
                <c:pt idx="1">
                  <c:v>2004</c:v>
                </c:pt>
                <c:pt idx="2">
                  <c:v>2005</c:v>
                </c:pt>
                <c:pt idx="3">
                  <c:v>2006</c:v>
                </c:pt>
                <c:pt idx="4">
                  <c:v>2007</c:v>
                </c:pt>
                <c:pt idx="5">
                  <c:v>2008</c:v>
                </c:pt>
                <c:pt idx="6">
                  <c:v>2009</c:v>
                </c:pt>
                <c:pt idx="7">
                  <c:v>2010</c:v>
                </c:pt>
              </c:numCache>
            </c:numRef>
          </c:cat>
          <c:val>
            <c:numRef>
              <c:f>Sheet1!$C$2:$C$9</c:f>
              <c:numCache>
                <c:formatCode>General</c:formatCode>
                <c:ptCount val="8"/>
                <c:pt idx="0">
                  <c:v>23000</c:v>
                </c:pt>
                <c:pt idx="1">
                  <c:v>23600</c:v>
                </c:pt>
                <c:pt idx="2">
                  <c:v>24100</c:v>
                </c:pt>
                <c:pt idx="3">
                  <c:v>24300</c:v>
                </c:pt>
                <c:pt idx="4">
                  <c:v>24600</c:v>
                </c:pt>
                <c:pt idx="5">
                  <c:v>24900</c:v>
                </c:pt>
                <c:pt idx="6">
                  <c:v>25200</c:v>
                </c:pt>
                <c:pt idx="7">
                  <c:v>25400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8BE3-4CBC-8D04-F82CECDB3EF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392939920"/>
        <c:axId val="392942664"/>
      </c:lineChart>
      <c:catAx>
        <c:axId val="39293992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392942664"/>
        <c:crosses val="autoZero"/>
        <c:auto val="1"/>
        <c:lblAlgn val="ctr"/>
        <c:lblOffset val="100"/>
        <c:tickMarkSkip val="1"/>
        <c:noMultiLvlLbl val="0"/>
      </c:catAx>
      <c:valAx>
        <c:axId val="39294266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/>
              </a:solidFill>
              <a:round/>
            </a:ln>
            <a:effectLst/>
          </c:spPr>
        </c:majorGridlines>
        <c:numFmt formatCode="General" sourceLinked="1"/>
        <c:majorTickMark val="out"/>
        <c:minorTickMark val="out"/>
        <c:tickLblPos val="nextTo"/>
        <c:spPr>
          <a:noFill/>
          <a:ln>
            <a:solidFill>
              <a:schemeClr val="tx1"/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392939920"/>
        <c:crosses val="autoZero"/>
        <c:crossBetween val="midCat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Twinklville</c:v>
                </c:pt>
              </c:strCache>
            </c:strRef>
          </c:tx>
          <c:spPr>
            <a:ln w="28575" cap="rnd">
              <a:solidFill>
                <a:srgbClr val="8D358A"/>
              </a:solidFill>
              <a:round/>
            </a:ln>
            <a:effectLst/>
          </c:spPr>
          <c:marker>
            <c:symbol val="none"/>
          </c:marker>
          <c:cat>
            <c:numRef>
              <c:f>Sheet1!$A$2:$A$9</c:f>
              <c:numCache>
                <c:formatCode>General</c:formatCode>
                <c:ptCount val="8"/>
                <c:pt idx="0">
                  <c:v>2003</c:v>
                </c:pt>
                <c:pt idx="1">
                  <c:v>2004</c:v>
                </c:pt>
                <c:pt idx="2">
                  <c:v>2005</c:v>
                </c:pt>
                <c:pt idx="3">
                  <c:v>2006</c:v>
                </c:pt>
                <c:pt idx="4">
                  <c:v>2007</c:v>
                </c:pt>
                <c:pt idx="5">
                  <c:v>2008</c:v>
                </c:pt>
                <c:pt idx="6">
                  <c:v>2009</c:v>
                </c:pt>
                <c:pt idx="7">
                  <c:v>2010</c:v>
                </c:pt>
              </c:numCache>
            </c:numRef>
          </c:cat>
          <c:val>
            <c:numRef>
              <c:f>Sheet1!$B$2:$B$9</c:f>
              <c:numCache>
                <c:formatCode>General</c:formatCode>
                <c:ptCount val="8"/>
                <c:pt idx="0">
                  <c:v>8100</c:v>
                </c:pt>
                <c:pt idx="1">
                  <c:v>9000</c:v>
                </c:pt>
                <c:pt idx="2">
                  <c:v>9900</c:v>
                </c:pt>
                <c:pt idx="3">
                  <c:v>10500</c:v>
                </c:pt>
                <c:pt idx="4">
                  <c:v>11000</c:v>
                </c:pt>
                <c:pt idx="5">
                  <c:v>11100</c:v>
                </c:pt>
                <c:pt idx="6">
                  <c:v>12000</c:v>
                </c:pt>
                <c:pt idx="7">
                  <c:v>12500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B0DB-4B29-AAD2-EFB10F0185CC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New Twinklton</c:v>
                </c:pt>
              </c:strCache>
            </c:strRef>
          </c:tx>
          <c:spPr>
            <a:ln w="28575" cap="rnd">
              <a:solidFill>
                <a:srgbClr val="009541"/>
              </a:solidFill>
              <a:round/>
            </a:ln>
            <a:effectLst/>
          </c:spPr>
          <c:marker>
            <c:symbol val="none"/>
          </c:marker>
          <c:cat>
            <c:numRef>
              <c:f>Sheet1!$A$2:$A$9</c:f>
              <c:numCache>
                <c:formatCode>General</c:formatCode>
                <c:ptCount val="8"/>
                <c:pt idx="0">
                  <c:v>2003</c:v>
                </c:pt>
                <c:pt idx="1">
                  <c:v>2004</c:v>
                </c:pt>
                <c:pt idx="2">
                  <c:v>2005</c:v>
                </c:pt>
                <c:pt idx="3">
                  <c:v>2006</c:v>
                </c:pt>
                <c:pt idx="4">
                  <c:v>2007</c:v>
                </c:pt>
                <c:pt idx="5">
                  <c:v>2008</c:v>
                </c:pt>
                <c:pt idx="6">
                  <c:v>2009</c:v>
                </c:pt>
                <c:pt idx="7">
                  <c:v>2010</c:v>
                </c:pt>
              </c:numCache>
            </c:numRef>
          </c:cat>
          <c:val>
            <c:numRef>
              <c:f>Sheet1!$C$2:$C$9</c:f>
              <c:numCache>
                <c:formatCode>General</c:formatCode>
                <c:ptCount val="8"/>
                <c:pt idx="0">
                  <c:v>23000</c:v>
                </c:pt>
                <c:pt idx="1">
                  <c:v>23600</c:v>
                </c:pt>
                <c:pt idx="2">
                  <c:v>24100</c:v>
                </c:pt>
                <c:pt idx="3">
                  <c:v>24300</c:v>
                </c:pt>
                <c:pt idx="4">
                  <c:v>24600</c:v>
                </c:pt>
                <c:pt idx="5">
                  <c:v>24900</c:v>
                </c:pt>
                <c:pt idx="6">
                  <c:v>25200</c:v>
                </c:pt>
                <c:pt idx="7">
                  <c:v>25400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B0DB-4B29-AAD2-EFB10F0185C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392937960"/>
        <c:axId val="392938744"/>
      </c:lineChart>
      <c:catAx>
        <c:axId val="39293796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392938744"/>
        <c:crosses val="autoZero"/>
        <c:auto val="1"/>
        <c:lblAlgn val="ctr"/>
        <c:lblOffset val="100"/>
        <c:tickMarkSkip val="1"/>
        <c:noMultiLvlLbl val="0"/>
      </c:catAx>
      <c:valAx>
        <c:axId val="39293874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/>
              </a:solidFill>
              <a:round/>
            </a:ln>
            <a:effectLst/>
          </c:spPr>
        </c:majorGridlines>
        <c:numFmt formatCode="General" sourceLinked="1"/>
        <c:majorTickMark val="out"/>
        <c:minorTickMark val="out"/>
        <c:tickLblPos val="nextTo"/>
        <c:spPr>
          <a:noFill/>
          <a:ln>
            <a:solidFill>
              <a:schemeClr val="tx1"/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392937960"/>
        <c:crosses val="autoZero"/>
        <c:crossBetween val="midCat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Twinklville</c:v>
                </c:pt>
              </c:strCache>
            </c:strRef>
          </c:tx>
          <c:spPr>
            <a:ln w="28575" cap="rnd">
              <a:solidFill>
                <a:srgbClr val="8D358A"/>
              </a:solidFill>
              <a:round/>
            </a:ln>
            <a:effectLst/>
          </c:spPr>
          <c:marker>
            <c:symbol val="none"/>
          </c:marker>
          <c:cat>
            <c:numRef>
              <c:f>Sheet1!$A$2:$A$9</c:f>
              <c:numCache>
                <c:formatCode>General</c:formatCode>
                <c:ptCount val="8"/>
                <c:pt idx="0">
                  <c:v>2003</c:v>
                </c:pt>
                <c:pt idx="1">
                  <c:v>2004</c:v>
                </c:pt>
                <c:pt idx="2">
                  <c:v>2005</c:v>
                </c:pt>
                <c:pt idx="3">
                  <c:v>2006</c:v>
                </c:pt>
                <c:pt idx="4">
                  <c:v>2007</c:v>
                </c:pt>
                <c:pt idx="5">
                  <c:v>2008</c:v>
                </c:pt>
                <c:pt idx="6">
                  <c:v>2009</c:v>
                </c:pt>
                <c:pt idx="7">
                  <c:v>2010</c:v>
                </c:pt>
              </c:numCache>
            </c:numRef>
          </c:cat>
          <c:val>
            <c:numRef>
              <c:f>Sheet1!$B$2:$B$9</c:f>
              <c:numCache>
                <c:formatCode>General</c:formatCode>
                <c:ptCount val="8"/>
                <c:pt idx="0">
                  <c:v>8100</c:v>
                </c:pt>
                <c:pt idx="1">
                  <c:v>9000</c:v>
                </c:pt>
                <c:pt idx="2">
                  <c:v>9900</c:v>
                </c:pt>
                <c:pt idx="3">
                  <c:v>10500</c:v>
                </c:pt>
                <c:pt idx="4">
                  <c:v>11000</c:v>
                </c:pt>
                <c:pt idx="5">
                  <c:v>11100</c:v>
                </c:pt>
                <c:pt idx="6">
                  <c:v>12000</c:v>
                </c:pt>
                <c:pt idx="7">
                  <c:v>12500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1A63-44E4-9C8D-908AC6816042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New Twinklton</c:v>
                </c:pt>
              </c:strCache>
            </c:strRef>
          </c:tx>
          <c:spPr>
            <a:ln w="28575" cap="rnd">
              <a:solidFill>
                <a:srgbClr val="009541"/>
              </a:solidFill>
              <a:round/>
            </a:ln>
            <a:effectLst/>
          </c:spPr>
          <c:marker>
            <c:symbol val="none"/>
          </c:marker>
          <c:cat>
            <c:numRef>
              <c:f>Sheet1!$A$2:$A$9</c:f>
              <c:numCache>
                <c:formatCode>General</c:formatCode>
                <c:ptCount val="8"/>
                <c:pt idx="0">
                  <c:v>2003</c:v>
                </c:pt>
                <c:pt idx="1">
                  <c:v>2004</c:v>
                </c:pt>
                <c:pt idx="2">
                  <c:v>2005</c:v>
                </c:pt>
                <c:pt idx="3">
                  <c:v>2006</c:v>
                </c:pt>
                <c:pt idx="4">
                  <c:v>2007</c:v>
                </c:pt>
                <c:pt idx="5">
                  <c:v>2008</c:v>
                </c:pt>
                <c:pt idx="6">
                  <c:v>2009</c:v>
                </c:pt>
                <c:pt idx="7">
                  <c:v>2010</c:v>
                </c:pt>
              </c:numCache>
            </c:numRef>
          </c:cat>
          <c:val>
            <c:numRef>
              <c:f>Sheet1!$C$2:$C$9</c:f>
              <c:numCache>
                <c:formatCode>General</c:formatCode>
                <c:ptCount val="8"/>
                <c:pt idx="0">
                  <c:v>23000</c:v>
                </c:pt>
                <c:pt idx="1">
                  <c:v>23600</c:v>
                </c:pt>
                <c:pt idx="2">
                  <c:v>24100</c:v>
                </c:pt>
                <c:pt idx="3">
                  <c:v>24300</c:v>
                </c:pt>
                <c:pt idx="4">
                  <c:v>24600</c:v>
                </c:pt>
                <c:pt idx="5">
                  <c:v>24900</c:v>
                </c:pt>
                <c:pt idx="6">
                  <c:v>25200</c:v>
                </c:pt>
                <c:pt idx="7">
                  <c:v>25400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1A63-44E4-9C8D-908AC681604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392943840"/>
        <c:axId val="392939528"/>
      </c:lineChart>
      <c:catAx>
        <c:axId val="39294384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392939528"/>
        <c:crosses val="autoZero"/>
        <c:auto val="1"/>
        <c:lblAlgn val="ctr"/>
        <c:lblOffset val="100"/>
        <c:tickMarkSkip val="1"/>
        <c:noMultiLvlLbl val="0"/>
      </c:catAx>
      <c:valAx>
        <c:axId val="39293952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/>
              </a:solidFill>
              <a:round/>
            </a:ln>
            <a:effectLst/>
          </c:spPr>
        </c:majorGridlines>
        <c:numFmt formatCode="General" sourceLinked="1"/>
        <c:majorTickMark val="out"/>
        <c:minorTickMark val="out"/>
        <c:tickLblPos val="nextTo"/>
        <c:spPr>
          <a:noFill/>
          <a:ln>
            <a:solidFill>
              <a:schemeClr val="tx1"/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392943840"/>
        <c:crosses val="autoZero"/>
        <c:crossBetween val="midCat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resources/planit-maths-primary-teaching-resources/planit-maths-primary-teaching-resources-year-6/planit-maths-primary-teaching-resources-year-6-statistics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resources/planit-maths-primary-teaching-resources/planit-maths-primary-teaching-resources-year-6/planit-maths-primary-teaching-resources-year-6-statistics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b="1" dirty="0">
                <a:latin typeface="+mj-lt"/>
              </a:rPr>
              <a:t>Success Criteria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b="1" dirty="0">
                <a:latin typeface="+mj-lt"/>
              </a:rPr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r>
              <a:rPr lang="en-GB" dirty="0">
                <a:latin typeface="Twinkl" pitchFamily="50" charset="0"/>
              </a:rPr>
              <a:t>Statement 2</a:t>
            </a:r>
          </a:p>
          <a:p>
            <a:pPr lvl="1"/>
            <a:r>
              <a:rPr lang="en-GB" dirty="0">
                <a:latin typeface="Twinkl" pitchFamily="50" charset="0"/>
              </a:rPr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 userDrawn="1"/>
        </p:nvSpPr>
        <p:spPr bwMode="auto">
          <a:xfrm>
            <a:off x="457199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8717595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5" name="Rectangle 4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3" r:id="rId3"/>
    <p:sldLayoutId id="2147483669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12" Type="http://schemas.openxmlformats.org/officeDocument/2006/relationships/image" Target="../media/image1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9.png"/><Relationship Id="rId11" Type="http://schemas.openxmlformats.org/officeDocument/2006/relationships/chart" Target="../charts/chart1.xml"/><Relationship Id="rId5" Type="http://schemas.openxmlformats.org/officeDocument/2006/relationships/image" Target="../media/image8.png"/><Relationship Id="rId10" Type="http://schemas.openxmlformats.org/officeDocument/2006/relationships/image" Target="../media/image13.png"/><Relationship Id="rId4" Type="http://schemas.openxmlformats.org/officeDocument/2006/relationships/image" Target="../media/image7.png"/><Relationship Id="rId9" Type="http://schemas.openxmlformats.org/officeDocument/2006/relationships/image" Target="../media/image1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6.png"/><Relationship Id="rId7" Type="http://schemas.openxmlformats.org/officeDocument/2006/relationships/image" Target="../media/image9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8.png"/><Relationship Id="rId11" Type="http://schemas.openxmlformats.org/officeDocument/2006/relationships/image" Target="../media/image13.png"/><Relationship Id="rId5" Type="http://schemas.openxmlformats.org/officeDocument/2006/relationships/image" Target="../media/image7.png"/><Relationship Id="rId10" Type="http://schemas.openxmlformats.org/officeDocument/2006/relationships/image" Target="../media/image12.png"/><Relationship Id="rId4" Type="http://schemas.openxmlformats.org/officeDocument/2006/relationships/chart" Target="../charts/chart2.xml"/><Relationship Id="rId9" Type="http://schemas.openxmlformats.org/officeDocument/2006/relationships/image" Target="../media/image11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8.png"/><Relationship Id="rId11" Type="http://schemas.openxmlformats.org/officeDocument/2006/relationships/image" Target="../media/image13.png"/><Relationship Id="rId5" Type="http://schemas.openxmlformats.org/officeDocument/2006/relationships/image" Target="../media/image7.png"/><Relationship Id="rId10" Type="http://schemas.openxmlformats.org/officeDocument/2006/relationships/image" Target="../media/image12.png"/><Relationship Id="rId4" Type="http://schemas.openxmlformats.org/officeDocument/2006/relationships/chart" Target="../charts/chart3.xml"/><Relationship Id="rId9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8.png"/><Relationship Id="rId11" Type="http://schemas.openxmlformats.org/officeDocument/2006/relationships/image" Target="../media/image13.png"/><Relationship Id="rId5" Type="http://schemas.openxmlformats.org/officeDocument/2006/relationships/image" Target="../media/image7.png"/><Relationship Id="rId10" Type="http://schemas.openxmlformats.org/officeDocument/2006/relationships/image" Target="../media/image12.png"/><Relationship Id="rId4" Type="http://schemas.openxmlformats.org/officeDocument/2006/relationships/chart" Target="../charts/chart4.xml"/><Relationship Id="rId9" Type="http://schemas.openxmlformats.org/officeDocument/2006/relationships/image" Target="../media/image1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" name="Picture 6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38" t="31747" r="1237" b="63307"/>
          <a:stretch/>
        </p:blipFill>
        <p:spPr>
          <a:xfrm>
            <a:off x="438052" y="2328332"/>
            <a:ext cx="8255000" cy="296335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38" t="31747" r="1237" b="1"/>
          <a:stretch/>
        </p:blipFill>
        <p:spPr>
          <a:xfrm>
            <a:off x="440266" y="2328332"/>
            <a:ext cx="8255000" cy="4089401"/>
          </a:xfrm>
          <a:prstGeom prst="roundRect">
            <a:avLst>
              <a:gd name="adj" fmla="val 2819"/>
            </a:avLst>
          </a:prstGeom>
        </p:spPr>
      </p:pic>
      <p:sp>
        <p:nvSpPr>
          <p:cNvPr id="12" name="Rectangle 11"/>
          <p:cNvSpPr/>
          <p:nvPr/>
        </p:nvSpPr>
        <p:spPr>
          <a:xfrm>
            <a:off x="755650" y="748301"/>
            <a:ext cx="763269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b="1" dirty="0" err="1">
                <a:latin typeface="Twinkl" pitchFamily="50" charset="0"/>
              </a:rPr>
              <a:t>Twinklville</a:t>
            </a:r>
            <a:r>
              <a:rPr lang="en-GB" sz="3200" b="1" dirty="0">
                <a:latin typeface="Twinkl" pitchFamily="50" charset="0"/>
              </a:rPr>
              <a:t> and New </a:t>
            </a:r>
            <a:r>
              <a:rPr lang="en-GB" sz="3200" b="1" dirty="0" err="1">
                <a:latin typeface="Twinkl" pitchFamily="50" charset="0"/>
              </a:rPr>
              <a:t>Twinklton</a:t>
            </a:r>
            <a:endParaRPr lang="en-GB" sz="3200" b="1" dirty="0">
              <a:latin typeface="+mj-lt"/>
            </a:endParaRPr>
          </a:p>
        </p:txBody>
      </p:sp>
      <p:grpSp>
        <p:nvGrpSpPr>
          <p:cNvPr id="18" name="ICONS"/>
          <p:cNvGrpSpPr/>
          <p:nvPr/>
        </p:nvGrpSpPr>
        <p:grpSpPr>
          <a:xfrm>
            <a:off x="7480751" y="621486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 hidden="1"/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pic>
        <p:nvPicPr>
          <p:cNvPr id="62" name="Picture 1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800" y="612000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6" name="Group 5"/>
          <p:cNvGrpSpPr/>
          <p:nvPr/>
        </p:nvGrpSpPr>
        <p:grpSpPr>
          <a:xfrm>
            <a:off x="995095" y="2324982"/>
            <a:ext cx="7632700" cy="4098206"/>
            <a:chOff x="995095" y="2324982"/>
            <a:chExt cx="7632700" cy="4098206"/>
          </a:xfrm>
        </p:grpSpPr>
        <p:sp>
          <p:nvSpPr>
            <p:cNvPr id="64" name="Rectangle 63"/>
            <p:cNvSpPr/>
            <p:nvPr/>
          </p:nvSpPr>
          <p:spPr>
            <a:xfrm>
              <a:off x="1447799" y="2330436"/>
              <a:ext cx="6239933" cy="4092752"/>
            </a:xfrm>
            <a:prstGeom prst="rect">
              <a:avLst/>
            </a:prstGeom>
            <a:solidFill>
              <a:schemeClr val="bg1"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" name="Rectangle 2"/>
            <p:cNvSpPr/>
            <p:nvPr/>
          </p:nvSpPr>
          <p:spPr>
            <a:xfrm>
              <a:off x="1447799" y="2324982"/>
              <a:ext cx="6239933" cy="4092752"/>
            </a:xfrm>
            <a:prstGeom prst="rect">
              <a:avLst/>
            </a:prstGeom>
            <a:solidFill>
              <a:schemeClr val="bg1"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aphicFrame>
          <p:nvGraphicFramePr>
            <p:cNvPr id="25" name="Chart 24"/>
            <p:cNvGraphicFramePr/>
            <p:nvPr>
              <p:extLst>
                <p:ext uri="{D42A27DB-BD31-4B8C-83A1-F6EECF244321}">
                  <p14:modId xmlns:p14="http://schemas.microsoft.com/office/powerpoint/2010/main" val="2524398815"/>
                </p:ext>
              </p:extLst>
            </p:nvPr>
          </p:nvGraphicFramePr>
          <p:xfrm>
            <a:off x="1804498" y="2684092"/>
            <a:ext cx="5755143" cy="3534655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11"/>
            </a:graphicData>
          </a:graphic>
        </p:graphicFrame>
        <p:cxnSp>
          <p:nvCxnSpPr>
            <p:cNvPr id="26" name="Straight Connector 25"/>
            <p:cNvCxnSpPr/>
            <p:nvPr/>
          </p:nvCxnSpPr>
          <p:spPr>
            <a:xfrm>
              <a:off x="2379320" y="2918129"/>
              <a:ext cx="4896000" cy="0"/>
            </a:xfrm>
            <a:prstGeom prst="line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>
              <a:off x="2379320" y="3022058"/>
              <a:ext cx="4896000" cy="0"/>
            </a:xfrm>
            <a:prstGeom prst="line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2379320" y="3127283"/>
              <a:ext cx="4896000" cy="0"/>
            </a:xfrm>
            <a:prstGeom prst="line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2379320" y="3230360"/>
              <a:ext cx="4896000" cy="0"/>
            </a:xfrm>
            <a:prstGeom prst="line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2379320" y="3434318"/>
              <a:ext cx="4896000" cy="0"/>
            </a:xfrm>
            <a:prstGeom prst="line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2379320" y="3534156"/>
              <a:ext cx="4896000" cy="0"/>
            </a:xfrm>
            <a:prstGeom prst="line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2379320" y="3643472"/>
              <a:ext cx="4896000" cy="0"/>
            </a:xfrm>
            <a:prstGeom prst="line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2379320" y="3746548"/>
              <a:ext cx="4896000" cy="0"/>
            </a:xfrm>
            <a:prstGeom prst="line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2379320" y="3953918"/>
              <a:ext cx="4896000" cy="0"/>
            </a:xfrm>
            <a:prstGeom prst="line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>
              <a:off x="2379320" y="4061939"/>
              <a:ext cx="4896000" cy="0"/>
            </a:xfrm>
            <a:prstGeom prst="line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>
              <a:off x="2379320" y="4163072"/>
              <a:ext cx="4896000" cy="0"/>
            </a:xfrm>
            <a:prstGeom prst="line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2379320" y="4262057"/>
              <a:ext cx="4896000" cy="0"/>
            </a:xfrm>
            <a:prstGeom prst="line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>
              <a:off x="2379320" y="4468755"/>
              <a:ext cx="4896000" cy="0"/>
            </a:xfrm>
            <a:prstGeom prst="line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2379320" y="4568593"/>
              <a:ext cx="4896000" cy="0"/>
            </a:xfrm>
            <a:prstGeom prst="line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2379320" y="4673818"/>
              <a:ext cx="4896000" cy="0"/>
            </a:xfrm>
            <a:prstGeom prst="line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>
              <a:off x="2379320" y="4776894"/>
              <a:ext cx="4896000" cy="0"/>
            </a:xfrm>
            <a:prstGeom prst="line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>
              <a:off x="2379320" y="4984262"/>
              <a:ext cx="4896000" cy="0"/>
            </a:xfrm>
            <a:prstGeom prst="line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>
              <a:off x="2379320" y="5088192"/>
              <a:ext cx="4896000" cy="0"/>
            </a:xfrm>
            <a:prstGeom prst="line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>
              <a:off x="2379320" y="5193417"/>
              <a:ext cx="4896000" cy="0"/>
            </a:xfrm>
            <a:prstGeom prst="line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/>
            <p:cNvCxnSpPr/>
            <p:nvPr/>
          </p:nvCxnSpPr>
          <p:spPr>
            <a:xfrm>
              <a:off x="2379320" y="5292401"/>
              <a:ext cx="4896000" cy="0"/>
            </a:xfrm>
            <a:prstGeom prst="line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/>
            <p:cNvCxnSpPr/>
            <p:nvPr/>
          </p:nvCxnSpPr>
          <p:spPr>
            <a:xfrm>
              <a:off x="2379320" y="5494336"/>
              <a:ext cx="4896000" cy="0"/>
            </a:xfrm>
            <a:prstGeom prst="line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/>
            <p:cNvCxnSpPr/>
            <p:nvPr/>
          </p:nvCxnSpPr>
          <p:spPr>
            <a:xfrm>
              <a:off x="2379320" y="5594174"/>
              <a:ext cx="4896000" cy="0"/>
            </a:xfrm>
            <a:prstGeom prst="line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/>
            <p:cNvCxnSpPr/>
            <p:nvPr/>
          </p:nvCxnSpPr>
          <p:spPr>
            <a:xfrm>
              <a:off x="2379320" y="5699399"/>
              <a:ext cx="4896000" cy="0"/>
            </a:xfrm>
            <a:prstGeom prst="line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/>
            <p:cNvCxnSpPr/>
            <p:nvPr/>
          </p:nvCxnSpPr>
          <p:spPr>
            <a:xfrm>
              <a:off x="2379320" y="5802475"/>
              <a:ext cx="4896000" cy="0"/>
            </a:xfrm>
            <a:prstGeom prst="line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/>
            <p:cNvCxnSpPr/>
            <p:nvPr/>
          </p:nvCxnSpPr>
          <p:spPr>
            <a:xfrm rot="16200000">
              <a:off x="1539724" y="4371022"/>
              <a:ext cx="3096000" cy="0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/>
            <p:cNvCxnSpPr/>
            <p:nvPr/>
          </p:nvCxnSpPr>
          <p:spPr>
            <a:xfrm rot="16200000">
              <a:off x="2238810" y="4371021"/>
              <a:ext cx="3096000" cy="0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/>
            <p:cNvCxnSpPr/>
            <p:nvPr/>
          </p:nvCxnSpPr>
          <p:spPr>
            <a:xfrm rot="16200000">
              <a:off x="2936375" y="4371020"/>
              <a:ext cx="3096000" cy="0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/>
            <p:cNvCxnSpPr/>
            <p:nvPr/>
          </p:nvCxnSpPr>
          <p:spPr>
            <a:xfrm rot="16200000">
              <a:off x="3634785" y="4371020"/>
              <a:ext cx="3096000" cy="0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/>
            <p:cNvCxnSpPr/>
            <p:nvPr/>
          </p:nvCxnSpPr>
          <p:spPr>
            <a:xfrm rot="16200000">
              <a:off x="4338869" y="4371020"/>
              <a:ext cx="3096000" cy="0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/>
            <p:cNvCxnSpPr/>
            <p:nvPr/>
          </p:nvCxnSpPr>
          <p:spPr>
            <a:xfrm rot="16200000">
              <a:off x="5037283" y="4371020"/>
              <a:ext cx="3096000" cy="0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/>
            <p:cNvCxnSpPr/>
            <p:nvPr/>
          </p:nvCxnSpPr>
          <p:spPr>
            <a:xfrm rot="16200000">
              <a:off x="5727694" y="4376812"/>
              <a:ext cx="3109817" cy="0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7" name="Rectangle 56"/>
            <p:cNvSpPr/>
            <p:nvPr/>
          </p:nvSpPr>
          <p:spPr>
            <a:xfrm>
              <a:off x="995095" y="2474182"/>
              <a:ext cx="7632700" cy="169277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1100" u="sng" dirty="0">
                  <a:latin typeface="Twinkl" pitchFamily="50" charset="0"/>
                </a:rPr>
                <a:t>A Line Graph to Show the Population of </a:t>
              </a:r>
              <a:r>
                <a:rPr lang="en-GB" sz="1100" u="sng" dirty="0" err="1">
                  <a:latin typeface="Twinkl" pitchFamily="50" charset="0"/>
                </a:rPr>
                <a:t>Twinklville</a:t>
              </a:r>
              <a:r>
                <a:rPr lang="en-GB" sz="1100" u="sng" dirty="0">
                  <a:latin typeface="Twinkl" pitchFamily="50" charset="0"/>
                </a:rPr>
                <a:t> and New </a:t>
              </a:r>
              <a:r>
                <a:rPr lang="en-GB" sz="1100" u="sng" dirty="0" err="1">
                  <a:latin typeface="Twinkl" pitchFamily="50" charset="0"/>
                </a:rPr>
                <a:t>Twinklton</a:t>
              </a:r>
              <a:r>
                <a:rPr lang="en-GB" sz="1100" u="sng" dirty="0">
                  <a:latin typeface="Twinkl" pitchFamily="50" charset="0"/>
                </a:rPr>
                <a:t> over 8 Years</a:t>
              </a:r>
            </a:p>
          </p:txBody>
        </p:sp>
        <p:sp>
          <p:nvSpPr>
            <p:cNvPr id="60" name="Rectangle 59"/>
            <p:cNvSpPr/>
            <p:nvPr/>
          </p:nvSpPr>
          <p:spPr>
            <a:xfrm>
              <a:off x="3898094" y="6189426"/>
              <a:ext cx="1567953" cy="169277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1100" dirty="0" smtClean="0">
                  <a:latin typeface="Twinkl" pitchFamily="50" charset="0"/>
                </a:rPr>
                <a:t>Years</a:t>
              </a:r>
              <a:endParaRPr lang="en-GB" sz="1100" dirty="0">
                <a:latin typeface="Twinkl" pitchFamily="50" charset="0"/>
              </a:endParaRPr>
            </a:p>
          </p:txBody>
        </p:sp>
        <p:sp>
          <p:nvSpPr>
            <p:cNvPr id="61" name="Rectangle 60"/>
            <p:cNvSpPr/>
            <p:nvPr/>
          </p:nvSpPr>
          <p:spPr>
            <a:xfrm rot="16200000">
              <a:off x="-76352" y="4283745"/>
              <a:ext cx="3466300" cy="169277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1100" dirty="0" smtClean="0">
                  <a:latin typeface="Twinkl" pitchFamily="50" charset="0"/>
                </a:rPr>
                <a:t>Population (in millions, rounded to the nearest million)</a:t>
              </a:r>
              <a:endParaRPr lang="en-GB" sz="1100" dirty="0">
                <a:latin typeface="Twinkl" pitchFamily="50" charset="0"/>
              </a:endParaRPr>
            </a:p>
          </p:txBody>
        </p:sp>
        <p:sp>
          <p:nvSpPr>
            <p:cNvPr id="5" name="Rectangle 4"/>
            <p:cNvSpPr/>
            <p:nvPr/>
          </p:nvSpPr>
          <p:spPr>
            <a:xfrm>
              <a:off x="4317485" y="2827069"/>
              <a:ext cx="2965451" cy="330072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72000" tIns="72000" rIns="72000" bIns="72000" rtlCol="0" anchor="ctr">
              <a:spAutoFit/>
            </a:bodyPr>
            <a:lstStyle/>
            <a:p>
              <a:r>
                <a:rPr lang="en-GB" sz="1200" dirty="0" smtClean="0">
                  <a:solidFill>
                    <a:schemeClr val="tx1"/>
                  </a:solidFill>
                </a:rPr>
                <a:t>New </a:t>
              </a:r>
              <a:r>
                <a:rPr lang="en-GB" sz="1200" dirty="0" err="1" smtClean="0">
                  <a:solidFill>
                    <a:schemeClr val="tx1"/>
                  </a:solidFill>
                </a:rPr>
                <a:t>Twinklton</a:t>
              </a:r>
              <a:r>
                <a:rPr lang="en-GB" sz="1200" dirty="0" smtClean="0">
                  <a:solidFill>
                    <a:schemeClr val="tx1"/>
                  </a:solidFill>
                </a:rPr>
                <a:t>            </a:t>
              </a:r>
              <a:r>
                <a:rPr lang="en-GB" sz="1200" dirty="0" err="1" smtClean="0">
                  <a:solidFill>
                    <a:schemeClr val="tx1"/>
                  </a:solidFill>
                </a:rPr>
                <a:t>Twinklville</a:t>
              </a:r>
              <a:endParaRPr lang="en-GB" sz="1200" dirty="0">
                <a:solidFill>
                  <a:schemeClr val="tx1"/>
                </a:solidFill>
              </a:endParaRPr>
            </a:p>
          </p:txBody>
        </p:sp>
        <p:cxnSp>
          <p:nvCxnSpPr>
            <p:cNvPr id="7" name="Straight Connector 6"/>
            <p:cNvCxnSpPr/>
            <p:nvPr/>
          </p:nvCxnSpPr>
          <p:spPr>
            <a:xfrm>
              <a:off x="5476375" y="2993449"/>
              <a:ext cx="373825" cy="0"/>
            </a:xfrm>
            <a:prstGeom prst="line">
              <a:avLst/>
            </a:prstGeom>
            <a:ln w="28575" cap="rnd">
              <a:solidFill>
                <a:srgbClr val="00954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68"/>
            <p:cNvCxnSpPr/>
            <p:nvPr/>
          </p:nvCxnSpPr>
          <p:spPr>
            <a:xfrm>
              <a:off x="6800335" y="2990182"/>
              <a:ext cx="373825" cy="0"/>
            </a:xfrm>
            <a:prstGeom prst="line">
              <a:avLst/>
            </a:prstGeom>
            <a:ln w="28575" cap="rnd">
              <a:solidFill>
                <a:srgbClr val="8D358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9" name="Rectangle 58"/>
          <p:cNvSpPr/>
          <p:nvPr/>
        </p:nvSpPr>
        <p:spPr>
          <a:xfrm>
            <a:off x="4590953" y="1460313"/>
            <a:ext cx="4552854" cy="956773"/>
          </a:xfrm>
          <a:prstGeom prst="rect">
            <a:avLst/>
          </a:prstGeom>
          <a:solidFill>
            <a:srgbClr val="CCB5D8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r"/>
            <a:r>
              <a:rPr lang="en-GB" sz="1600" dirty="0">
                <a:solidFill>
                  <a:schemeClr val="tx1"/>
                </a:solidFill>
                <a:latin typeface="Twinkl" pitchFamily="50" charset="0"/>
              </a:rPr>
              <a:t>This line graph shows the population of the two locations over 8 years. </a:t>
            </a:r>
            <a:r>
              <a:rPr lang="en-GB" sz="1600" dirty="0" smtClean="0">
                <a:solidFill>
                  <a:schemeClr val="tx1"/>
                </a:solidFill>
                <a:latin typeface="Twinkl" pitchFamily="50" charset="0"/>
              </a:rPr>
              <a:t>The </a:t>
            </a:r>
            <a:r>
              <a:rPr lang="en-GB" sz="1600" dirty="0">
                <a:solidFill>
                  <a:schemeClr val="tx1"/>
                </a:solidFill>
                <a:latin typeface="Twinkl" pitchFamily="50" charset="0"/>
              </a:rPr>
              <a:t>population of a place is the number of people who live there</a:t>
            </a:r>
            <a:r>
              <a:rPr lang="en-GB" sz="1600" dirty="0" smtClean="0">
                <a:solidFill>
                  <a:schemeClr val="tx1"/>
                </a:solidFill>
                <a:latin typeface="Twinkl" pitchFamily="50" charset="0"/>
              </a:rPr>
              <a:t>.</a:t>
            </a:r>
            <a:endParaRPr lang="en-GB" sz="1600" dirty="0">
              <a:solidFill>
                <a:schemeClr val="tx1"/>
              </a:solidFill>
              <a:latin typeface="Twinkl" pitchFamily="50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5845" y="1582500"/>
            <a:ext cx="1625600" cy="715453"/>
          </a:xfrm>
          <a:prstGeom prst="rect">
            <a:avLst/>
          </a:prstGeom>
        </p:spPr>
      </p:pic>
      <p:sp>
        <p:nvSpPr>
          <p:cNvPr id="58" name="Rectangle 57"/>
          <p:cNvSpPr/>
          <p:nvPr/>
        </p:nvSpPr>
        <p:spPr>
          <a:xfrm>
            <a:off x="-8467" y="1460313"/>
            <a:ext cx="3498288" cy="956773"/>
          </a:xfrm>
          <a:prstGeom prst="rect">
            <a:avLst/>
          </a:prstGeom>
          <a:solidFill>
            <a:srgbClr val="CCB5D8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sz="1600" dirty="0" err="1">
                <a:solidFill>
                  <a:schemeClr val="tx1"/>
                </a:solidFill>
                <a:latin typeface="Twinkl" pitchFamily="50" charset="0"/>
              </a:rPr>
              <a:t>Twinklville</a:t>
            </a:r>
            <a:r>
              <a:rPr lang="en-GB" sz="1600" dirty="0">
                <a:solidFill>
                  <a:schemeClr val="tx1"/>
                </a:solidFill>
                <a:latin typeface="Twinkl" pitchFamily="50" charset="0"/>
              </a:rPr>
              <a:t> is a small village in the countryside. </a:t>
            </a:r>
            <a:r>
              <a:rPr lang="en-GB" sz="1600" dirty="0" smtClean="0">
                <a:solidFill>
                  <a:schemeClr val="tx1"/>
                </a:solidFill>
                <a:latin typeface="Twinkl" pitchFamily="50" charset="0"/>
              </a:rPr>
              <a:t>The </a:t>
            </a:r>
            <a:r>
              <a:rPr lang="en-GB" sz="1600" dirty="0">
                <a:solidFill>
                  <a:schemeClr val="tx1"/>
                </a:solidFill>
                <a:latin typeface="Twinkl" pitchFamily="50" charset="0"/>
              </a:rPr>
              <a:t>nearest town to </a:t>
            </a:r>
            <a:r>
              <a:rPr lang="en-GB" sz="1600" dirty="0" err="1">
                <a:solidFill>
                  <a:schemeClr val="tx1"/>
                </a:solidFill>
                <a:latin typeface="Twinkl" pitchFamily="50" charset="0"/>
              </a:rPr>
              <a:t>Twinklville</a:t>
            </a:r>
            <a:r>
              <a:rPr lang="en-GB" sz="1600" dirty="0">
                <a:solidFill>
                  <a:schemeClr val="tx1"/>
                </a:solidFill>
                <a:latin typeface="Twinkl" pitchFamily="50" charset="0"/>
              </a:rPr>
              <a:t> is called New </a:t>
            </a:r>
            <a:r>
              <a:rPr lang="en-GB" sz="1600" dirty="0" err="1">
                <a:solidFill>
                  <a:schemeClr val="tx1"/>
                </a:solidFill>
                <a:latin typeface="Twinkl" pitchFamily="50" charset="0"/>
              </a:rPr>
              <a:t>Twinklton</a:t>
            </a:r>
            <a:r>
              <a:rPr lang="en-GB" sz="1600" dirty="0" smtClean="0">
                <a:solidFill>
                  <a:schemeClr val="tx1"/>
                </a:solidFill>
                <a:latin typeface="Twinkl" pitchFamily="50" charset="0"/>
              </a:rPr>
              <a:t>.</a:t>
            </a:r>
            <a:endParaRPr lang="en-GB" sz="1600" dirty="0">
              <a:solidFill>
                <a:schemeClr val="tx1"/>
              </a:solidFill>
              <a:latin typeface="Twinkl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" grpId="0" animBg="1"/>
      <p:bldP spid="5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6" name="Picture 14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38" t="31747" r="1237" b="63307"/>
          <a:stretch/>
        </p:blipFill>
        <p:spPr>
          <a:xfrm>
            <a:off x="438052" y="2328332"/>
            <a:ext cx="8255000" cy="296335"/>
          </a:xfrm>
          <a:prstGeom prst="rect">
            <a:avLst/>
          </a:prstGeom>
        </p:spPr>
      </p:pic>
      <p:pic>
        <p:nvPicPr>
          <p:cNvPr id="62" name="Picture 6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38" t="31747" r="1237" b="1"/>
          <a:stretch/>
        </p:blipFill>
        <p:spPr>
          <a:xfrm>
            <a:off x="440266" y="2328332"/>
            <a:ext cx="8255000" cy="4089401"/>
          </a:xfrm>
          <a:prstGeom prst="roundRect">
            <a:avLst>
              <a:gd name="adj" fmla="val 2819"/>
            </a:avLst>
          </a:prstGeom>
        </p:spPr>
      </p:pic>
      <p:grpSp>
        <p:nvGrpSpPr>
          <p:cNvPr id="61" name="Group 60"/>
          <p:cNvGrpSpPr/>
          <p:nvPr/>
        </p:nvGrpSpPr>
        <p:grpSpPr>
          <a:xfrm>
            <a:off x="995095" y="2324982"/>
            <a:ext cx="7632700" cy="4098206"/>
            <a:chOff x="995095" y="2324982"/>
            <a:chExt cx="7632700" cy="4098206"/>
          </a:xfrm>
        </p:grpSpPr>
        <p:sp>
          <p:nvSpPr>
            <p:cNvPr id="64" name="Rectangle 63"/>
            <p:cNvSpPr/>
            <p:nvPr/>
          </p:nvSpPr>
          <p:spPr>
            <a:xfrm>
              <a:off x="1447799" y="2330436"/>
              <a:ext cx="6239933" cy="4092752"/>
            </a:xfrm>
            <a:prstGeom prst="rect">
              <a:avLst/>
            </a:prstGeom>
            <a:solidFill>
              <a:schemeClr val="bg1"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5" name="Rectangle 64"/>
            <p:cNvSpPr/>
            <p:nvPr/>
          </p:nvSpPr>
          <p:spPr>
            <a:xfrm>
              <a:off x="1447799" y="2324982"/>
              <a:ext cx="6239933" cy="4092752"/>
            </a:xfrm>
            <a:prstGeom prst="rect">
              <a:avLst/>
            </a:prstGeom>
            <a:solidFill>
              <a:schemeClr val="bg1"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aphicFrame>
          <p:nvGraphicFramePr>
            <p:cNvPr id="66" name="Chart 65"/>
            <p:cNvGraphicFramePr/>
            <p:nvPr>
              <p:extLst>
                <p:ext uri="{D42A27DB-BD31-4B8C-83A1-F6EECF244321}">
                  <p14:modId xmlns:p14="http://schemas.microsoft.com/office/powerpoint/2010/main" val="3095145535"/>
                </p:ext>
              </p:extLst>
            </p:nvPr>
          </p:nvGraphicFramePr>
          <p:xfrm>
            <a:off x="1804498" y="2684092"/>
            <a:ext cx="5755143" cy="3534655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4"/>
            </a:graphicData>
          </a:graphic>
        </p:graphicFrame>
        <p:cxnSp>
          <p:nvCxnSpPr>
            <p:cNvPr id="67" name="Straight Connector 66"/>
            <p:cNvCxnSpPr/>
            <p:nvPr/>
          </p:nvCxnSpPr>
          <p:spPr>
            <a:xfrm>
              <a:off x="2379320" y="2918129"/>
              <a:ext cx="4896000" cy="0"/>
            </a:xfrm>
            <a:prstGeom prst="line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67"/>
            <p:cNvCxnSpPr/>
            <p:nvPr/>
          </p:nvCxnSpPr>
          <p:spPr>
            <a:xfrm>
              <a:off x="2379320" y="3022058"/>
              <a:ext cx="4896000" cy="0"/>
            </a:xfrm>
            <a:prstGeom prst="line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68"/>
            <p:cNvCxnSpPr/>
            <p:nvPr/>
          </p:nvCxnSpPr>
          <p:spPr>
            <a:xfrm>
              <a:off x="2379320" y="3127283"/>
              <a:ext cx="4896000" cy="0"/>
            </a:xfrm>
            <a:prstGeom prst="line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/>
            <p:cNvCxnSpPr/>
            <p:nvPr/>
          </p:nvCxnSpPr>
          <p:spPr>
            <a:xfrm>
              <a:off x="2379320" y="3230360"/>
              <a:ext cx="4896000" cy="0"/>
            </a:xfrm>
            <a:prstGeom prst="line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0"/>
            <p:cNvCxnSpPr/>
            <p:nvPr/>
          </p:nvCxnSpPr>
          <p:spPr>
            <a:xfrm>
              <a:off x="2379320" y="3434318"/>
              <a:ext cx="4896000" cy="0"/>
            </a:xfrm>
            <a:prstGeom prst="line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71"/>
            <p:cNvCxnSpPr/>
            <p:nvPr/>
          </p:nvCxnSpPr>
          <p:spPr>
            <a:xfrm>
              <a:off x="2379320" y="3534156"/>
              <a:ext cx="4896000" cy="0"/>
            </a:xfrm>
            <a:prstGeom prst="line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72"/>
            <p:cNvCxnSpPr/>
            <p:nvPr/>
          </p:nvCxnSpPr>
          <p:spPr>
            <a:xfrm>
              <a:off x="2379320" y="3643472"/>
              <a:ext cx="4896000" cy="0"/>
            </a:xfrm>
            <a:prstGeom prst="line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Connector 73"/>
            <p:cNvCxnSpPr/>
            <p:nvPr/>
          </p:nvCxnSpPr>
          <p:spPr>
            <a:xfrm>
              <a:off x="2379320" y="3746548"/>
              <a:ext cx="4896000" cy="0"/>
            </a:xfrm>
            <a:prstGeom prst="line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Straight Connector 74"/>
            <p:cNvCxnSpPr/>
            <p:nvPr/>
          </p:nvCxnSpPr>
          <p:spPr>
            <a:xfrm>
              <a:off x="2379320" y="3953918"/>
              <a:ext cx="4896000" cy="0"/>
            </a:xfrm>
            <a:prstGeom prst="line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Straight Connector 75"/>
            <p:cNvCxnSpPr/>
            <p:nvPr/>
          </p:nvCxnSpPr>
          <p:spPr>
            <a:xfrm>
              <a:off x="2379320" y="4061939"/>
              <a:ext cx="4896000" cy="0"/>
            </a:xfrm>
            <a:prstGeom prst="line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Straight Connector 76"/>
            <p:cNvCxnSpPr/>
            <p:nvPr/>
          </p:nvCxnSpPr>
          <p:spPr>
            <a:xfrm>
              <a:off x="2379320" y="4163072"/>
              <a:ext cx="4896000" cy="0"/>
            </a:xfrm>
            <a:prstGeom prst="line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Connector 77"/>
            <p:cNvCxnSpPr/>
            <p:nvPr/>
          </p:nvCxnSpPr>
          <p:spPr>
            <a:xfrm>
              <a:off x="2379320" y="4262057"/>
              <a:ext cx="4896000" cy="0"/>
            </a:xfrm>
            <a:prstGeom prst="line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Straight Connector 78"/>
            <p:cNvCxnSpPr/>
            <p:nvPr/>
          </p:nvCxnSpPr>
          <p:spPr>
            <a:xfrm>
              <a:off x="2379320" y="4468755"/>
              <a:ext cx="4896000" cy="0"/>
            </a:xfrm>
            <a:prstGeom prst="line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Straight Connector 79"/>
            <p:cNvCxnSpPr/>
            <p:nvPr/>
          </p:nvCxnSpPr>
          <p:spPr>
            <a:xfrm>
              <a:off x="2379320" y="4568593"/>
              <a:ext cx="4896000" cy="0"/>
            </a:xfrm>
            <a:prstGeom prst="line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80"/>
            <p:cNvCxnSpPr/>
            <p:nvPr/>
          </p:nvCxnSpPr>
          <p:spPr>
            <a:xfrm>
              <a:off x="2379320" y="4673818"/>
              <a:ext cx="4896000" cy="0"/>
            </a:xfrm>
            <a:prstGeom prst="line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Straight Connector 81"/>
            <p:cNvCxnSpPr/>
            <p:nvPr/>
          </p:nvCxnSpPr>
          <p:spPr>
            <a:xfrm>
              <a:off x="2379320" y="4776894"/>
              <a:ext cx="4896000" cy="0"/>
            </a:xfrm>
            <a:prstGeom prst="line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Connector 82"/>
            <p:cNvCxnSpPr/>
            <p:nvPr/>
          </p:nvCxnSpPr>
          <p:spPr>
            <a:xfrm>
              <a:off x="2379320" y="4984262"/>
              <a:ext cx="4896000" cy="0"/>
            </a:xfrm>
            <a:prstGeom prst="line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Connector 83"/>
            <p:cNvCxnSpPr/>
            <p:nvPr/>
          </p:nvCxnSpPr>
          <p:spPr>
            <a:xfrm>
              <a:off x="2379320" y="5088192"/>
              <a:ext cx="4896000" cy="0"/>
            </a:xfrm>
            <a:prstGeom prst="line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Connector 84"/>
            <p:cNvCxnSpPr/>
            <p:nvPr/>
          </p:nvCxnSpPr>
          <p:spPr>
            <a:xfrm>
              <a:off x="2379320" y="5193417"/>
              <a:ext cx="4896000" cy="0"/>
            </a:xfrm>
            <a:prstGeom prst="line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Connector 85"/>
            <p:cNvCxnSpPr/>
            <p:nvPr/>
          </p:nvCxnSpPr>
          <p:spPr>
            <a:xfrm>
              <a:off x="2379320" y="5292401"/>
              <a:ext cx="4896000" cy="0"/>
            </a:xfrm>
            <a:prstGeom prst="line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Connector 86"/>
            <p:cNvCxnSpPr/>
            <p:nvPr/>
          </p:nvCxnSpPr>
          <p:spPr>
            <a:xfrm>
              <a:off x="2379320" y="5494336"/>
              <a:ext cx="4896000" cy="0"/>
            </a:xfrm>
            <a:prstGeom prst="line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/>
            <p:cNvCxnSpPr/>
            <p:nvPr/>
          </p:nvCxnSpPr>
          <p:spPr>
            <a:xfrm>
              <a:off x="2379320" y="5594174"/>
              <a:ext cx="4896000" cy="0"/>
            </a:xfrm>
            <a:prstGeom prst="line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Straight Connector 88"/>
            <p:cNvCxnSpPr/>
            <p:nvPr/>
          </p:nvCxnSpPr>
          <p:spPr>
            <a:xfrm>
              <a:off x="2379320" y="5699399"/>
              <a:ext cx="4896000" cy="0"/>
            </a:xfrm>
            <a:prstGeom prst="line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Straight Connector 89"/>
            <p:cNvCxnSpPr/>
            <p:nvPr/>
          </p:nvCxnSpPr>
          <p:spPr>
            <a:xfrm>
              <a:off x="2379320" y="5802475"/>
              <a:ext cx="4896000" cy="0"/>
            </a:xfrm>
            <a:prstGeom prst="line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" name="Straight Connector 90"/>
            <p:cNvCxnSpPr/>
            <p:nvPr/>
          </p:nvCxnSpPr>
          <p:spPr>
            <a:xfrm rot="16200000">
              <a:off x="1539724" y="4371022"/>
              <a:ext cx="3096000" cy="0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" name="Straight Connector 91"/>
            <p:cNvCxnSpPr/>
            <p:nvPr/>
          </p:nvCxnSpPr>
          <p:spPr>
            <a:xfrm rot="16200000">
              <a:off x="2238810" y="4371021"/>
              <a:ext cx="3096000" cy="0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" name="Straight Connector 92"/>
            <p:cNvCxnSpPr/>
            <p:nvPr/>
          </p:nvCxnSpPr>
          <p:spPr>
            <a:xfrm rot="16200000">
              <a:off x="2936375" y="4371020"/>
              <a:ext cx="3096000" cy="0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" name="Straight Connector 93"/>
            <p:cNvCxnSpPr/>
            <p:nvPr/>
          </p:nvCxnSpPr>
          <p:spPr>
            <a:xfrm rot="16200000">
              <a:off x="3634785" y="4371020"/>
              <a:ext cx="3096000" cy="0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" name="Straight Connector 94"/>
            <p:cNvCxnSpPr/>
            <p:nvPr/>
          </p:nvCxnSpPr>
          <p:spPr>
            <a:xfrm rot="16200000">
              <a:off x="4338869" y="4371020"/>
              <a:ext cx="3096000" cy="0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" name="Straight Connector 95"/>
            <p:cNvCxnSpPr/>
            <p:nvPr/>
          </p:nvCxnSpPr>
          <p:spPr>
            <a:xfrm rot="16200000">
              <a:off x="5037283" y="4371020"/>
              <a:ext cx="3096000" cy="0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" name="Straight Connector 96"/>
            <p:cNvCxnSpPr/>
            <p:nvPr/>
          </p:nvCxnSpPr>
          <p:spPr>
            <a:xfrm rot="16200000">
              <a:off x="5727694" y="4376812"/>
              <a:ext cx="3109817" cy="0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8" name="Rectangle 97"/>
            <p:cNvSpPr/>
            <p:nvPr/>
          </p:nvSpPr>
          <p:spPr>
            <a:xfrm>
              <a:off x="995095" y="2474182"/>
              <a:ext cx="7632700" cy="169277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1100" u="sng" dirty="0">
                  <a:latin typeface="Twinkl" pitchFamily="50" charset="0"/>
                </a:rPr>
                <a:t>A Line Graph to Show the Population of </a:t>
              </a:r>
              <a:r>
                <a:rPr lang="en-GB" sz="1100" u="sng" dirty="0" err="1">
                  <a:latin typeface="Twinkl" pitchFamily="50" charset="0"/>
                </a:rPr>
                <a:t>Twinklville</a:t>
              </a:r>
              <a:r>
                <a:rPr lang="en-GB" sz="1100" u="sng" dirty="0">
                  <a:latin typeface="Twinkl" pitchFamily="50" charset="0"/>
                </a:rPr>
                <a:t> and New </a:t>
              </a:r>
              <a:r>
                <a:rPr lang="en-GB" sz="1100" u="sng" dirty="0" err="1">
                  <a:latin typeface="Twinkl" pitchFamily="50" charset="0"/>
                </a:rPr>
                <a:t>Twinklton</a:t>
              </a:r>
              <a:r>
                <a:rPr lang="en-GB" sz="1100" u="sng" dirty="0">
                  <a:latin typeface="Twinkl" pitchFamily="50" charset="0"/>
                </a:rPr>
                <a:t> over 8 Years</a:t>
              </a:r>
            </a:p>
          </p:txBody>
        </p:sp>
        <p:sp>
          <p:nvSpPr>
            <p:cNvPr id="99" name="Rectangle 98"/>
            <p:cNvSpPr/>
            <p:nvPr/>
          </p:nvSpPr>
          <p:spPr>
            <a:xfrm>
              <a:off x="3898094" y="6189426"/>
              <a:ext cx="1567953" cy="169277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1100" dirty="0" smtClean="0">
                  <a:latin typeface="Twinkl" pitchFamily="50" charset="0"/>
                </a:rPr>
                <a:t>Years</a:t>
              </a:r>
              <a:endParaRPr lang="en-GB" sz="1100" dirty="0">
                <a:latin typeface="Twinkl" pitchFamily="50" charset="0"/>
              </a:endParaRPr>
            </a:p>
          </p:txBody>
        </p:sp>
        <p:sp>
          <p:nvSpPr>
            <p:cNvPr id="100" name="Rectangle 99"/>
            <p:cNvSpPr/>
            <p:nvPr/>
          </p:nvSpPr>
          <p:spPr>
            <a:xfrm rot="16200000">
              <a:off x="-76352" y="4283745"/>
              <a:ext cx="3466300" cy="169277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1100" dirty="0" smtClean="0">
                  <a:latin typeface="Twinkl" pitchFamily="50" charset="0"/>
                </a:rPr>
                <a:t>Population (in millions, rounded to the nearest million)</a:t>
              </a:r>
              <a:endParaRPr lang="en-GB" sz="1100" dirty="0">
                <a:latin typeface="Twinkl" pitchFamily="50" charset="0"/>
              </a:endParaRPr>
            </a:p>
          </p:txBody>
        </p:sp>
        <p:sp>
          <p:nvSpPr>
            <p:cNvPr id="101" name="Rectangle 100"/>
            <p:cNvSpPr/>
            <p:nvPr/>
          </p:nvSpPr>
          <p:spPr>
            <a:xfrm>
              <a:off x="4317485" y="2827069"/>
              <a:ext cx="2965451" cy="330072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72000" tIns="72000" rIns="72000" bIns="72000" rtlCol="0" anchor="ctr">
              <a:spAutoFit/>
            </a:bodyPr>
            <a:lstStyle/>
            <a:p>
              <a:r>
                <a:rPr lang="en-GB" sz="1200" dirty="0" smtClean="0">
                  <a:solidFill>
                    <a:schemeClr val="tx1"/>
                  </a:solidFill>
                </a:rPr>
                <a:t>New </a:t>
              </a:r>
              <a:r>
                <a:rPr lang="en-GB" sz="1200" dirty="0" err="1" smtClean="0">
                  <a:solidFill>
                    <a:schemeClr val="tx1"/>
                  </a:solidFill>
                </a:rPr>
                <a:t>Twinklton</a:t>
              </a:r>
              <a:r>
                <a:rPr lang="en-GB" sz="1200" dirty="0" smtClean="0">
                  <a:solidFill>
                    <a:schemeClr val="tx1"/>
                  </a:solidFill>
                </a:rPr>
                <a:t>            </a:t>
              </a:r>
              <a:r>
                <a:rPr lang="en-GB" sz="1200" dirty="0" err="1" smtClean="0">
                  <a:solidFill>
                    <a:schemeClr val="tx1"/>
                  </a:solidFill>
                </a:rPr>
                <a:t>Twinklville</a:t>
              </a:r>
              <a:endParaRPr lang="en-GB" sz="1200" dirty="0">
                <a:solidFill>
                  <a:schemeClr val="tx1"/>
                </a:solidFill>
              </a:endParaRPr>
            </a:p>
          </p:txBody>
        </p:sp>
        <p:cxnSp>
          <p:nvCxnSpPr>
            <p:cNvPr id="102" name="Straight Connector 101"/>
            <p:cNvCxnSpPr/>
            <p:nvPr/>
          </p:nvCxnSpPr>
          <p:spPr>
            <a:xfrm>
              <a:off x="5476375" y="2993449"/>
              <a:ext cx="373825" cy="0"/>
            </a:xfrm>
            <a:prstGeom prst="line">
              <a:avLst/>
            </a:prstGeom>
            <a:ln w="28575" cap="rnd">
              <a:solidFill>
                <a:srgbClr val="00954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" name="Straight Connector 102"/>
            <p:cNvCxnSpPr/>
            <p:nvPr/>
          </p:nvCxnSpPr>
          <p:spPr>
            <a:xfrm>
              <a:off x="6800335" y="2990182"/>
              <a:ext cx="373825" cy="0"/>
            </a:xfrm>
            <a:prstGeom prst="line">
              <a:avLst/>
            </a:prstGeom>
            <a:ln w="28575" cap="rnd">
              <a:solidFill>
                <a:srgbClr val="8D358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2" name="Rectangle 11"/>
          <p:cNvSpPr/>
          <p:nvPr/>
        </p:nvSpPr>
        <p:spPr>
          <a:xfrm>
            <a:off x="755650" y="756537"/>
            <a:ext cx="763269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b="1" dirty="0" err="1">
                <a:latin typeface="Twinkl" pitchFamily="50" charset="0"/>
              </a:rPr>
              <a:t>Twinklville</a:t>
            </a:r>
            <a:r>
              <a:rPr lang="en-GB" sz="3200" b="1" dirty="0">
                <a:latin typeface="Twinkl" pitchFamily="50" charset="0"/>
              </a:rPr>
              <a:t> and New </a:t>
            </a:r>
            <a:r>
              <a:rPr lang="en-GB" sz="3200" b="1" dirty="0" err="1">
                <a:latin typeface="Twinkl" pitchFamily="50" charset="0"/>
              </a:rPr>
              <a:t>Twinklton</a:t>
            </a:r>
            <a:endParaRPr lang="en-GB" sz="3200" b="1" dirty="0">
              <a:latin typeface="+mj-lt"/>
            </a:endParaRPr>
          </a:p>
        </p:txBody>
      </p:sp>
      <p:grpSp>
        <p:nvGrpSpPr>
          <p:cNvPr id="18" name="ICONS"/>
          <p:cNvGrpSpPr/>
          <p:nvPr/>
        </p:nvGrpSpPr>
        <p:grpSpPr>
          <a:xfrm>
            <a:off x="7480751" y="621486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 hidden="1"/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cxnSp>
        <p:nvCxnSpPr>
          <p:cNvPr id="3" name="Straight Arrow Connector 2"/>
          <p:cNvCxnSpPr/>
          <p:nvPr/>
        </p:nvCxnSpPr>
        <p:spPr>
          <a:xfrm>
            <a:off x="2383553" y="3554509"/>
            <a:ext cx="0" cy="1512000"/>
          </a:xfrm>
          <a:prstGeom prst="straightConnector1">
            <a:avLst/>
          </a:prstGeom>
          <a:ln w="19050">
            <a:solidFill>
              <a:srgbClr val="EF5F85"/>
            </a:solidFill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3" name="Picture 1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800" y="612000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9" name="Rectangle 58"/>
          <p:cNvSpPr/>
          <p:nvPr/>
        </p:nvSpPr>
        <p:spPr>
          <a:xfrm>
            <a:off x="3708399" y="1441947"/>
            <a:ext cx="5445823" cy="956773"/>
          </a:xfrm>
          <a:prstGeom prst="rect">
            <a:avLst/>
          </a:prstGeom>
          <a:solidFill>
            <a:srgbClr val="CCB5D8"/>
          </a:solidFill>
          <a:ln w="19050">
            <a:solidFill>
              <a:srgbClr val="8D358A"/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600" dirty="0">
                <a:solidFill>
                  <a:schemeClr val="tx1"/>
                </a:solidFill>
                <a:latin typeface="Twinkl" pitchFamily="50" charset="0"/>
              </a:rPr>
              <a:t>In 2003, the population of </a:t>
            </a:r>
            <a:r>
              <a:rPr lang="en-GB" sz="1600" dirty="0" err="1">
                <a:solidFill>
                  <a:schemeClr val="tx1"/>
                </a:solidFill>
                <a:latin typeface="Twinkl" pitchFamily="50" charset="0"/>
              </a:rPr>
              <a:t>Twinklville</a:t>
            </a:r>
            <a:r>
              <a:rPr lang="en-GB" sz="1600" dirty="0">
                <a:solidFill>
                  <a:schemeClr val="tx1"/>
                </a:solidFill>
                <a:latin typeface="Twinkl" pitchFamily="50" charset="0"/>
              </a:rPr>
              <a:t> was approximately 8000 and the population of New </a:t>
            </a:r>
            <a:r>
              <a:rPr lang="en-GB" sz="1600" dirty="0" err="1">
                <a:solidFill>
                  <a:schemeClr val="tx1"/>
                </a:solidFill>
                <a:latin typeface="Twinkl" pitchFamily="50" charset="0"/>
              </a:rPr>
              <a:t>Twinklton</a:t>
            </a:r>
            <a:r>
              <a:rPr lang="en-GB" sz="1600" dirty="0">
                <a:solidFill>
                  <a:schemeClr val="tx1"/>
                </a:solidFill>
                <a:latin typeface="Twinkl" pitchFamily="50" charset="0"/>
              </a:rPr>
              <a:t> was approximately 23 000. The difference is 15 000 people. </a:t>
            </a:r>
          </a:p>
        </p:txBody>
      </p:sp>
      <p:sp>
        <p:nvSpPr>
          <p:cNvPr id="58" name="Rectangle 57"/>
          <p:cNvSpPr/>
          <p:nvPr/>
        </p:nvSpPr>
        <p:spPr>
          <a:xfrm>
            <a:off x="0" y="1441947"/>
            <a:ext cx="3606800" cy="956773"/>
          </a:xfrm>
          <a:prstGeom prst="rect">
            <a:avLst/>
          </a:prstGeom>
          <a:solidFill>
            <a:srgbClr val="CCB5D8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600" dirty="0">
                <a:solidFill>
                  <a:schemeClr val="tx1"/>
                </a:solidFill>
                <a:latin typeface="Twinkl" pitchFamily="50" charset="0"/>
              </a:rPr>
              <a:t>What was the approximate difference in population between </a:t>
            </a:r>
            <a:r>
              <a:rPr lang="en-GB" sz="1600" dirty="0" err="1">
                <a:solidFill>
                  <a:schemeClr val="tx1"/>
                </a:solidFill>
                <a:latin typeface="Twinkl" pitchFamily="50" charset="0"/>
              </a:rPr>
              <a:t>Twinklville</a:t>
            </a:r>
            <a:r>
              <a:rPr lang="en-GB" sz="1600" dirty="0">
                <a:solidFill>
                  <a:schemeClr val="tx1"/>
                </a:solidFill>
                <a:latin typeface="Twinkl" pitchFamily="50" charset="0"/>
              </a:rPr>
              <a:t> and New </a:t>
            </a:r>
            <a:r>
              <a:rPr lang="en-GB" sz="1600" dirty="0" err="1">
                <a:solidFill>
                  <a:schemeClr val="tx1"/>
                </a:solidFill>
                <a:latin typeface="Twinkl" pitchFamily="50" charset="0"/>
              </a:rPr>
              <a:t>Twinklton</a:t>
            </a:r>
            <a:r>
              <a:rPr lang="en-GB" sz="1600" dirty="0">
                <a:solidFill>
                  <a:schemeClr val="tx1"/>
                </a:solidFill>
                <a:latin typeface="Twinkl" pitchFamily="50" charset="0"/>
              </a:rPr>
              <a:t> in 2003?</a:t>
            </a:r>
          </a:p>
        </p:txBody>
      </p:sp>
    </p:spTree>
    <p:extLst>
      <p:ext uri="{BB962C8B-B14F-4D97-AF65-F5344CB8AC3E}">
        <p14:creationId xmlns:p14="http://schemas.microsoft.com/office/powerpoint/2010/main" val="35996914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" grpId="0" animBg="1"/>
      <p:bldP spid="5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" name="Picture 6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38" t="31747" r="1237" b="1"/>
          <a:stretch/>
        </p:blipFill>
        <p:spPr>
          <a:xfrm>
            <a:off x="440266" y="2328332"/>
            <a:ext cx="8255000" cy="4089401"/>
          </a:xfrm>
          <a:prstGeom prst="roundRect">
            <a:avLst>
              <a:gd name="adj" fmla="val 2819"/>
            </a:avLst>
          </a:prstGeom>
        </p:spPr>
      </p:pic>
      <p:pic>
        <p:nvPicPr>
          <p:cNvPr id="144" name="Picture 14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38" t="31747" r="1237" b="63307"/>
          <a:stretch/>
        </p:blipFill>
        <p:spPr>
          <a:xfrm>
            <a:off x="438052" y="2328332"/>
            <a:ext cx="8255000" cy="296335"/>
          </a:xfrm>
          <a:prstGeom prst="rect">
            <a:avLst/>
          </a:prstGeom>
        </p:spPr>
      </p:pic>
      <p:grpSp>
        <p:nvGrpSpPr>
          <p:cNvPr id="60" name="Group 59"/>
          <p:cNvGrpSpPr/>
          <p:nvPr/>
        </p:nvGrpSpPr>
        <p:grpSpPr>
          <a:xfrm>
            <a:off x="995095" y="2324982"/>
            <a:ext cx="7632700" cy="4098206"/>
            <a:chOff x="995095" y="2324982"/>
            <a:chExt cx="7632700" cy="4098206"/>
          </a:xfrm>
        </p:grpSpPr>
        <p:sp>
          <p:nvSpPr>
            <p:cNvPr id="61" name="Rectangle 60"/>
            <p:cNvSpPr/>
            <p:nvPr/>
          </p:nvSpPr>
          <p:spPr>
            <a:xfrm>
              <a:off x="1447799" y="2330436"/>
              <a:ext cx="6239933" cy="4092752"/>
            </a:xfrm>
            <a:prstGeom prst="rect">
              <a:avLst/>
            </a:prstGeom>
            <a:solidFill>
              <a:schemeClr val="bg1"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4" name="Rectangle 63"/>
            <p:cNvSpPr/>
            <p:nvPr/>
          </p:nvSpPr>
          <p:spPr>
            <a:xfrm>
              <a:off x="1447799" y="2324982"/>
              <a:ext cx="6239933" cy="4092752"/>
            </a:xfrm>
            <a:prstGeom prst="rect">
              <a:avLst/>
            </a:prstGeom>
            <a:solidFill>
              <a:schemeClr val="bg1"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aphicFrame>
          <p:nvGraphicFramePr>
            <p:cNvPr id="65" name="Chart 64"/>
            <p:cNvGraphicFramePr/>
            <p:nvPr>
              <p:extLst>
                <p:ext uri="{D42A27DB-BD31-4B8C-83A1-F6EECF244321}">
                  <p14:modId xmlns:p14="http://schemas.microsoft.com/office/powerpoint/2010/main" val="3095145535"/>
                </p:ext>
              </p:extLst>
            </p:nvPr>
          </p:nvGraphicFramePr>
          <p:xfrm>
            <a:off x="1804498" y="2684092"/>
            <a:ext cx="5755143" cy="3534655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4"/>
            </a:graphicData>
          </a:graphic>
        </p:graphicFrame>
        <p:cxnSp>
          <p:nvCxnSpPr>
            <p:cNvPr id="66" name="Straight Connector 65"/>
            <p:cNvCxnSpPr/>
            <p:nvPr/>
          </p:nvCxnSpPr>
          <p:spPr>
            <a:xfrm>
              <a:off x="2379320" y="2918129"/>
              <a:ext cx="4896000" cy="0"/>
            </a:xfrm>
            <a:prstGeom prst="line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/>
            <p:cNvCxnSpPr/>
            <p:nvPr/>
          </p:nvCxnSpPr>
          <p:spPr>
            <a:xfrm>
              <a:off x="2379320" y="3022058"/>
              <a:ext cx="4896000" cy="0"/>
            </a:xfrm>
            <a:prstGeom prst="line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67"/>
            <p:cNvCxnSpPr/>
            <p:nvPr/>
          </p:nvCxnSpPr>
          <p:spPr>
            <a:xfrm>
              <a:off x="2379320" y="3127283"/>
              <a:ext cx="4896000" cy="0"/>
            </a:xfrm>
            <a:prstGeom prst="line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68"/>
            <p:cNvCxnSpPr/>
            <p:nvPr/>
          </p:nvCxnSpPr>
          <p:spPr>
            <a:xfrm>
              <a:off x="2379320" y="3230360"/>
              <a:ext cx="4896000" cy="0"/>
            </a:xfrm>
            <a:prstGeom prst="line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/>
            <p:cNvCxnSpPr/>
            <p:nvPr/>
          </p:nvCxnSpPr>
          <p:spPr>
            <a:xfrm>
              <a:off x="2379320" y="3434318"/>
              <a:ext cx="4896000" cy="0"/>
            </a:xfrm>
            <a:prstGeom prst="line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0"/>
            <p:cNvCxnSpPr/>
            <p:nvPr/>
          </p:nvCxnSpPr>
          <p:spPr>
            <a:xfrm>
              <a:off x="2379320" y="3534156"/>
              <a:ext cx="4896000" cy="0"/>
            </a:xfrm>
            <a:prstGeom prst="line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71"/>
            <p:cNvCxnSpPr/>
            <p:nvPr/>
          </p:nvCxnSpPr>
          <p:spPr>
            <a:xfrm>
              <a:off x="2379320" y="3643472"/>
              <a:ext cx="4896000" cy="0"/>
            </a:xfrm>
            <a:prstGeom prst="line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72"/>
            <p:cNvCxnSpPr/>
            <p:nvPr/>
          </p:nvCxnSpPr>
          <p:spPr>
            <a:xfrm>
              <a:off x="2379320" y="3746548"/>
              <a:ext cx="4896000" cy="0"/>
            </a:xfrm>
            <a:prstGeom prst="line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Connector 73"/>
            <p:cNvCxnSpPr/>
            <p:nvPr/>
          </p:nvCxnSpPr>
          <p:spPr>
            <a:xfrm>
              <a:off x="2379320" y="3953918"/>
              <a:ext cx="4896000" cy="0"/>
            </a:xfrm>
            <a:prstGeom prst="line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Straight Connector 74"/>
            <p:cNvCxnSpPr/>
            <p:nvPr/>
          </p:nvCxnSpPr>
          <p:spPr>
            <a:xfrm>
              <a:off x="2379320" y="4061939"/>
              <a:ext cx="4896000" cy="0"/>
            </a:xfrm>
            <a:prstGeom prst="line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Straight Connector 75"/>
            <p:cNvCxnSpPr/>
            <p:nvPr/>
          </p:nvCxnSpPr>
          <p:spPr>
            <a:xfrm>
              <a:off x="2379320" y="4163072"/>
              <a:ext cx="4896000" cy="0"/>
            </a:xfrm>
            <a:prstGeom prst="line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Straight Connector 76"/>
            <p:cNvCxnSpPr/>
            <p:nvPr/>
          </p:nvCxnSpPr>
          <p:spPr>
            <a:xfrm>
              <a:off x="2379320" y="4262057"/>
              <a:ext cx="4896000" cy="0"/>
            </a:xfrm>
            <a:prstGeom prst="line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Connector 77"/>
            <p:cNvCxnSpPr/>
            <p:nvPr/>
          </p:nvCxnSpPr>
          <p:spPr>
            <a:xfrm>
              <a:off x="2379320" y="4468755"/>
              <a:ext cx="4896000" cy="0"/>
            </a:xfrm>
            <a:prstGeom prst="line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Straight Connector 78"/>
            <p:cNvCxnSpPr/>
            <p:nvPr/>
          </p:nvCxnSpPr>
          <p:spPr>
            <a:xfrm>
              <a:off x="2379320" y="4568593"/>
              <a:ext cx="4896000" cy="0"/>
            </a:xfrm>
            <a:prstGeom prst="line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Straight Connector 79"/>
            <p:cNvCxnSpPr/>
            <p:nvPr/>
          </p:nvCxnSpPr>
          <p:spPr>
            <a:xfrm>
              <a:off x="2379320" y="4673818"/>
              <a:ext cx="4896000" cy="0"/>
            </a:xfrm>
            <a:prstGeom prst="line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80"/>
            <p:cNvCxnSpPr/>
            <p:nvPr/>
          </p:nvCxnSpPr>
          <p:spPr>
            <a:xfrm>
              <a:off x="2379320" y="4776894"/>
              <a:ext cx="4896000" cy="0"/>
            </a:xfrm>
            <a:prstGeom prst="line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Straight Connector 81"/>
            <p:cNvCxnSpPr/>
            <p:nvPr/>
          </p:nvCxnSpPr>
          <p:spPr>
            <a:xfrm>
              <a:off x="2379320" y="4984262"/>
              <a:ext cx="4896000" cy="0"/>
            </a:xfrm>
            <a:prstGeom prst="line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Connector 82"/>
            <p:cNvCxnSpPr/>
            <p:nvPr/>
          </p:nvCxnSpPr>
          <p:spPr>
            <a:xfrm>
              <a:off x="2379320" y="5088192"/>
              <a:ext cx="4896000" cy="0"/>
            </a:xfrm>
            <a:prstGeom prst="line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Connector 83"/>
            <p:cNvCxnSpPr/>
            <p:nvPr/>
          </p:nvCxnSpPr>
          <p:spPr>
            <a:xfrm>
              <a:off x="2379320" y="5193417"/>
              <a:ext cx="4896000" cy="0"/>
            </a:xfrm>
            <a:prstGeom prst="line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Connector 84"/>
            <p:cNvCxnSpPr/>
            <p:nvPr/>
          </p:nvCxnSpPr>
          <p:spPr>
            <a:xfrm>
              <a:off x="2379320" y="5292401"/>
              <a:ext cx="4896000" cy="0"/>
            </a:xfrm>
            <a:prstGeom prst="line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Connector 85"/>
            <p:cNvCxnSpPr/>
            <p:nvPr/>
          </p:nvCxnSpPr>
          <p:spPr>
            <a:xfrm>
              <a:off x="2379320" y="5494336"/>
              <a:ext cx="4896000" cy="0"/>
            </a:xfrm>
            <a:prstGeom prst="line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Connector 86"/>
            <p:cNvCxnSpPr/>
            <p:nvPr/>
          </p:nvCxnSpPr>
          <p:spPr>
            <a:xfrm>
              <a:off x="2379320" y="5594174"/>
              <a:ext cx="4896000" cy="0"/>
            </a:xfrm>
            <a:prstGeom prst="line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/>
            <p:cNvCxnSpPr/>
            <p:nvPr/>
          </p:nvCxnSpPr>
          <p:spPr>
            <a:xfrm>
              <a:off x="2379320" y="5699399"/>
              <a:ext cx="4896000" cy="0"/>
            </a:xfrm>
            <a:prstGeom prst="line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Straight Connector 88"/>
            <p:cNvCxnSpPr/>
            <p:nvPr/>
          </p:nvCxnSpPr>
          <p:spPr>
            <a:xfrm>
              <a:off x="2379320" y="5802475"/>
              <a:ext cx="4896000" cy="0"/>
            </a:xfrm>
            <a:prstGeom prst="line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Straight Connector 89"/>
            <p:cNvCxnSpPr/>
            <p:nvPr/>
          </p:nvCxnSpPr>
          <p:spPr>
            <a:xfrm rot="16200000">
              <a:off x="1539724" y="4371022"/>
              <a:ext cx="3096000" cy="0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" name="Straight Connector 90"/>
            <p:cNvCxnSpPr/>
            <p:nvPr/>
          </p:nvCxnSpPr>
          <p:spPr>
            <a:xfrm rot="16200000">
              <a:off x="2238810" y="4371021"/>
              <a:ext cx="3096000" cy="0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" name="Straight Connector 91"/>
            <p:cNvCxnSpPr/>
            <p:nvPr/>
          </p:nvCxnSpPr>
          <p:spPr>
            <a:xfrm rot="16200000">
              <a:off x="2936375" y="4371020"/>
              <a:ext cx="3096000" cy="0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" name="Straight Connector 92"/>
            <p:cNvCxnSpPr/>
            <p:nvPr/>
          </p:nvCxnSpPr>
          <p:spPr>
            <a:xfrm rot="16200000">
              <a:off x="3634785" y="4371020"/>
              <a:ext cx="3096000" cy="0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" name="Straight Connector 93"/>
            <p:cNvCxnSpPr/>
            <p:nvPr/>
          </p:nvCxnSpPr>
          <p:spPr>
            <a:xfrm rot="16200000">
              <a:off x="4338869" y="4371020"/>
              <a:ext cx="3096000" cy="0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" name="Straight Connector 94"/>
            <p:cNvCxnSpPr/>
            <p:nvPr/>
          </p:nvCxnSpPr>
          <p:spPr>
            <a:xfrm rot="16200000">
              <a:off x="5037283" y="4371020"/>
              <a:ext cx="3096000" cy="0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" name="Straight Connector 95"/>
            <p:cNvCxnSpPr/>
            <p:nvPr/>
          </p:nvCxnSpPr>
          <p:spPr>
            <a:xfrm rot="16200000">
              <a:off x="5727694" y="4376812"/>
              <a:ext cx="3109817" cy="0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7" name="Rectangle 96"/>
            <p:cNvSpPr/>
            <p:nvPr/>
          </p:nvSpPr>
          <p:spPr>
            <a:xfrm>
              <a:off x="995095" y="2474182"/>
              <a:ext cx="7632700" cy="169277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1100" u="sng" dirty="0">
                  <a:latin typeface="Twinkl" pitchFamily="50" charset="0"/>
                </a:rPr>
                <a:t>A Line Graph to Show the Population of </a:t>
              </a:r>
              <a:r>
                <a:rPr lang="en-GB" sz="1100" u="sng" dirty="0" err="1">
                  <a:latin typeface="Twinkl" pitchFamily="50" charset="0"/>
                </a:rPr>
                <a:t>Twinklville</a:t>
              </a:r>
              <a:r>
                <a:rPr lang="en-GB" sz="1100" u="sng" dirty="0">
                  <a:latin typeface="Twinkl" pitchFamily="50" charset="0"/>
                </a:rPr>
                <a:t> and New </a:t>
              </a:r>
              <a:r>
                <a:rPr lang="en-GB" sz="1100" u="sng" dirty="0" err="1">
                  <a:latin typeface="Twinkl" pitchFamily="50" charset="0"/>
                </a:rPr>
                <a:t>Twinklton</a:t>
              </a:r>
              <a:r>
                <a:rPr lang="en-GB" sz="1100" u="sng" dirty="0">
                  <a:latin typeface="Twinkl" pitchFamily="50" charset="0"/>
                </a:rPr>
                <a:t> over 8 Years</a:t>
              </a:r>
            </a:p>
          </p:txBody>
        </p:sp>
        <p:sp>
          <p:nvSpPr>
            <p:cNvPr id="98" name="Rectangle 97"/>
            <p:cNvSpPr/>
            <p:nvPr/>
          </p:nvSpPr>
          <p:spPr>
            <a:xfrm>
              <a:off x="3898094" y="6189426"/>
              <a:ext cx="1567953" cy="169277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1100" dirty="0" smtClean="0">
                  <a:latin typeface="Twinkl" pitchFamily="50" charset="0"/>
                </a:rPr>
                <a:t>Years</a:t>
              </a:r>
              <a:endParaRPr lang="en-GB" sz="1100" dirty="0">
                <a:latin typeface="Twinkl" pitchFamily="50" charset="0"/>
              </a:endParaRPr>
            </a:p>
          </p:txBody>
        </p:sp>
        <p:sp>
          <p:nvSpPr>
            <p:cNvPr id="99" name="Rectangle 98"/>
            <p:cNvSpPr/>
            <p:nvPr/>
          </p:nvSpPr>
          <p:spPr>
            <a:xfrm rot="16200000">
              <a:off x="-76352" y="4283745"/>
              <a:ext cx="3466300" cy="169277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1100" dirty="0" smtClean="0">
                  <a:latin typeface="Twinkl" pitchFamily="50" charset="0"/>
                </a:rPr>
                <a:t>Population (in millions, rounded to the nearest million)</a:t>
              </a:r>
              <a:endParaRPr lang="en-GB" sz="1100" dirty="0">
                <a:latin typeface="Twinkl" pitchFamily="50" charset="0"/>
              </a:endParaRPr>
            </a:p>
          </p:txBody>
        </p:sp>
        <p:sp>
          <p:nvSpPr>
            <p:cNvPr id="100" name="Rectangle 99"/>
            <p:cNvSpPr/>
            <p:nvPr/>
          </p:nvSpPr>
          <p:spPr>
            <a:xfrm>
              <a:off x="4317485" y="2827069"/>
              <a:ext cx="2965451" cy="330072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72000" tIns="72000" rIns="72000" bIns="72000" rtlCol="0" anchor="ctr">
              <a:spAutoFit/>
            </a:bodyPr>
            <a:lstStyle/>
            <a:p>
              <a:r>
                <a:rPr lang="en-GB" sz="1200" dirty="0" smtClean="0">
                  <a:solidFill>
                    <a:schemeClr val="tx1"/>
                  </a:solidFill>
                </a:rPr>
                <a:t>New </a:t>
              </a:r>
              <a:r>
                <a:rPr lang="en-GB" sz="1200" dirty="0" err="1" smtClean="0">
                  <a:solidFill>
                    <a:schemeClr val="tx1"/>
                  </a:solidFill>
                </a:rPr>
                <a:t>Twinklton</a:t>
              </a:r>
              <a:r>
                <a:rPr lang="en-GB" sz="1200" dirty="0" smtClean="0">
                  <a:solidFill>
                    <a:schemeClr val="tx1"/>
                  </a:solidFill>
                </a:rPr>
                <a:t>            </a:t>
              </a:r>
              <a:r>
                <a:rPr lang="en-GB" sz="1200" dirty="0" err="1" smtClean="0">
                  <a:solidFill>
                    <a:schemeClr val="tx1"/>
                  </a:solidFill>
                </a:rPr>
                <a:t>Twinklville</a:t>
              </a:r>
              <a:endParaRPr lang="en-GB" sz="1200" dirty="0">
                <a:solidFill>
                  <a:schemeClr val="tx1"/>
                </a:solidFill>
              </a:endParaRPr>
            </a:p>
          </p:txBody>
        </p:sp>
        <p:cxnSp>
          <p:nvCxnSpPr>
            <p:cNvPr id="101" name="Straight Connector 100"/>
            <p:cNvCxnSpPr/>
            <p:nvPr/>
          </p:nvCxnSpPr>
          <p:spPr>
            <a:xfrm>
              <a:off x="5476375" y="2993449"/>
              <a:ext cx="373825" cy="0"/>
            </a:xfrm>
            <a:prstGeom prst="line">
              <a:avLst/>
            </a:prstGeom>
            <a:ln w="28575" cap="rnd">
              <a:solidFill>
                <a:srgbClr val="00954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" name="Straight Connector 101"/>
            <p:cNvCxnSpPr/>
            <p:nvPr/>
          </p:nvCxnSpPr>
          <p:spPr>
            <a:xfrm>
              <a:off x="6800335" y="2990182"/>
              <a:ext cx="373825" cy="0"/>
            </a:xfrm>
            <a:prstGeom prst="line">
              <a:avLst/>
            </a:prstGeom>
            <a:ln w="28575" cap="rnd">
              <a:solidFill>
                <a:srgbClr val="8D358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2" name="Rectangle 11"/>
          <p:cNvSpPr/>
          <p:nvPr/>
        </p:nvSpPr>
        <p:spPr>
          <a:xfrm>
            <a:off x="755650" y="748301"/>
            <a:ext cx="763269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b="1" dirty="0" err="1">
                <a:latin typeface="Twinkl" pitchFamily="50" charset="0"/>
              </a:rPr>
              <a:t>Twinklville</a:t>
            </a:r>
            <a:r>
              <a:rPr lang="en-GB" sz="3200" b="1" dirty="0">
                <a:latin typeface="Twinkl" pitchFamily="50" charset="0"/>
              </a:rPr>
              <a:t> and New </a:t>
            </a:r>
            <a:r>
              <a:rPr lang="en-GB" sz="3200" b="1" dirty="0" err="1">
                <a:latin typeface="Twinkl" pitchFamily="50" charset="0"/>
              </a:rPr>
              <a:t>Twinklton</a:t>
            </a:r>
            <a:endParaRPr lang="en-GB" sz="3200" b="1" dirty="0">
              <a:latin typeface="+mj-lt"/>
            </a:endParaRPr>
          </a:p>
        </p:txBody>
      </p:sp>
      <p:grpSp>
        <p:nvGrpSpPr>
          <p:cNvPr id="18" name="ICONS"/>
          <p:cNvGrpSpPr/>
          <p:nvPr/>
        </p:nvGrpSpPr>
        <p:grpSpPr>
          <a:xfrm>
            <a:off x="7480751" y="621486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 hidden="1"/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sp>
        <p:nvSpPr>
          <p:cNvPr id="59" name="Rectangle 58"/>
          <p:cNvSpPr/>
          <p:nvPr/>
        </p:nvSpPr>
        <p:spPr>
          <a:xfrm>
            <a:off x="4097867" y="1522683"/>
            <a:ext cx="5046133" cy="710552"/>
          </a:xfrm>
          <a:prstGeom prst="rect">
            <a:avLst/>
          </a:prstGeom>
          <a:solidFill>
            <a:srgbClr val="CCB5D8"/>
          </a:solidFill>
          <a:ln w="19050">
            <a:solidFill>
              <a:srgbClr val="8D358A"/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600" dirty="0" err="1">
                <a:solidFill>
                  <a:schemeClr val="tx1"/>
                </a:solidFill>
                <a:latin typeface="Twinkl" pitchFamily="50" charset="0"/>
              </a:rPr>
              <a:t>Twinklville’s</a:t>
            </a:r>
            <a:r>
              <a:rPr lang="en-GB" sz="1600" dirty="0">
                <a:solidFill>
                  <a:schemeClr val="tx1"/>
                </a:solidFill>
                <a:latin typeface="Twinkl" pitchFamily="50" charset="0"/>
              </a:rPr>
              <a:t> population reached </a:t>
            </a:r>
            <a:r>
              <a:rPr lang="en-GB" sz="1600" dirty="0" smtClean="0">
                <a:solidFill>
                  <a:schemeClr val="tx1"/>
                </a:solidFill>
                <a:latin typeface="Twinkl" pitchFamily="50" charset="0"/>
              </a:rPr>
              <a:t>approximately </a:t>
            </a:r>
            <a:br>
              <a:rPr lang="en-GB" sz="1600" dirty="0" smtClean="0">
                <a:solidFill>
                  <a:schemeClr val="tx1"/>
                </a:solidFill>
                <a:latin typeface="Twinkl" pitchFamily="50" charset="0"/>
              </a:rPr>
            </a:br>
            <a:r>
              <a:rPr lang="en-GB" sz="1600" dirty="0" smtClean="0">
                <a:solidFill>
                  <a:schemeClr val="tx1"/>
                </a:solidFill>
                <a:latin typeface="Twinkl" pitchFamily="50" charset="0"/>
              </a:rPr>
              <a:t>10 </a:t>
            </a:r>
            <a:r>
              <a:rPr lang="en-GB" sz="1600" dirty="0">
                <a:solidFill>
                  <a:schemeClr val="tx1"/>
                </a:solidFill>
                <a:latin typeface="Twinkl" pitchFamily="50" charset="0"/>
              </a:rPr>
              <a:t>000 in 2005</a:t>
            </a:r>
            <a:r>
              <a:rPr lang="en-GB" sz="1600" dirty="0" smtClean="0">
                <a:solidFill>
                  <a:schemeClr val="tx1"/>
                </a:solidFill>
                <a:latin typeface="Twinkl" pitchFamily="50" charset="0"/>
              </a:rPr>
              <a:t>.</a:t>
            </a:r>
            <a:endParaRPr lang="en-GB" sz="1600" dirty="0">
              <a:solidFill>
                <a:schemeClr val="tx1"/>
              </a:solidFill>
              <a:latin typeface="Twinkl" pitchFamily="50" charset="0"/>
            </a:endParaRPr>
          </a:p>
        </p:txBody>
      </p:sp>
      <p:pic>
        <p:nvPicPr>
          <p:cNvPr id="63" name="Picture 1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800" y="612000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8" name="Rectangle 57"/>
          <p:cNvSpPr/>
          <p:nvPr/>
        </p:nvSpPr>
        <p:spPr>
          <a:xfrm>
            <a:off x="-1" y="1522682"/>
            <a:ext cx="3970867" cy="710552"/>
          </a:xfrm>
          <a:prstGeom prst="rect">
            <a:avLst/>
          </a:prstGeom>
          <a:solidFill>
            <a:srgbClr val="CCB5D8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600" dirty="0">
                <a:solidFill>
                  <a:schemeClr val="tx1"/>
                </a:solidFill>
                <a:latin typeface="Twinkl" pitchFamily="50" charset="0"/>
              </a:rPr>
              <a:t>In which year did </a:t>
            </a:r>
            <a:r>
              <a:rPr lang="en-GB" sz="1600" dirty="0" err="1">
                <a:solidFill>
                  <a:schemeClr val="tx1"/>
                </a:solidFill>
                <a:latin typeface="Twinkl" pitchFamily="50" charset="0"/>
              </a:rPr>
              <a:t>Twinklville’s</a:t>
            </a:r>
            <a:r>
              <a:rPr lang="en-GB" sz="1600" dirty="0">
                <a:solidFill>
                  <a:schemeClr val="tx1"/>
                </a:solidFill>
                <a:latin typeface="Twinkl" pitchFamily="50" charset="0"/>
              </a:rPr>
              <a:t> population reach approximately 10 </a:t>
            </a:r>
            <a:r>
              <a:rPr lang="en-GB" sz="1600" dirty="0" smtClean="0">
                <a:solidFill>
                  <a:schemeClr val="tx1"/>
                </a:solidFill>
                <a:latin typeface="Twinkl" pitchFamily="50" charset="0"/>
              </a:rPr>
              <a:t>000?</a:t>
            </a:r>
            <a:endParaRPr lang="en-GB" sz="1600" dirty="0">
              <a:solidFill>
                <a:schemeClr val="tx1"/>
              </a:solidFill>
              <a:latin typeface="Twinkl" pitchFamily="50" charset="0"/>
            </a:endParaRPr>
          </a:p>
        </p:txBody>
      </p:sp>
      <p:cxnSp>
        <p:nvCxnSpPr>
          <p:cNvPr id="186" name="Straight Arrow Connector 185"/>
          <p:cNvCxnSpPr/>
          <p:nvPr/>
        </p:nvCxnSpPr>
        <p:spPr>
          <a:xfrm>
            <a:off x="3786810" y="4891088"/>
            <a:ext cx="0" cy="1013643"/>
          </a:xfrm>
          <a:prstGeom prst="straightConnector1">
            <a:avLst/>
          </a:prstGeom>
          <a:ln w="19050">
            <a:solidFill>
              <a:srgbClr val="EF5F85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" name="Straight Arrow Connector 102"/>
          <p:cNvCxnSpPr/>
          <p:nvPr/>
        </p:nvCxnSpPr>
        <p:spPr>
          <a:xfrm rot="5400000">
            <a:off x="3084810" y="4172514"/>
            <a:ext cx="0" cy="1404000"/>
          </a:xfrm>
          <a:prstGeom prst="straightConnector1">
            <a:avLst/>
          </a:prstGeom>
          <a:ln w="19050">
            <a:solidFill>
              <a:srgbClr val="EF5F85"/>
            </a:solidFill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83088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1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" grpId="0" animBg="1"/>
      <p:bldP spid="5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" name="Picture 10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38" t="31747" r="1237" b="1"/>
          <a:stretch/>
        </p:blipFill>
        <p:spPr>
          <a:xfrm>
            <a:off x="440266" y="2328332"/>
            <a:ext cx="8255000" cy="4089401"/>
          </a:xfrm>
          <a:prstGeom prst="roundRect">
            <a:avLst>
              <a:gd name="adj" fmla="val 2819"/>
            </a:avLst>
          </a:prstGeom>
        </p:spPr>
      </p:pic>
      <p:pic>
        <p:nvPicPr>
          <p:cNvPr id="104" name="Picture 10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38" t="31747" r="1237" b="63307"/>
          <a:stretch/>
        </p:blipFill>
        <p:spPr>
          <a:xfrm>
            <a:off x="438052" y="2328332"/>
            <a:ext cx="8255000" cy="296335"/>
          </a:xfrm>
          <a:prstGeom prst="rect">
            <a:avLst/>
          </a:prstGeom>
        </p:spPr>
      </p:pic>
      <p:grpSp>
        <p:nvGrpSpPr>
          <p:cNvPr id="60" name="Group 59"/>
          <p:cNvGrpSpPr/>
          <p:nvPr/>
        </p:nvGrpSpPr>
        <p:grpSpPr>
          <a:xfrm>
            <a:off x="995095" y="2324982"/>
            <a:ext cx="7632700" cy="4098206"/>
            <a:chOff x="995095" y="2324982"/>
            <a:chExt cx="7632700" cy="4098206"/>
          </a:xfrm>
        </p:grpSpPr>
        <p:sp>
          <p:nvSpPr>
            <p:cNvPr id="61" name="Rectangle 60"/>
            <p:cNvSpPr/>
            <p:nvPr/>
          </p:nvSpPr>
          <p:spPr>
            <a:xfrm>
              <a:off x="1447799" y="2330436"/>
              <a:ext cx="6239933" cy="4092752"/>
            </a:xfrm>
            <a:prstGeom prst="rect">
              <a:avLst/>
            </a:prstGeom>
            <a:solidFill>
              <a:schemeClr val="bg1"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6" name="Rectangle 105"/>
            <p:cNvSpPr/>
            <p:nvPr/>
          </p:nvSpPr>
          <p:spPr>
            <a:xfrm>
              <a:off x="1447799" y="2324982"/>
              <a:ext cx="6239933" cy="4092752"/>
            </a:xfrm>
            <a:prstGeom prst="rect">
              <a:avLst/>
            </a:prstGeom>
            <a:solidFill>
              <a:schemeClr val="bg1"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aphicFrame>
          <p:nvGraphicFramePr>
            <p:cNvPr id="107" name="Chart 106"/>
            <p:cNvGraphicFramePr/>
            <p:nvPr>
              <p:extLst>
                <p:ext uri="{D42A27DB-BD31-4B8C-83A1-F6EECF244321}">
                  <p14:modId xmlns:p14="http://schemas.microsoft.com/office/powerpoint/2010/main" val="3095145535"/>
                </p:ext>
              </p:extLst>
            </p:nvPr>
          </p:nvGraphicFramePr>
          <p:xfrm>
            <a:off x="1804498" y="2684092"/>
            <a:ext cx="5755143" cy="3534655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4"/>
            </a:graphicData>
          </a:graphic>
        </p:graphicFrame>
        <p:cxnSp>
          <p:nvCxnSpPr>
            <p:cNvPr id="108" name="Straight Connector 107"/>
            <p:cNvCxnSpPr/>
            <p:nvPr/>
          </p:nvCxnSpPr>
          <p:spPr>
            <a:xfrm>
              <a:off x="2379320" y="2918129"/>
              <a:ext cx="4896000" cy="0"/>
            </a:xfrm>
            <a:prstGeom prst="line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9" name="Straight Connector 108"/>
            <p:cNvCxnSpPr/>
            <p:nvPr/>
          </p:nvCxnSpPr>
          <p:spPr>
            <a:xfrm>
              <a:off x="2379320" y="3022058"/>
              <a:ext cx="4896000" cy="0"/>
            </a:xfrm>
            <a:prstGeom prst="line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" name="Straight Connector 109"/>
            <p:cNvCxnSpPr/>
            <p:nvPr/>
          </p:nvCxnSpPr>
          <p:spPr>
            <a:xfrm>
              <a:off x="2379320" y="3127283"/>
              <a:ext cx="4896000" cy="0"/>
            </a:xfrm>
            <a:prstGeom prst="line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1" name="Straight Connector 110"/>
            <p:cNvCxnSpPr/>
            <p:nvPr/>
          </p:nvCxnSpPr>
          <p:spPr>
            <a:xfrm>
              <a:off x="2379320" y="3230360"/>
              <a:ext cx="4896000" cy="0"/>
            </a:xfrm>
            <a:prstGeom prst="line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2" name="Straight Connector 111"/>
            <p:cNvCxnSpPr/>
            <p:nvPr/>
          </p:nvCxnSpPr>
          <p:spPr>
            <a:xfrm>
              <a:off x="2379320" y="3434318"/>
              <a:ext cx="4896000" cy="0"/>
            </a:xfrm>
            <a:prstGeom prst="line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3" name="Straight Connector 112"/>
            <p:cNvCxnSpPr/>
            <p:nvPr/>
          </p:nvCxnSpPr>
          <p:spPr>
            <a:xfrm>
              <a:off x="2379320" y="3534156"/>
              <a:ext cx="4896000" cy="0"/>
            </a:xfrm>
            <a:prstGeom prst="line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4" name="Straight Connector 113"/>
            <p:cNvCxnSpPr/>
            <p:nvPr/>
          </p:nvCxnSpPr>
          <p:spPr>
            <a:xfrm>
              <a:off x="2379320" y="3643472"/>
              <a:ext cx="4896000" cy="0"/>
            </a:xfrm>
            <a:prstGeom prst="line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5" name="Straight Connector 114"/>
            <p:cNvCxnSpPr/>
            <p:nvPr/>
          </p:nvCxnSpPr>
          <p:spPr>
            <a:xfrm>
              <a:off x="2379320" y="3746548"/>
              <a:ext cx="4896000" cy="0"/>
            </a:xfrm>
            <a:prstGeom prst="line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6" name="Straight Connector 115"/>
            <p:cNvCxnSpPr/>
            <p:nvPr/>
          </p:nvCxnSpPr>
          <p:spPr>
            <a:xfrm>
              <a:off x="2379320" y="3953918"/>
              <a:ext cx="4896000" cy="0"/>
            </a:xfrm>
            <a:prstGeom prst="line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7" name="Straight Connector 116"/>
            <p:cNvCxnSpPr/>
            <p:nvPr/>
          </p:nvCxnSpPr>
          <p:spPr>
            <a:xfrm>
              <a:off x="2379320" y="4061939"/>
              <a:ext cx="4896000" cy="0"/>
            </a:xfrm>
            <a:prstGeom prst="line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" name="Straight Connector 117"/>
            <p:cNvCxnSpPr/>
            <p:nvPr/>
          </p:nvCxnSpPr>
          <p:spPr>
            <a:xfrm>
              <a:off x="2379320" y="4163072"/>
              <a:ext cx="4896000" cy="0"/>
            </a:xfrm>
            <a:prstGeom prst="line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9" name="Straight Connector 118"/>
            <p:cNvCxnSpPr/>
            <p:nvPr/>
          </p:nvCxnSpPr>
          <p:spPr>
            <a:xfrm>
              <a:off x="2379320" y="4262057"/>
              <a:ext cx="4896000" cy="0"/>
            </a:xfrm>
            <a:prstGeom prst="line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Straight Connector 119"/>
            <p:cNvCxnSpPr/>
            <p:nvPr/>
          </p:nvCxnSpPr>
          <p:spPr>
            <a:xfrm>
              <a:off x="2379320" y="4468755"/>
              <a:ext cx="4896000" cy="0"/>
            </a:xfrm>
            <a:prstGeom prst="line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Straight Connector 120"/>
            <p:cNvCxnSpPr/>
            <p:nvPr/>
          </p:nvCxnSpPr>
          <p:spPr>
            <a:xfrm>
              <a:off x="2379320" y="4568593"/>
              <a:ext cx="4896000" cy="0"/>
            </a:xfrm>
            <a:prstGeom prst="line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2" name="Straight Connector 121"/>
            <p:cNvCxnSpPr/>
            <p:nvPr/>
          </p:nvCxnSpPr>
          <p:spPr>
            <a:xfrm>
              <a:off x="2379320" y="4673818"/>
              <a:ext cx="4896000" cy="0"/>
            </a:xfrm>
            <a:prstGeom prst="line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" name="Straight Connector 122"/>
            <p:cNvCxnSpPr/>
            <p:nvPr/>
          </p:nvCxnSpPr>
          <p:spPr>
            <a:xfrm>
              <a:off x="2379320" y="4776894"/>
              <a:ext cx="4896000" cy="0"/>
            </a:xfrm>
            <a:prstGeom prst="line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4" name="Straight Connector 123"/>
            <p:cNvCxnSpPr/>
            <p:nvPr/>
          </p:nvCxnSpPr>
          <p:spPr>
            <a:xfrm>
              <a:off x="2379320" y="4984262"/>
              <a:ext cx="4896000" cy="0"/>
            </a:xfrm>
            <a:prstGeom prst="line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5" name="Straight Connector 124"/>
            <p:cNvCxnSpPr/>
            <p:nvPr/>
          </p:nvCxnSpPr>
          <p:spPr>
            <a:xfrm>
              <a:off x="2379320" y="5088192"/>
              <a:ext cx="4896000" cy="0"/>
            </a:xfrm>
            <a:prstGeom prst="line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6" name="Straight Connector 125"/>
            <p:cNvCxnSpPr/>
            <p:nvPr/>
          </p:nvCxnSpPr>
          <p:spPr>
            <a:xfrm>
              <a:off x="2379320" y="5193417"/>
              <a:ext cx="4896000" cy="0"/>
            </a:xfrm>
            <a:prstGeom prst="line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7" name="Straight Connector 126"/>
            <p:cNvCxnSpPr/>
            <p:nvPr/>
          </p:nvCxnSpPr>
          <p:spPr>
            <a:xfrm>
              <a:off x="2379320" y="5292401"/>
              <a:ext cx="4896000" cy="0"/>
            </a:xfrm>
            <a:prstGeom prst="line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8" name="Straight Connector 127"/>
            <p:cNvCxnSpPr/>
            <p:nvPr/>
          </p:nvCxnSpPr>
          <p:spPr>
            <a:xfrm>
              <a:off x="2379320" y="5494336"/>
              <a:ext cx="4896000" cy="0"/>
            </a:xfrm>
            <a:prstGeom prst="line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9" name="Straight Connector 128"/>
            <p:cNvCxnSpPr/>
            <p:nvPr/>
          </p:nvCxnSpPr>
          <p:spPr>
            <a:xfrm>
              <a:off x="2379320" y="5594174"/>
              <a:ext cx="4896000" cy="0"/>
            </a:xfrm>
            <a:prstGeom prst="line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0" name="Straight Connector 129"/>
            <p:cNvCxnSpPr/>
            <p:nvPr/>
          </p:nvCxnSpPr>
          <p:spPr>
            <a:xfrm>
              <a:off x="2379320" y="5699399"/>
              <a:ext cx="4896000" cy="0"/>
            </a:xfrm>
            <a:prstGeom prst="line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1" name="Straight Connector 130"/>
            <p:cNvCxnSpPr/>
            <p:nvPr/>
          </p:nvCxnSpPr>
          <p:spPr>
            <a:xfrm>
              <a:off x="2379320" y="5802475"/>
              <a:ext cx="4896000" cy="0"/>
            </a:xfrm>
            <a:prstGeom prst="line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2" name="Straight Connector 131"/>
            <p:cNvCxnSpPr/>
            <p:nvPr/>
          </p:nvCxnSpPr>
          <p:spPr>
            <a:xfrm rot="16200000">
              <a:off x="1539724" y="4371022"/>
              <a:ext cx="3096000" cy="0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3" name="Straight Connector 132"/>
            <p:cNvCxnSpPr/>
            <p:nvPr/>
          </p:nvCxnSpPr>
          <p:spPr>
            <a:xfrm rot="16200000">
              <a:off x="2238810" y="4371021"/>
              <a:ext cx="3096000" cy="0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4" name="Straight Connector 133"/>
            <p:cNvCxnSpPr/>
            <p:nvPr/>
          </p:nvCxnSpPr>
          <p:spPr>
            <a:xfrm rot="16200000">
              <a:off x="2936375" y="4371020"/>
              <a:ext cx="3096000" cy="0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5" name="Straight Connector 134"/>
            <p:cNvCxnSpPr/>
            <p:nvPr/>
          </p:nvCxnSpPr>
          <p:spPr>
            <a:xfrm rot="16200000">
              <a:off x="3634785" y="4371020"/>
              <a:ext cx="3096000" cy="0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6" name="Straight Connector 135"/>
            <p:cNvCxnSpPr/>
            <p:nvPr/>
          </p:nvCxnSpPr>
          <p:spPr>
            <a:xfrm rot="16200000">
              <a:off x="4338869" y="4371020"/>
              <a:ext cx="3096000" cy="0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7" name="Straight Connector 136"/>
            <p:cNvCxnSpPr/>
            <p:nvPr/>
          </p:nvCxnSpPr>
          <p:spPr>
            <a:xfrm rot="16200000">
              <a:off x="5037283" y="4371020"/>
              <a:ext cx="3096000" cy="0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8" name="Straight Connector 137"/>
            <p:cNvCxnSpPr/>
            <p:nvPr/>
          </p:nvCxnSpPr>
          <p:spPr>
            <a:xfrm rot="16200000">
              <a:off x="5727694" y="4376812"/>
              <a:ext cx="3109817" cy="0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9" name="Rectangle 138"/>
            <p:cNvSpPr/>
            <p:nvPr/>
          </p:nvSpPr>
          <p:spPr>
            <a:xfrm>
              <a:off x="995095" y="2474182"/>
              <a:ext cx="7632700" cy="169277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1100" u="sng" dirty="0">
                  <a:latin typeface="Twinkl" pitchFamily="50" charset="0"/>
                </a:rPr>
                <a:t>A Line Graph to Show the Population of </a:t>
              </a:r>
              <a:r>
                <a:rPr lang="en-GB" sz="1100" u="sng" dirty="0" err="1">
                  <a:latin typeface="Twinkl" pitchFamily="50" charset="0"/>
                </a:rPr>
                <a:t>Twinklville</a:t>
              </a:r>
              <a:r>
                <a:rPr lang="en-GB" sz="1100" u="sng" dirty="0">
                  <a:latin typeface="Twinkl" pitchFamily="50" charset="0"/>
                </a:rPr>
                <a:t> and New </a:t>
              </a:r>
              <a:r>
                <a:rPr lang="en-GB" sz="1100" u="sng" dirty="0" err="1">
                  <a:latin typeface="Twinkl" pitchFamily="50" charset="0"/>
                </a:rPr>
                <a:t>Twinklton</a:t>
              </a:r>
              <a:r>
                <a:rPr lang="en-GB" sz="1100" u="sng" dirty="0">
                  <a:latin typeface="Twinkl" pitchFamily="50" charset="0"/>
                </a:rPr>
                <a:t> over 8 Years</a:t>
              </a:r>
            </a:p>
          </p:txBody>
        </p:sp>
        <p:sp>
          <p:nvSpPr>
            <p:cNvPr id="140" name="Rectangle 139"/>
            <p:cNvSpPr/>
            <p:nvPr/>
          </p:nvSpPr>
          <p:spPr>
            <a:xfrm>
              <a:off x="3898094" y="6189426"/>
              <a:ext cx="1567953" cy="169277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1100" dirty="0" smtClean="0">
                  <a:latin typeface="Twinkl" pitchFamily="50" charset="0"/>
                </a:rPr>
                <a:t>Years</a:t>
              </a:r>
              <a:endParaRPr lang="en-GB" sz="1100" dirty="0">
                <a:latin typeface="Twinkl" pitchFamily="50" charset="0"/>
              </a:endParaRPr>
            </a:p>
          </p:txBody>
        </p:sp>
        <p:sp>
          <p:nvSpPr>
            <p:cNvPr id="141" name="Rectangle 140"/>
            <p:cNvSpPr/>
            <p:nvPr/>
          </p:nvSpPr>
          <p:spPr>
            <a:xfrm rot="16200000">
              <a:off x="-76352" y="4283745"/>
              <a:ext cx="3466300" cy="169277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1100" dirty="0" smtClean="0">
                  <a:latin typeface="Twinkl" pitchFamily="50" charset="0"/>
                </a:rPr>
                <a:t>Population (in millions, rounded to the nearest million)</a:t>
              </a:r>
              <a:endParaRPr lang="en-GB" sz="1100" dirty="0">
                <a:latin typeface="Twinkl" pitchFamily="50" charset="0"/>
              </a:endParaRPr>
            </a:p>
          </p:txBody>
        </p:sp>
        <p:sp>
          <p:nvSpPr>
            <p:cNvPr id="142" name="Rectangle 141"/>
            <p:cNvSpPr/>
            <p:nvPr/>
          </p:nvSpPr>
          <p:spPr>
            <a:xfrm>
              <a:off x="4317485" y="2827069"/>
              <a:ext cx="2965451" cy="330072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72000" tIns="72000" rIns="72000" bIns="72000" rtlCol="0" anchor="ctr">
              <a:spAutoFit/>
            </a:bodyPr>
            <a:lstStyle/>
            <a:p>
              <a:r>
                <a:rPr lang="en-GB" sz="1200" dirty="0" smtClean="0">
                  <a:solidFill>
                    <a:schemeClr val="tx1"/>
                  </a:solidFill>
                </a:rPr>
                <a:t>New </a:t>
              </a:r>
              <a:r>
                <a:rPr lang="en-GB" sz="1200" dirty="0" err="1" smtClean="0">
                  <a:solidFill>
                    <a:schemeClr val="tx1"/>
                  </a:solidFill>
                </a:rPr>
                <a:t>Twinklton</a:t>
              </a:r>
              <a:r>
                <a:rPr lang="en-GB" sz="1200" dirty="0" smtClean="0">
                  <a:solidFill>
                    <a:schemeClr val="tx1"/>
                  </a:solidFill>
                </a:rPr>
                <a:t>            </a:t>
              </a:r>
              <a:r>
                <a:rPr lang="en-GB" sz="1200" dirty="0" err="1" smtClean="0">
                  <a:solidFill>
                    <a:schemeClr val="tx1"/>
                  </a:solidFill>
                </a:rPr>
                <a:t>Twinklville</a:t>
              </a:r>
              <a:endParaRPr lang="en-GB" sz="1200" dirty="0">
                <a:solidFill>
                  <a:schemeClr val="tx1"/>
                </a:solidFill>
              </a:endParaRPr>
            </a:p>
          </p:txBody>
        </p:sp>
        <p:cxnSp>
          <p:nvCxnSpPr>
            <p:cNvPr id="143" name="Straight Connector 142"/>
            <p:cNvCxnSpPr/>
            <p:nvPr/>
          </p:nvCxnSpPr>
          <p:spPr>
            <a:xfrm>
              <a:off x="5476375" y="2993449"/>
              <a:ext cx="373825" cy="0"/>
            </a:xfrm>
            <a:prstGeom prst="line">
              <a:avLst/>
            </a:prstGeom>
            <a:ln w="28575" cap="rnd">
              <a:solidFill>
                <a:srgbClr val="00954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4" name="Straight Connector 143"/>
            <p:cNvCxnSpPr/>
            <p:nvPr/>
          </p:nvCxnSpPr>
          <p:spPr>
            <a:xfrm>
              <a:off x="6800335" y="2990182"/>
              <a:ext cx="373825" cy="0"/>
            </a:xfrm>
            <a:prstGeom prst="line">
              <a:avLst/>
            </a:prstGeom>
            <a:ln w="28575" cap="rnd">
              <a:solidFill>
                <a:srgbClr val="8D358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2" name="Rectangle 11"/>
          <p:cNvSpPr/>
          <p:nvPr/>
        </p:nvSpPr>
        <p:spPr>
          <a:xfrm>
            <a:off x="755650" y="756537"/>
            <a:ext cx="763269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b="1" dirty="0" err="1">
                <a:latin typeface="Twinkl" pitchFamily="50" charset="0"/>
              </a:rPr>
              <a:t>Twinklville</a:t>
            </a:r>
            <a:r>
              <a:rPr lang="en-GB" sz="3200" b="1" dirty="0">
                <a:latin typeface="Twinkl" pitchFamily="50" charset="0"/>
              </a:rPr>
              <a:t> and New </a:t>
            </a:r>
            <a:r>
              <a:rPr lang="en-GB" sz="3200" b="1" dirty="0" err="1">
                <a:latin typeface="Twinkl" pitchFamily="50" charset="0"/>
              </a:rPr>
              <a:t>Twinklton</a:t>
            </a:r>
            <a:endParaRPr lang="en-GB" sz="3200" b="1" dirty="0">
              <a:latin typeface="+mj-lt"/>
            </a:endParaRPr>
          </a:p>
        </p:txBody>
      </p:sp>
      <p:grpSp>
        <p:nvGrpSpPr>
          <p:cNvPr id="18" name="ICONS"/>
          <p:cNvGrpSpPr/>
          <p:nvPr/>
        </p:nvGrpSpPr>
        <p:grpSpPr>
          <a:xfrm>
            <a:off x="7480751" y="621486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 hidden="1"/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cxnSp>
        <p:nvCxnSpPr>
          <p:cNvPr id="3" name="Straight Arrow Connector 2"/>
          <p:cNvCxnSpPr/>
          <p:nvPr/>
        </p:nvCxnSpPr>
        <p:spPr>
          <a:xfrm>
            <a:off x="4485462" y="4837432"/>
            <a:ext cx="0" cy="1067299"/>
          </a:xfrm>
          <a:prstGeom prst="straightConnector1">
            <a:avLst/>
          </a:prstGeom>
          <a:ln w="19050">
            <a:solidFill>
              <a:srgbClr val="EF5F85"/>
            </a:solidFill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3" name="Picture 1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800" y="612000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9" name="Rectangle 58"/>
          <p:cNvSpPr/>
          <p:nvPr/>
        </p:nvSpPr>
        <p:spPr>
          <a:xfrm>
            <a:off x="4707467" y="1520543"/>
            <a:ext cx="4436533" cy="710552"/>
          </a:xfrm>
          <a:prstGeom prst="rect">
            <a:avLst/>
          </a:prstGeom>
          <a:solidFill>
            <a:srgbClr val="CCB5D8"/>
          </a:solidFill>
          <a:ln w="19050">
            <a:solidFill>
              <a:srgbClr val="8D358A"/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600" dirty="0">
                <a:solidFill>
                  <a:schemeClr val="tx1"/>
                </a:solidFill>
                <a:latin typeface="Twinkl" pitchFamily="50" charset="0"/>
              </a:rPr>
              <a:t>The population of </a:t>
            </a:r>
            <a:r>
              <a:rPr lang="en-GB" sz="1600" dirty="0" err="1">
                <a:solidFill>
                  <a:schemeClr val="tx1"/>
                </a:solidFill>
                <a:latin typeface="Twinkl" pitchFamily="50" charset="0"/>
              </a:rPr>
              <a:t>Twinklville</a:t>
            </a:r>
            <a:r>
              <a:rPr lang="en-GB" sz="1600" dirty="0">
                <a:solidFill>
                  <a:schemeClr val="tx1"/>
                </a:solidFill>
                <a:latin typeface="Twinkl" pitchFamily="50" charset="0"/>
              </a:rPr>
              <a:t> first rose above approximately 10 000 </a:t>
            </a:r>
            <a:r>
              <a:rPr lang="en-GB" sz="1600" dirty="0" smtClean="0">
                <a:solidFill>
                  <a:schemeClr val="tx1"/>
                </a:solidFill>
                <a:latin typeface="Twinkl" pitchFamily="50" charset="0"/>
              </a:rPr>
              <a:t>people </a:t>
            </a:r>
            <a:r>
              <a:rPr lang="en-GB" sz="1600" dirty="0">
                <a:solidFill>
                  <a:schemeClr val="tx1"/>
                </a:solidFill>
                <a:latin typeface="Twinkl" pitchFamily="50" charset="0"/>
              </a:rPr>
              <a:t>in 2006</a:t>
            </a:r>
            <a:r>
              <a:rPr lang="en-GB" sz="1600" dirty="0" smtClean="0">
                <a:solidFill>
                  <a:schemeClr val="tx1"/>
                </a:solidFill>
                <a:latin typeface="Twinkl" pitchFamily="50" charset="0"/>
              </a:rPr>
              <a:t>.</a:t>
            </a:r>
            <a:endParaRPr lang="en-GB" sz="1600" dirty="0">
              <a:solidFill>
                <a:schemeClr val="tx1"/>
              </a:solidFill>
              <a:latin typeface="Twinkl" pitchFamily="50" charset="0"/>
            </a:endParaRPr>
          </a:p>
        </p:txBody>
      </p:sp>
      <p:sp>
        <p:nvSpPr>
          <p:cNvPr id="58" name="Rectangle 57"/>
          <p:cNvSpPr/>
          <p:nvPr/>
        </p:nvSpPr>
        <p:spPr>
          <a:xfrm>
            <a:off x="0" y="1520543"/>
            <a:ext cx="4571999" cy="710552"/>
          </a:xfrm>
          <a:prstGeom prst="rect">
            <a:avLst/>
          </a:prstGeom>
          <a:solidFill>
            <a:srgbClr val="CCB5D8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600" dirty="0">
                <a:solidFill>
                  <a:schemeClr val="tx1"/>
                </a:solidFill>
                <a:latin typeface="Twinkl" pitchFamily="50" charset="0"/>
              </a:rPr>
              <a:t>In which year did the population </a:t>
            </a:r>
            <a:r>
              <a:rPr lang="en-GB" sz="1600" dirty="0" smtClean="0">
                <a:solidFill>
                  <a:schemeClr val="tx1"/>
                </a:solidFill>
                <a:latin typeface="Twinkl" pitchFamily="50" charset="0"/>
              </a:rPr>
              <a:t>of </a:t>
            </a:r>
            <a:r>
              <a:rPr lang="en-GB" sz="1600" dirty="0" err="1">
                <a:solidFill>
                  <a:schemeClr val="tx1"/>
                </a:solidFill>
                <a:latin typeface="Twinkl" pitchFamily="50" charset="0"/>
              </a:rPr>
              <a:t>Twinklville</a:t>
            </a:r>
            <a:r>
              <a:rPr lang="en-GB" sz="1600" dirty="0">
                <a:solidFill>
                  <a:schemeClr val="tx1"/>
                </a:solidFill>
                <a:latin typeface="Twinkl" pitchFamily="50" charset="0"/>
              </a:rPr>
              <a:t> first rise above approximately 10 000 people?</a:t>
            </a:r>
          </a:p>
        </p:txBody>
      </p:sp>
    </p:spTree>
    <p:extLst>
      <p:ext uri="{BB962C8B-B14F-4D97-AF65-F5344CB8AC3E}">
        <p14:creationId xmlns:p14="http://schemas.microsoft.com/office/powerpoint/2010/main" val="33854371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" grpId="0" animBg="1"/>
      <p:bldP spid="58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lanIt Presentation Template" id="{1FB98A13-3E6D-4552-8BAA-C06EBDB8DC74}" vid="{BA148D82-8A68-4E5E-8549-B02389151E2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PlanIt Presentation Template</Template>
  <TotalTime>641</TotalTime>
  <Words>271</Words>
  <Application>Microsoft Office PowerPoint</Application>
  <PresentationFormat>On-screen Show (4:3)</PresentationFormat>
  <Paragraphs>28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9" baseType="lpstr">
      <vt:lpstr>Calibri</vt:lpstr>
      <vt:lpstr>Twinkl</vt:lpstr>
      <vt:lpstr>Sassoon Infant Rg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Lydia Fay</dc:creator>
  <cp:lastModifiedBy>Lindsay Baker</cp:lastModifiedBy>
  <cp:revision>133</cp:revision>
  <dcterms:created xsi:type="dcterms:W3CDTF">2019-09-09T13:47:18Z</dcterms:created>
  <dcterms:modified xsi:type="dcterms:W3CDTF">2020-04-20T14:53:04Z</dcterms:modified>
</cp:coreProperties>
</file>