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56" r:id="rId2"/>
    <p:sldId id="258" r:id="rId3"/>
    <p:sldId id="263" r:id="rId4"/>
    <p:sldId id="264" r:id="rId5"/>
    <p:sldId id="265" r:id="rId6"/>
    <p:sldId id="266" r:id="rId7"/>
    <p:sldId id="267" r:id="rId8"/>
    <p:sldId id="268" r:id="rId9"/>
    <p:sldId id="259" r:id="rId10"/>
    <p:sldId id="260" r:id="rId11"/>
    <p:sldId id="269" r:id="rId12"/>
    <p:sldId id="270" r:id="rId13"/>
    <p:sldId id="271" r:id="rId14"/>
    <p:sldId id="272" r:id="rId15"/>
    <p:sldId id="261" r:id="rId16"/>
    <p:sldId id="26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5" d="100"/>
          <a:sy n="85" d="100"/>
        </p:scale>
        <p:origin x="176" y="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5ED01-9E74-4C74-AF5D-80FB179F3390}" type="datetimeFigureOut">
              <a:rPr lang="en-GB" smtClean="0"/>
              <a:t>06/05/2020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1E0937-AD4E-49D4-9934-27D076264971}" type="slidenum">
              <a:rPr lang="en-GB" smtClean="0"/>
              <a:t>‹#›</a:t>
            </a:fld>
            <a:endParaRPr lang="en-GB"/>
          </a:p>
        </p:txBody>
      </p:sp>
    </p:spTree>
    <p:extLst>
      <p:ext uri="{BB962C8B-B14F-4D97-AF65-F5344CB8AC3E}">
        <p14:creationId xmlns:p14="http://schemas.microsoft.com/office/powerpoint/2010/main" val="1409451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D2DD984-736C-40C9-ACEB-8CACE95E5869}"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4113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DD984-736C-40C9-ACEB-8CACE95E5869}"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335480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D2DD984-736C-40C9-ACEB-8CACE95E5869}"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7644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D2DD984-736C-40C9-ACEB-8CACE95E5869}"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1924699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D2DD984-736C-40C9-ACEB-8CACE95E5869}" type="datetimeFigureOut">
              <a:rPr lang="en-GB" smtClean="0"/>
              <a:t>06/05/2020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4283148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D2DD984-736C-40C9-ACEB-8CACE95E5869}" type="datetimeFigureOut">
              <a:rPr lang="en-GB" smtClean="0"/>
              <a:t>06/05/2020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2455137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2DD984-736C-40C9-ACEB-8CACE95E5869}" type="datetimeFigureOut">
              <a:rPr lang="en-GB" smtClean="0"/>
              <a:t>06/05/2020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1909523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D2DD984-736C-40C9-ACEB-8CACE95E5869}"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4231204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D2DD984-736C-40C9-ACEB-8CACE95E5869}"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1AA014-8D48-487F-ADAD-835D530DA08D}" type="slidenum">
              <a:rPr lang="en-GB" smtClean="0"/>
              <a:t>‹#›</a:t>
            </a:fld>
            <a:endParaRPr lang="en-GB"/>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946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DD984-736C-40C9-ACEB-8CACE95E5869}"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1129131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DD984-736C-40C9-ACEB-8CACE95E5869}"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1727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ED2DD984-736C-40C9-ACEB-8CACE95E5869}" type="datetimeFigureOut">
              <a:rPr lang="en-GB" smtClean="0"/>
              <a:t>06/05/2020</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GB"/>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CF1AA014-8D48-487F-ADAD-835D530DA08D}"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487568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8D726A5-7900-41B4-8D49-49B4A2010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2" cstate="print">
            <a:alphaModFix amt="45000"/>
            <a:extLst>
              <a:ext uri="{28A0092B-C50C-407E-A947-70E740481C1C}">
                <a14:useLocalDpi xmlns:a14="http://schemas.microsoft.com/office/drawing/2010/main" val="0"/>
              </a:ext>
            </a:extLst>
          </a:blip>
          <a:srcRect t="25608" b="37680"/>
          <a:stretch/>
        </p:blipFill>
        <p:spPr>
          <a:xfrm>
            <a:off x="20" y="-1"/>
            <a:ext cx="12188932" cy="6858000"/>
          </a:xfrm>
          <a:prstGeom prst="rect">
            <a:avLst/>
          </a:prstGeom>
        </p:spPr>
      </p:pic>
      <p:sp>
        <p:nvSpPr>
          <p:cNvPr id="2" name="Title 1"/>
          <p:cNvSpPr>
            <a:spLocks noGrp="1"/>
          </p:cNvSpPr>
          <p:nvPr>
            <p:ph type="ctrTitle"/>
          </p:nvPr>
        </p:nvSpPr>
        <p:spPr>
          <a:xfrm>
            <a:off x="643467" y="643467"/>
            <a:ext cx="7164674" cy="5571066"/>
          </a:xfrm>
        </p:spPr>
        <p:txBody>
          <a:bodyPr>
            <a:normAutofit/>
          </a:bodyPr>
          <a:lstStyle/>
          <a:p>
            <a:r>
              <a:rPr lang="en-GB" sz="6600">
                <a:solidFill>
                  <a:schemeClr val="tx1"/>
                </a:solidFill>
              </a:rPr>
              <a:t>Week 1 Day 4</a:t>
            </a:r>
          </a:p>
        </p:txBody>
      </p:sp>
      <p:cxnSp>
        <p:nvCxnSpPr>
          <p:cNvPr id="11" name="Straight Connector 10">
            <a:extLst>
              <a:ext uri="{FF2B5EF4-FFF2-40B4-BE49-F238E27FC236}">
                <a16:creationId xmlns:a16="http://schemas.microsoft.com/office/drawing/2014/main" id="{46E49661-E258-450C-8150-A91A6B30D1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828800"/>
            <a:ext cx="0" cy="3200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029933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514006" y="477655"/>
            <a:ext cx="9718675" cy="1073150"/>
          </a:xfrm>
        </p:spPr>
        <p:txBody>
          <a:bodyPr>
            <a:noAutofit/>
          </a:bodyPr>
          <a:lstStyle/>
          <a:p>
            <a:r>
              <a:rPr lang="en-GB" sz="3200" dirty="0"/>
              <a:t>Read Chapter 6 ‘My Planet Panda Pop’ up to the end of the text message </a:t>
            </a:r>
            <a:r>
              <a:rPr lang="en-GB" sz="3200" i="1" dirty="0"/>
              <a:t>‘all you have to do is get put through.’</a:t>
            </a:r>
          </a:p>
        </p:txBody>
      </p:sp>
      <p:sp>
        <p:nvSpPr>
          <p:cNvPr id="4" name="Rectangular Callout 3"/>
          <p:cNvSpPr/>
          <p:nvPr/>
        </p:nvSpPr>
        <p:spPr>
          <a:xfrm>
            <a:off x="838200" y="1825625"/>
            <a:ext cx="4491446" cy="1335586"/>
          </a:xfrm>
          <a:prstGeom prst="wedgeRectCallout">
            <a:avLst>
              <a:gd name="adj1" fmla="val 51004"/>
              <a:gd name="adj2" fmla="val 80105"/>
            </a:avLst>
          </a:prstGeom>
          <a:solidFill>
            <a:srgbClr val="CC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Why do the family not book a holiday?</a:t>
            </a:r>
          </a:p>
        </p:txBody>
      </p:sp>
      <p:sp>
        <p:nvSpPr>
          <p:cNvPr id="5" name="Rectangular Callout 4"/>
          <p:cNvSpPr/>
          <p:nvPr/>
        </p:nvSpPr>
        <p:spPr>
          <a:xfrm>
            <a:off x="6862354" y="1825625"/>
            <a:ext cx="4491446" cy="1335586"/>
          </a:xfrm>
          <a:prstGeom prst="wedgeRectCallout">
            <a:avLst>
              <a:gd name="adj1" fmla="val -45845"/>
              <a:gd name="adj2" fmla="val 102600"/>
            </a:avLst>
          </a:prstGeom>
          <a:solidFill>
            <a:srgbClr val="CC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How can we tell that Liam is ‘gifted and talented’?</a:t>
            </a:r>
          </a:p>
        </p:txBody>
      </p:sp>
      <p:sp>
        <p:nvSpPr>
          <p:cNvPr id="6" name="Rectangular Callout 5"/>
          <p:cNvSpPr/>
          <p:nvPr/>
        </p:nvSpPr>
        <p:spPr>
          <a:xfrm>
            <a:off x="3681549" y="4159521"/>
            <a:ext cx="4491446" cy="1335586"/>
          </a:xfrm>
          <a:prstGeom prst="wedgeRectCallout">
            <a:avLst>
              <a:gd name="adj1" fmla="val 51004"/>
              <a:gd name="adj2" fmla="val 80105"/>
            </a:avLst>
          </a:prstGeom>
          <a:solidFill>
            <a:srgbClr val="CC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What can Liam’s Draxphone do?</a:t>
            </a:r>
          </a:p>
        </p:txBody>
      </p:sp>
    </p:spTree>
    <p:extLst>
      <p:ext uri="{BB962C8B-B14F-4D97-AF65-F5344CB8AC3E}">
        <p14:creationId xmlns:p14="http://schemas.microsoft.com/office/powerpoint/2010/main" val="3171853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A9ED62E5-245F-A844-8FD7-1D739F2F2E01}"/>
              </a:ext>
            </a:extLst>
          </p:cNvPr>
          <p:cNvPicPr>
            <a:picLocks noChangeAspect="1"/>
          </p:cNvPicPr>
          <p:nvPr/>
        </p:nvPicPr>
        <p:blipFill rotWithShape="1">
          <a:blip r:embed="rId2">
            <a:extLst>
              <a:ext uri="{28A0092B-C50C-407E-A947-70E740481C1C}">
                <a14:useLocalDpi xmlns:a14="http://schemas.microsoft.com/office/drawing/2010/main" val="0"/>
              </a:ext>
            </a:extLst>
          </a:blip>
          <a:srcRect t="14426" b="7322"/>
          <a:stretch/>
        </p:blipFill>
        <p:spPr>
          <a:xfrm>
            <a:off x="2233535" y="0"/>
            <a:ext cx="7300210" cy="6879978"/>
          </a:xfrm>
          <a:prstGeom prst="rect">
            <a:avLst/>
          </a:prstGeom>
        </p:spPr>
      </p:pic>
    </p:spTree>
    <p:extLst>
      <p:ext uri="{BB962C8B-B14F-4D97-AF65-F5344CB8AC3E}">
        <p14:creationId xmlns:p14="http://schemas.microsoft.com/office/powerpoint/2010/main" val="127254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23A5DA22-E75C-764D-BEB8-5849C7E28C35}"/>
              </a:ext>
            </a:extLst>
          </p:cNvPr>
          <p:cNvPicPr>
            <a:picLocks noChangeAspect="1"/>
          </p:cNvPicPr>
          <p:nvPr/>
        </p:nvPicPr>
        <p:blipFill rotWithShape="1">
          <a:blip r:embed="rId2">
            <a:extLst>
              <a:ext uri="{28A0092B-C50C-407E-A947-70E740481C1C}">
                <a14:useLocalDpi xmlns:a14="http://schemas.microsoft.com/office/drawing/2010/main" val="0"/>
              </a:ext>
            </a:extLst>
          </a:blip>
          <a:srcRect t="6558" b="5574"/>
          <a:stretch/>
        </p:blipFill>
        <p:spPr>
          <a:xfrm>
            <a:off x="2295054" y="-3748"/>
            <a:ext cx="6893915" cy="6882573"/>
          </a:xfrm>
          <a:prstGeom prst="rect">
            <a:avLst/>
          </a:prstGeom>
        </p:spPr>
      </p:pic>
    </p:spTree>
    <p:extLst>
      <p:ext uri="{BB962C8B-B14F-4D97-AF65-F5344CB8AC3E}">
        <p14:creationId xmlns:p14="http://schemas.microsoft.com/office/powerpoint/2010/main" val="389683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B83ABD95-36FA-A049-AFC2-29B07EFAEF3C}"/>
              </a:ext>
            </a:extLst>
          </p:cNvPr>
          <p:cNvPicPr>
            <a:picLocks noChangeAspect="1"/>
          </p:cNvPicPr>
          <p:nvPr/>
        </p:nvPicPr>
        <p:blipFill rotWithShape="1">
          <a:blip r:embed="rId2">
            <a:extLst>
              <a:ext uri="{28A0092B-C50C-407E-A947-70E740481C1C}">
                <a14:useLocalDpi xmlns:a14="http://schemas.microsoft.com/office/drawing/2010/main" val="0"/>
              </a:ext>
            </a:extLst>
          </a:blip>
          <a:srcRect t="7214" b="13224"/>
          <a:stretch/>
        </p:blipFill>
        <p:spPr>
          <a:xfrm>
            <a:off x="2325036" y="10868"/>
            <a:ext cx="6923896" cy="6836263"/>
          </a:xfrm>
          <a:prstGeom prst="rect">
            <a:avLst/>
          </a:prstGeom>
        </p:spPr>
      </p:pic>
    </p:spTree>
    <p:extLst>
      <p:ext uri="{BB962C8B-B14F-4D97-AF65-F5344CB8AC3E}">
        <p14:creationId xmlns:p14="http://schemas.microsoft.com/office/powerpoint/2010/main" val="855242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97EF15F8-440A-DC41-AB68-08D3FB19B4E4}"/>
              </a:ext>
            </a:extLst>
          </p:cNvPr>
          <p:cNvPicPr>
            <a:picLocks noChangeAspect="1"/>
          </p:cNvPicPr>
          <p:nvPr/>
        </p:nvPicPr>
        <p:blipFill rotWithShape="1">
          <a:blip r:embed="rId2">
            <a:extLst>
              <a:ext uri="{28A0092B-C50C-407E-A947-70E740481C1C}">
                <a14:useLocalDpi xmlns:a14="http://schemas.microsoft.com/office/drawing/2010/main" val="0"/>
              </a:ext>
            </a:extLst>
          </a:blip>
          <a:srcRect t="7650" b="8852"/>
          <a:stretch/>
        </p:blipFill>
        <p:spPr>
          <a:xfrm>
            <a:off x="2295056" y="0"/>
            <a:ext cx="6878924" cy="6823858"/>
          </a:xfrm>
          <a:prstGeom prst="rect">
            <a:avLst/>
          </a:prstGeom>
        </p:spPr>
      </p:pic>
    </p:spTree>
    <p:extLst>
      <p:ext uri="{BB962C8B-B14F-4D97-AF65-F5344CB8AC3E}">
        <p14:creationId xmlns:p14="http://schemas.microsoft.com/office/powerpoint/2010/main" val="1270119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027E754-CE3D-7842-A1FC-7149C90EDCEA}"/>
              </a:ext>
            </a:extLst>
          </p:cNvPr>
          <p:cNvPicPr>
            <a:picLocks noChangeAspect="1"/>
          </p:cNvPicPr>
          <p:nvPr/>
        </p:nvPicPr>
        <p:blipFill rotWithShape="1">
          <a:blip r:embed="rId2">
            <a:extLst>
              <a:ext uri="{28A0092B-C50C-407E-A947-70E740481C1C}">
                <a14:useLocalDpi xmlns:a14="http://schemas.microsoft.com/office/drawing/2010/main" val="0"/>
              </a:ext>
            </a:extLst>
          </a:blip>
          <a:srcRect t="7213" b="7759"/>
          <a:stretch/>
        </p:blipFill>
        <p:spPr>
          <a:xfrm>
            <a:off x="2519908" y="0"/>
            <a:ext cx="6549141" cy="6897922"/>
          </a:xfrm>
          <a:prstGeom prst="rect">
            <a:avLst/>
          </a:prstGeom>
        </p:spPr>
      </p:pic>
    </p:spTree>
    <p:extLst>
      <p:ext uri="{BB962C8B-B14F-4D97-AF65-F5344CB8AC3E}">
        <p14:creationId xmlns:p14="http://schemas.microsoft.com/office/powerpoint/2010/main" val="1928769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social media post&#10;&#10;Description automatically generated">
            <a:extLst>
              <a:ext uri="{FF2B5EF4-FFF2-40B4-BE49-F238E27FC236}">
                <a16:creationId xmlns:a16="http://schemas.microsoft.com/office/drawing/2014/main" id="{4980ECE7-036C-FD41-B345-6392BA756DBB}"/>
              </a:ext>
            </a:extLst>
          </p:cNvPr>
          <p:cNvPicPr>
            <a:picLocks noChangeAspect="1"/>
          </p:cNvPicPr>
          <p:nvPr/>
        </p:nvPicPr>
        <p:blipFill rotWithShape="1">
          <a:blip r:embed="rId2">
            <a:extLst>
              <a:ext uri="{28A0092B-C50C-407E-A947-70E740481C1C}">
                <a14:useLocalDpi xmlns:a14="http://schemas.microsoft.com/office/drawing/2010/main" val="0"/>
              </a:ext>
            </a:extLst>
          </a:blip>
          <a:srcRect t="7431" b="11913"/>
          <a:stretch/>
        </p:blipFill>
        <p:spPr>
          <a:xfrm>
            <a:off x="2444958" y="0"/>
            <a:ext cx="7088786" cy="6833442"/>
          </a:xfrm>
          <a:prstGeom prst="rect">
            <a:avLst/>
          </a:prstGeom>
        </p:spPr>
      </p:pic>
    </p:spTree>
    <p:extLst>
      <p:ext uri="{BB962C8B-B14F-4D97-AF65-F5344CB8AC3E}">
        <p14:creationId xmlns:p14="http://schemas.microsoft.com/office/powerpoint/2010/main" val="1737112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1257"/>
            <a:ext cx="10515600" cy="828539"/>
          </a:xfrm>
        </p:spPr>
        <p:txBody>
          <a:bodyPr>
            <a:normAutofit fontScale="90000"/>
          </a:bodyPr>
          <a:lstStyle/>
          <a:p>
            <a:r>
              <a:rPr lang="en-GB" sz="3600" b="1" dirty="0"/>
              <a:t>Read the text message that Liam receives on his </a:t>
            </a:r>
            <a:r>
              <a:rPr lang="en-GB" sz="3600" b="1" dirty="0" err="1"/>
              <a:t>Drax</a:t>
            </a:r>
            <a:r>
              <a:rPr lang="en-GB" sz="3600" b="1" dirty="0"/>
              <a:t> phone. </a:t>
            </a:r>
          </a:p>
        </p:txBody>
      </p:sp>
      <p:sp>
        <p:nvSpPr>
          <p:cNvPr id="3" name="Content Placeholder 2"/>
          <p:cNvSpPr>
            <a:spLocks noGrp="1"/>
          </p:cNvSpPr>
          <p:nvPr>
            <p:ph idx="1"/>
          </p:nvPr>
        </p:nvSpPr>
        <p:spPr>
          <a:xfrm>
            <a:off x="838200" y="1149531"/>
            <a:ext cx="10515600" cy="5027432"/>
          </a:xfrm>
        </p:spPr>
        <p:txBody>
          <a:bodyPr>
            <a:noAutofit/>
          </a:bodyPr>
          <a:lstStyle/>
          <a:p>
            <a:pPr marL="0" indent="0">
              <a:buNone/>
            </a:pPr>
            <a:r>
              <a:rPr lang="en-GB" sz="2800" i="1" dirty="0"/>
              <a:t>You have been selected to take part in a very special competition, with a prize that will make you into a hero in the eyes of your children. Infinity Park is a unique new theme park in China, packed with astonishing, innovative attractions, including the Biggest Thrill Ride in the History of the World – the Rocket. We are offering four fathers and their children the chance to travel to the park, experience the rides and visit local landmarks. </a:t>
            </a:r>
          </a:p>
          <a:p>
            <a:pPr marL="0" indent="0">
              <a:buNone/>
            </a:pPr>
            <a:r>
              <a:rPr lang="en-GB" sz="2800" i="1" dirty="0"/>
              <a:t>Don’t miss your chance to become the Greatest Dad Ever. Call this secret number tomorrow before midday GMT to find out if you are one of the four lucky winners. Please do not disclose this number to anyone else.</a:t>
            </a:r>
          </a:p>
          <a:p>
            <a:pPr marL="0" indent="0">
              <a:buNone/>
            </a:pPr>
            <a:r>
              <a:rPr lang="en-GB" sz="2800" i="1" dirty="0"/>
              <a:t>All you have to do is get put through. </a:t>
            </a:r>
          </a:p>
        </p:txBody>
      </p:sp>
      <p:sp>
        <p:nvSpPr>
          <p:cNvPr id="4" name="Rounded Rectangle 3"/>
          <p:cNvSpPr/>
          <p:nvPr/>
        </p:nvSpPr>
        <p:spPr>
          <a:xfrm>
            <a:off x="7458892" y="5342708"/>
            <a:ext cx="4428308" cy="1254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What do you think might happen next?</a:t>
            </a:r>
          </a:p>
        </p:txBody>
      </p:sp>
    </p:spTree>
    <p:extLst>
      <p:ext uri="{BB962C8B-B14F-4D97-AF65-F5344CB8AC3E}">
        <p14:creationId xmlns:p14="http://schemas.microsoft.com/office/powerpoint/2010/main" val="224400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Continue reading until the end of the chapter</a:t>
            </a:r>
          </a:p>
        </p:txBody>
      </p:sp>
      <p:sp>
        <p:nvSpPr>
          <p:cNvPr id="3" name="Content Placeholder 2"/>
          <p:cNvSpPr>
            <a:spLocks noGrp="1"/>
          </p:cNvSpPr>
          <p:nvPr>
            <p:ph idx="1"/>
          </p:nvPr>
        </p:nvSpPr>
        <p:spPr/>
        <p:txBody>
          <a:bodyPr/>
          <a:lstStyle/>
          <a:p>
            <a:endParaRPr lang="en-GB"/>
          </a:p>
        </p:txBody>
      </p:sp>
      <p:pic>
        <p:nvPicPr>
          <p:cNvPr id="2050" name="Picture 2" descr="Image result for text message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998" y="1825625"/>
            <a:ext cx="428625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944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ell phone&#10;&#10;Description automatically generated">
            <a:extLst>
              <a:ext uri="{FF2B5EF4-FFF2-40B4-BE49-F238E27FC236}">
                <a16:creationId xmlns:a16="http://schemas.microsoft.com/office/drawing/2014/main" id="{3A6FDF1A-0200-564B-B4DD-B129DBC071CE}"/>
              </a:ext>
            </a:extLst>
          </p:cNvPr>
          <p:cNvPicPr>
            <a:picLocks noChangeAspect="1"/>
          </p:cNvPicPr>
          <p:nvPr/>
        </p:nvPicPr>
        <p:blipFill rotWithShape="1">
          <a:blip r:embed="rId2">
            <a:extLst>
              <a:ext uri="{28A0092B-C50C-407E-A947-70E740481C1C}">
                <a14:useLocalDpi xmlns:a14="http://schemas.microsoft.com/office/drawing/2010/main" val="0"/>
              </a:ext>
            </a:extLst>
          </a:blip>
          <a:srcRect t="7650" b="7978"/>
          <a:stretch/>
        </p:blipFill>
        <p:spPr>
          <a:xfrm>
            <a:off x="2519908" y="0"/>
            <a:ext cx="6968866" cy="6844723"/>
          </a:xfrm>
          <a:prstGeom prst="rect">
            <a:avLst/>
          </a:prstGeom>
        </p:spPr>
      </p:pic>
    </p:spTree>
    <p:extLst>
      <p:ext uri="{BB962C8B-B14F-4D97-AF65-F5344CB8AC3E}">
        <p14:creationId xmlns:p14="http://schemas.microsoft.com/office/powerpoint/2010/main" val="17153001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EE0F240E-F669-C349-8D64-87EEC5396208}"/>
              </a:ext>
            </a:extLst>
          </p:cNvPr>
          <p:cNvPicPr>
            <a:picLocks noChangeAspect="1"/>
          </p:cNvPicPr>
          <p:nvPr/>
        </p:nvPicPr>
        <p:blipFill rotWithShape="1">
          <a:blip r:embed="rId2">
            <a:extLst>
              <a:ext uri="{28A0092B-C50C-407E-A947-70E740481C1C}">
                <a14:useLocalDpi xmlns:a14="http://schemas.microsoft.com/office/drawing/2010/main" val="0"/>
              </a:ext>
            </a:extLst>
          </a:blip>
          <a:srcRect t="7868" b="11475"/>
          <a:stretch/>
        </p:blipFill>
        <p:spPr>
          <a:xfrm>
            <a:off x="2564879" y="0"/>
            <a:ext cx="6863933" cy="6865682"/>
          </a:xfrm>
          <a:prstGeom prst="rect">
            <a:avLst/>
          </a:prstGeom>
        </p:spPr>
      </p:pic>
    </p:spTree>
    <p:extLst>
      <p:ext uri="{BB962C8B-B14F-4D97-AF65-F5344CB8AC3E}">
        <p14:creationId xmlns:p14="http://schemas.microsoft.com/office/powerpoint/2010/main" val="357340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5F442963-9097-944E-9A32-876248A705FA}"/>
              </a:ext>
            </a:extLst>
          </p:cNvPr>
          <p:cNvPicPr>
            <a:picLocks noChangeAspect="1"/>
          </p:cNvPicPr>
          <p:nvPr/>
        </p:nvPicPr>
        <p:blipFill rotWithShape="1">
          <a:blip r:embed="rId2">
            <a:extLst>
              <a:ext uri="{28A0092B-C50C-407E-A947-70E740481C1C}">
                <a14:useLocalDpi xmlns:a14="http://schemas.microsoft.com/office/drawing/2010/main" val="0"/>
              </a:ext>
            </a:extLst>
          </a:blip>
          <a:srcRect t="7868" b="8634"/>
          <a:stretch/>
        </p:blipFill>
        <p:spPr>
          <a:xfrm>
            <a:off x="2414977" y="0"/>
            <a:ext cx="7028825" cy="6840549"/>
          </a:xfrm>
          <a:prstGeom prst="rect">
            <a:avLst/>
          </a:prstGeom>
        </p:spPr>
      </p:pic>
    </p:spTree>
    <p:extLst>
      <p:ext uri="{BB962C8B-B14F-4D97-AF65-F5344CB8AC3E}">
        <p14:creationId xmlns:p14="http://schemas.microsoft.com/office/powerpoint/2010/main" val="3386963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F91464F0-2F68-FD4F-8D7B-286F6CB8BEDE}"/>
              </a:ext>
            </a:extLst>
          </p:cNvPr>
          <p:cNvPicPr>
            <a:picLocks noChangeAspect="1"/>
          </p:cNvPicPr>
          <p:nvPr/>
        </p:nvPicPr>
        <p:blipFill rotWithShape="1">
          <a:blip r:embed="rId2">
            <a:extLst>
              <a:ext uri="{28A0092B-C50C-407E-A947-70E740481C1C}">
                <a14:useLocalDpi xmlns:a14="http://schemas.microsoft.com/office/drawing/2010/main" val="0"/>
              </a:ext>
            </a:extLst>
          </a:blip>
          <a:srcRect t="5683" b="32240"/>
          <a:stretch/>
        </p:blipFill>
        <p:spPr>
          <a:xfrm>
            <a:off x="2085192" y="0"/>
            <a:ext cx="7673405" cy="6858000"/>
          </a:xfrm>
          <a:prstGeom prst="rect">
            <a:avLst/>
          </a:prstGeom>
        </p:spPr>
      </p:pic>
    </p:spTree>
    <p:extLst>
      <p:ext uri="{BB962C8B-B14F-4D97-AF65-F5344CB8AC3E}">
        <p14:creationId xmlns:p14="http://schemas.microsoft.com/office/powerpoint/2010/main" val="3156458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8625" y="426719"/>
            <a:ext cx="3319463" cy="728392"/>
          </a:xfrm>
        </p:spPr>
        <p:txBody>
          <a:bodyPr>
            <a:normAutofit fontScale="90000"/>
          </a:bodyPr>
          <a:lstStyle/>
          <a:p>
            <a:r>
              <a:rPr lang="en-GB" dirty="0"/>
              <a:t>Prediction Time</a:t>
            </a:r>
          </a:p>
        </p:txBody>
      </p:sp>
      <p:sp>
        <p:nvSpPr>
          <p:cNvPr id="3" name="Content Placeholder 2"/>
          <p:cNvSpPr>
            <a:spLocks noGrp="1"/>
          </p:cNvSpPr>
          <p:nvPr>
            <p:ph idx="1"/>
          </p:nvPr>
        </p:nvSpPr>
        <p:spPr>
          <a:xfrm>
            <a:off x="995091" y="1155111"/>
            <a:ext cx="10163447" cy="5445443"/>
          </a:xfrm>
        </p:spPr>
        <p:txBody>
          <a:bodyPr>
            <a:normAutofit/>
          </a:bodyPr>
          <a:lstStyle/>
          <a:p>
            <a:pPr marL="0" indent="0">
              <a:buNone/>
            </a:pPr>
            <a:r>
              <a:rPr lang="en-GB" sz="2400" dirty="0"/>
              <a:t>When you predict, you need to use the knowledge you have from the text plus what you know from your own life experiences. This will help you anticipate what might happen next. </a:t>
            </a:r>
          </a:p>
          <a:p>
            <a:pPr marL="0" indent="0">
              <a:buNone/>
            </a:pPr>
            <a:endParaRPr lang="en-GB" sz="2400" dirty="0">
              <a:solidFill>
                <a:srgbClr val="C00000"/>
              </a:solidFill>
            </a:endParaRPr>
          </a:p>
          <a:p>
            <a:pPr marL="0" indent="0">
              <a:buNone/>
            </a:pPr>
            <a:r>
              <a:rPr lang="en-GB" sz="2400" dirty="0">
                <a:solidFill>
                  <a:srgbClr val="C00000"/>
                </a:solidFill>
              </a:rPr>
              <a:t>Think about where Liam currently is.</a:t>
            </a:r>
          </a:p>
          <a:p>
            <a:pPr marL="0" indent="0">
              <a:buNone/>
            </a:pPr>
            <a:r>
              <a:rPr lang="en-GB" sz="2400" dirty="0">
                <a:solidFill>
                  <a:srgbClr val="C00000"/>
                </a:solidFill>
              </a:rPr>
              <a:t>Think about Liam’s previous behaviour.</a:t>
            </a:r>
          </a:p>
          <a:p>
            <a:pPr marL="0" indent="0">
              <a:buNone/>
            </a:pPr>
            <a:r>
              <a:rPr lang="en-GB" sz="2400" dirty="0">
                <a:solidFill>
                  <a:srgbClr val="C00000"/>
                </a:solidFill>
              </a:rPr>
              <a:t>Think about Liam’s personality and interests.</a:t>
            </a:r>
          </a:p>
          <a:p>
            <a:pPr marL="0" indent="0">
              <a:buNone/>
            </a:pPr>
            <a:endParaRPr lang="en-GB" sz="2400" dirty="0">
              <a:solidFill>
                <a:srgbClr val="C00000"/>
              </a:solidFill>
            </a:endParaRPr>
          </a:p>
          <a:p>
            <a:pPr marL="0" indent="0">
              <a:buNone/>
            </a:pPr>
            <a:r>
              <a:rPr lang="en-GB" sz="2400" dirty="0"/>
              <a:t>Now that Liam has the text message back, what might he do? </a:t>
            </a:r>
          </a:p>
        </p:txBody>
      </p:sp>
    </p:spTree>
    <p:extLst>
      <p:ext uri="{BB962C8B-B14F-4D97-AF65-F5344CB8AC3E}">
        <p14:creationId xmlns:p14="http://schemas.microsoft.com/office/powerpoint/2010/main" val="504897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216" y="302650"/>
            <a:ext cx="11289323" cy="1012170"/>
          </a:xfrm>
        </p:spPr>
        <p:txBody>
          <a:bodyPr>
            <a:normAutofit fontScale="90000"/>
          </a:bodyPr>
          <a:lstStyle/>
          <a:p>
            <a:r>
              <a:rPr lang="en-GB" dirty="0"/>
              <a:t>Main Task: Complete Prediction Map 5 in your book or this sheet.</a:t>
            </a:r>
          </a:p>
        </p:txBody>
      </p:sp>
      <p:pic>
        <p:nvPicPr>
          <p:cNvPr id="4" name="Picture 3"/>
          <p:cNvPicPr>
            <a:picLocks noChangeAspect="1"/>
          </p:cNvPicPr>
          <p:nvPr/>
        </p:nvPicPr>
        <p:blipFill>
          <a:blip r:embed="rId2"/>
          <a:stretch>
            <a:fillRect/>
          </a:stretch>
        </p:blipFill>
        <p:spPr>
          <a:xfrm>
            <a:off x="2515080" y="1484559"/>
            <a:ext cx="7161839" cy="5070791"/>
          </a:xfrm>
          <a:prstGeom prst="rect">
            <a:avLst/>
          </a:prstGeom>
        </p:spPr>
      </p:pic>
    </p:spTree>
    <p:extLst>
      <p:ext uri="{BB962C8B-B14F-4D97-AF65-F5344CB8AC3E}">
        <p14:creationId xmlns:p14="http://schemas.microsoft.com/office/powerpoint/2010/main" val="26011084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311</Words>
  <Application>Microsoft Macintosh PowerPoint</Application>
  <PresentationFormat>Widescreen</PresentationFormat>
  <Paragraphs>20</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Calibri</vt:lpstr>
      <vt:lpstr>Tw Cen MT</vt:lpstr>
      <vt:lpstr>Tw Cen MT Condensed</vt:lpstr>
      <vt:lpstr>Wingdings 3</vt:lpstr>
      <vt:lpstr>Integral</vt:lpstr>
      <vt:lpstr>Week 1 Day 4</vt:lpstr>
      <vt:lpstr>Read Chapter 6 ‘My Planet Panda Pop’ up to the end of the text message ‘all you have to do is get put through.’</vt:lpstr>
      <vt:lpstr>PowerPoint Presentation</vt:lpstr>
      <vt:lpstr>PowerPoint Presentation</vt:lpstr>
      <vt:lpstr>PowerPoint Presentation</vt:lpstr>
      <vt:lpstr>PowerPoint Presentation</vt:lpstr>
      <vt:lpstr>PowerPoint Presentation</vt:lpstr>
      <vt:lpstr>PowerPoint Presentation</vt:lpstr>
      <vt:lpstr>Read the text message that Liam receives on his Drax phone. </vt:lpstr>
      <vt:lpstr>Continue reading until the end of the chapter</vt:lpstr>
      <vt:lpstr>PowerPoint Presentation</vt:lpstr>
      <vt:lpstr>PowerPoint Presentation</vt:lpstr>
      <vt:lpstr>PowerPoint Presentation</vt:lpstr>
      <vt:lpstr>PowerPoint Presentation</vt:lpstr>
      <vt:lpstr>Prediction Time</vt:lpstr>
      <vt:lpstr>Main Task: Complete Prediction Map 5 in your book or this sheet.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1 Day 4</dc:title>
  <dc:creator>Belinda Clark</dc:creator>
  <cp:lastModifiedBy>Belinda Clark</cp:lastModifiedBy>
  <cp:revision>3</cp:revision>
  <dcterms:created xsi:type="dcterms:W3CDTF">2020-05-06T09:45:23Z</dcterms:created>
  <dcterms:modified xsi:type="dcterms:W3CDTF">2020-05-06T10:38:22Z</dcterms:modified>
</cp:coreProperties>
</file>