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notesMasterIdLst>
    <p:notesMasterId r:id="rId15"/>
  </p:notesMasterIdLst>
  <p:sldIdLst>
    <p:sldId id="256" r:id="rId5"/>
    <p:sldId id="257" r:id="rId6"/>
    <p:sldId id="259" r:id="rId7"/>
    <p:sldId id="282" r:id="rId8"/>
    <p:sldId id="287" r:id="rId9"/>
    <p:sldId id="275" r:id="rId10"/>
    <p:sldId id="281" r:id="rId11"/>
    <p:sldId id="277" r:id="rId12"/>
    <p:sldId id="280" r:id="rId13"/>
    <p:sldId id="27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EF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E353CA-DE19-2A14-4D34-1164412E118C}" v="40" dt="2020-09-23T12:36:49.461"/>
    <p1510:client id="{C29F1A30-76D7-890D-F3B9-FA50EF806752}" v="94" dt="2020-09-22T14:48:05.7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2"/>
    <p:restoredTop sz="94615"/>
  </p:normalViewPr>
  <p:slideViewPr>
    <p:cSldViewPr>
      <p:cViewPr varScale="1">
        <p:scale>
          <a:sx n="94" d="100"/>
          <a:sy n="94" d="100"/>
        </p:scale>
        <p:origin x="113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480618-E822-416F-B4A8-0291423A23CA}" type="datetimeFigureOut">
              <a:rPr lang="en-GB" smtClean="0"/>
              <a:t>10/09/2025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435F50-3802-4D78-ACB0-856DA4A50DE9}" type="slidenum">
              <a:rPr lang="en-GB" smtClean="0"/>
              <a:t>‹#›</a:t>
            </a:fld>
            <a:endParaRPr lang="en-GB"/>
          </a:p>
        </p:txBody>
      </p:sp>
    </p:spTree>
    <p:extLst>
      <p:ext uri="{BB962C8B-B14F-4D97-AF65-F5344CB8AC3E}">
        <p14:creationId xmlns:p14="http://schemas.microsoft.com/office/powerpoint/2010/main" val="19332048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a:t>Click to edit Master title style</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5788ABCD-B765-4945-886C-3E764C451A22}" type="datetimeFigureOut">
              <a:rPr lang="en-GB" smtClean="0"/>
              <a:t>10/09/2025</a:t>
            </a:fld>
            <a:endParaRPr lang="en-GB"/>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endParaRPr lang="en-GB"/>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2152056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88ABCD-B765-4945-886C-3E764C451A2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356410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88ABCD-B765-4945-886C-3E764C451A2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1413915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t>Click to edit Master title style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88ABCD-B765-4945-886C-3E764C451A22}"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3861454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788ABCD-B765-4945-886C-3E764C451A22}"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3870849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788ABCD-B765-4945-886C-3E764C451A22}" type="datetimeFigureOut">
              <a:rPr lang="en-GB" smtClean="0"/>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73504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5788ABCD-B765-4945-886C-3E764C451A22}" type="datetimeFigureOut">
              <a:rPr lang="en-GB" smtClean="0"/>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2068065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88ABCD-B765-4945-886C-3E764C451A22}"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4123029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88ABCD-B765-4945-886C-3E764C451A22}"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82161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88ABCD-B765-4945-886C-3E764C451A22}"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1773755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US"/>
              <a:t>Click to edit Master title style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788ABCD-B765-4945-886C-3E764C451A2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8582121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a:t>Click to edit Master title style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788ABCD-B765-4945-886C-3E764C451A2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29100248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88ABCD-B765-4945-886C-3E764C451A2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5841651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788ABCD-B765-4945-886C-3E764C451A22}"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39183346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788ABCD-B765-4945-886C-3E764C451A22}"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3551360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621301" y="6387910"/>
            <a:ext cx="990599" cy="228659"/>
          </a:xfrm>
        </p:spPr>
        <p:txBody>
          <a:bodyPr/>
          <a:lstStyle/>
          <a:p>
            <a:fld id="{5788ABCD-B765-4945-886C-3E764C451A22}" type="datetimeFigureOut">
              <a:rPr lang="en-GB" smtClean="0"/>
              <a:t>10/09/2025</a:t>
            </a:fld>
            <a:endParaRPr lang="en-GB"/>
          </a:p>
        </p:txBody>
      </p:sp>
      <p:sp>
        <p:nvSpPr>
          <p:cNvPr id="5" name="Footer Placeholder 4"/>
          <p:cNvSpPr>
            <a:spLocks noGrp="1"/>
          </p:cNvSpPr>
          <p:nvPr>
            <p:ph type="ftr" sz="quarter" idx="11"/>
          </p:nvPr>
        </p:nvSpPr>
        <p:spPr>
          <a:xfrm>
            <a:off x="516133" y="6387910"/>
            <a:ext cx="3859795" cy="228660"/>
          </a:xfrm>
        </p:spPr>
        <p:txBody>
          <a:bodyPr/>
          <a:lstStyle/>
          <a:p>
            <a:endParaRPr lang="en-GB"/>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33188173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88ABCD-B765-4945-886C-3E764C451A22}" type="datetimeFigureOut">
              <a:rPr lang="en-GB" smtClean="0"/>
              <a:t>10/09/2025</a:t>
            </a:fld>
            <a:endParaRPr lang="en-GB"/>
          </a:p>
        </p:txBody>
      </p:sp>
      <p:sp>
        <p:nvSpPr>
          <p:cNvPr id="5" name="Footer Placeholder 4"/>
          <p:cNvSpPr>
            <a:spLocks noGrp="1"/>
          </p:cNvSpPr>
          <p:nvPr>
            <p:ph type="ftr" sz="quarter" idx="11"/>
          </p:nvPr>
        </p:nvSpPr>
        <p:spPr>
          <a:xfrm>
            <a:off x="538546" y="6365498"/>
            <a:ext cx="3859795" cy="228660"/>
          </a:xfrm>
        </p:spPr>
        <p:txBody>
          <a:bodyPr/>
          <a:lstStyle/>
          <a:p>
            <a:endParaRPr lang="en-GB"/>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FEF6FB36-5B51-4538-857E-F35FC2E788A2}" type="slidenum">
              <a:rPr lang="en-GB" smtClean="0"/>
              <a:t>‹#›</a:t>
            </a:fld>
            <a:endParaRPr lang="en-GB"/>
          </a:p>
        </p:txBody>
      </p:sp>
    </p:spTree>
    <p:extLst>
      <p:ext uri="{BB962C8B-B14F-4D97-AF65-F5344CB8AC3E}">
        <p14:creationId xmlns:p14="http://schemas.microsoft.com/office/powerpoint/2010/main" val="10813628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5788ABCD-B765-4945-886C-3E764C451A22}" type="datetimeFigureOut">
              <a:rPr lang="en-GB" smtClean="0"/>
              <a:t>10/09/2025</a:t>
            </a:fld>
            <a:endParaRPr lang="en-GB"/>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endParaRPr lang="en-GB"/>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FEF6FB36-5B51-4538-857E-F35FC2E788A2}" type="slidenum">
              <a:rPr lang="en-GB" smtClean="0"/>
              <a:t>‹#›</a:t>
            </a:fld>
            <a:endParaRPr lang="en-GB"/>
          </a:p>
        </p:txBody>
      </p:sp>
    </p:spTree>
    <p:extLst>
      <p:ext uri="{BB962C8B-B14F-4D97-AF65-F5344CB8AC3E}">
        <p14:creationId xmlns:p14="http://schemas.microsoft.com/office/powerpoint/2010/main" val="260030279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hyperlink" Target="https://www.allhallowsprimary.co.uk/the-curriculum/"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allhallowsprimary.co.uk/y2-kirf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8"/>
            <a:ext cx="7772400" cy="1470025"/>
          </a:xfrm>
        </p:spPr>
        <p:txBody>
          <a:bodyPr/>
          <a:lstStyle/>
          <a:p>
            <a:r>
              <a:rPr lang="en-GB" sz="4400" dirty="0">
                <a:solidFill>
                  <a:srgbClr val="00B0F0"/>
                </a:solidFill>
                <a:latin typeface="Kristen ITC" panose="03050502040202030202" pitchFamily="66" charset="0"/>
              </a:rPr>
              <a:t>Welcome </a:t>
            </a:r>
            <a:r>
              <a:rPr lang="en-GB" sz="4400" dirty="0" smtClean="0">
                <a:solidFill>
                  <a:srgbClr val="00B0F0"/>
                </a:solidFill>
                <a:latin typeface="Kristen ITC" panose="03050502040202030202" pitchFamily="66" charset="0"/>
              </a:rPr>
              <a:t>To Attenborough</a:t>
            </a:r>
            <a:endParaRPr lang="en-GB" sz="4400" dirty="0">
              <a:solidFill>
                <a:srgbClr val="00B0F0"/>
              </a:solidFill>
              <a:latin typeface="Kristen ITC" panose="03050502040202030202" pitchFamily="66" charset="0"/>
            </a:endParaRPr>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066" t="4201" r="5658" b="6964"/>
          <a:stretch/>
        </p:blipFill>
        <p:spPr bwMode="auto">
          <a:xfrm>
            <a:off x="2711331" y="2088833"/>
            <a:ext cx="3860889" cy="3519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34971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39668" y="620688"/>
            <a:ext cx="6760724" cy="4832092"/>
          </a:xfrm>
          <a:prstGeom prst="rect">
            <a:avLst/>
          </a:prstGeom>
        </p:spPr>
        <p:txBody>
          <a:bodyPr wrap="square" lIns="91440" tIns="45720" rIns="91440" bIns="45720" anchor="t">
            <a:spAutoFit/>
          </a:bodyPr>
          <a:lstStyle/>
          <a:p>
            <a:pPr marL="571500" lvl="0" indent="-571500">
              <a:buFont typeface="Arial" panose="020B0604020202020204" pitchFamily="34" charset="0"/>
              <a:buChar char="•"/>
            </a:pPr>
            <a:r>
              <a:rPr lang="en-GB" sz="4400" dirty="0">
                <a:solidFill>
                  <a:srgbClr val="00B0F0"/>
                </a:solidFill>
                <a:latin typeface="Kristen ITC" panose="03050502040202030202" pitchFamily="66" charset="0"/>
              </a:rPr>
              <a:t>Meet the team</a:t>
            </a:r>
          </a:p>
          <a:p>
            <a:pPr marL="571500" lvl="0" indent="-571500">
              <a:buFont typeface="Arial" panose="020B0604020202020204" pitchFamily="34" charset="0"/>
              <a:buChar char="•"/>
            </a:pPr>
            <a:r>
              <a:rPr lang="en-GB" sz="4400" dirty="0">
                <a:solidFill>
                  <a:srgbClr val="00B0F0"/>
                </a:solidFill>
                <a:latin typeface="Kristen ITC" panose="03050502040202030202" pitchFamily="66" charset="0"/>
              </a:rPr>
              <a:t>Year </a:t>
            </a:r>
            <a:r>
              <a:rPr lang="en-GB" sz="4400" dirty="0" smtClean="0">
                <a:solidFill>
                  <a:srgbClr val="00B0F0"/>
                </a:solidFill>
                <a:latin typeface="Kristen ITC" panose="03050502040202030202" pitchFamily="66" charset="0"/>
              </a:rPr>
              <a:t>2 </a:t>
            </a:r>
            <a:r>
              <a:rPr lang="en-GB" sz="4400" dirty="0">
                <a:solidFill>
                  <a:srgbClr val="00B0F0"/>
                </a:solidFill>
                <a:latin typeface="Kristen ITC" panose="03050502040202030202" pitchFamily="66" charset="0"/>
              </a:rPr>
              <a:t>curriculum</a:t>
            </a:r>
          </a:p>
          <a:p>
            <a:pPr marL="571500" lvl="0" indent="-571500">
              <a:buFont typeface="Arial" panose="020B0604020202020204" pitchFamily="34" charset="0"/>
              <a:buChar char="•"/>
            </a:pPr>
            <a:r>
              <a:rPr lang="en-GB" sz="4400" dirty="0">
                <a:solidFill>
                  <a:srgbClr val="00B0F0"/>
                </a:solidFill>
                <a:latin typeface="Kristen ITC" panose="03050502040202030202" pitchFamily="66" charset="0"/>
              </a:rPr>
              <a:t>Reading</a:t>
            </a:r>
          </a:p>
          <a:p>
            <a:pPr marL="571500" lvl="0" indent="-571500">
              <a:buFont typeface="Arial" panose="020B0604020202020204" pitchFamily="34" charset="0"/>
              <a:buChar char="•"/>
            </a:pPr>
            <a:r>
              <a:rPr lang="en-GB" sz="4400" dirty="0">
                <a:solidFill>
                  <a:srgbClr val="00B0F0"/>
                </a:solidFill>
                <a:latin typeface="Kristen ITC" panose="03050502040202030202" pitchFamily="66" charset="0"/>
              </a:rPr>
              <a:t>Home Learning</a:t>
            </a:r>
          </a:p>
          <a:p>
            <a:pPr marL="571500" indent="-571500">
              <a:buFont typeface="Arial" panose="020B0604020202020204" pitchFamily="34" charset="0"/>
              <a:buChar char="•"/>
            </a:pPr>
            <a:r>
              <a:rPr lang="en-GB" sz="4400" dirty="0" smtClean="0">
                <a:solidFill>
                  <a:srgbClr val="00B0F0"/>
                </a:solidFill>
                <a:latin typeface="Kristen ITC" panose="03050502040202030202" pitchFamily="66" charset="0"/>
              </a:rPr>
              <a:t>Expectations</a:t>
            </a:r>
            <a:endParaRPr lang="en-GB" sz="4400" dirty="0">
              <a:solidFill>
                <a:srgbClr val="00B0F0"/>
              </a:solidFill>
              <a:latin typeface="Kristen ITC" panose="03050502040202030202" pitchFamily="66" charset="0"/>
            </a:endParaRPr>
          </a:p>
          <a:p>
            <a:pPr marL="571500" indent="-571500">
              <a:buFont typeface="Arial" panose="020B0604020202020204" pitchFamily="34" charset="0"/>
              <a:buChar char="•"/>
            </a:pPr>
            <a:r>
              <a:rPr lang="en-GB" sz="4400" dirty="0">
                <a:solidFill>
                  <a:srgbClr val="00B0F0"/>
                </a:solidFill>
                <a:latin typeface="Kristen ITC" panose="03050502040202030202" pitchFamily="66" charset="0"/>
              </a:rPr>
              <a:t>Trips</a:t>
            </a:r>
          </a:p>
          <a:p>
            <a:pPr marL="571500" lvl="0" indent="-571500">
              <a:buFont typeface="Arial" panose="020B0604020202020204" pitchFamily="34" charset="0"/>
              <a:buChar char="•"/>
            </a:pPr>
            <a:r>
              <a:rPr lang="en-GB" sz="4400" dirty="0">
                <a:solidFill>
                  <a:srgbClr val="00B0F0"/>
                </a:solidFill>
                <a:latin typeface="Kristen ITC" panose="03050502040202030202" pitchFamily="66" charset="0"/>
              </a:rPr>
              <a:t>Questions</a:t>
            </a:r>
          </a:p>
        </p:txBody>
      </p:sp>
    </p:spTree>
    <p:extLst>
      <p:ext uri="{BB962C8B-B14F-4D97-AF65-F5344CB8AC3E}">
        <p14:creationId xmlns:p14="http://schemas.microsoft.com/office/powerpoint/2010/main" val="42475014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solidFill>
                  <a:srgbClr val="00B0F0"/>
                </a:solidFill>
                <a:latin typeface="Kristen ITC" panose="03050502040202030202" pitchFamily="66" charset="0"/>
              </a:rPr>
              <a:t>Meet the team</a:t>
            </a:r>
            <a:endParaRPr lang="en-GB" sz="3600" dirty="0">
              <a:solidFill>
                <a:srgbClr val="00B0F0"/>
              </a:solidFill>
            </a:endParaRPr>
          </a:p>
        </p:txBody>
      </p:sp>
      <p:sp>
        <p:nvSpPr>
          <p:cNvPr id="3" name="Content Placeholder 2"/>
          <p:cNvSpPr>
            <a:spLocks noGrp="1"/>
          </p:cNvSpPr>
          <p:nvPr>
            <p:ph idx="1"/>
          </p:nvPr>
        </p:nvSpPr>
        <p:spPr>
          <a:xfrm>
            <a:off x="539552" y="2996952"/>
            <a:ext cx="8352928" cy="3600400"/>
          </a:xfrm>
        </p:spPr>
        <p:txBody>
          <a:bodyPr vert="horz" lIns="91440" tIns="45720" rIns="91440" bIns="45720" rtlCol="0" anchor="t">
            <a:noAutofit/>
          </a:bodyPr>
          <a:lstStyle/>
          <a:p>
            <a:r>
              <a:rPr lang="en-GB" sz="2400" dirty="0" smtClean="0">
                <a:solidFill>
                  <a:srgbClr val="00B0F0"/>
                </a:solidFill>
                <a:latin typeface="Comic Sans MS"/>
              </a:rPr>
              <a:t>Mrs </a:t>
            </a:r>
            <a:r>
              <a:rPr lang="en-GB" sz="2400" dirty="0" err="1" smtClean="0">
                <a:solidFill>
                  <a:srgbClr val="00B0F0"/>
                </a:solidFill>
                <a:latin typeface="Comic Sans MS"/>
              </a:rPr>
              <a:t>Sarno</a:t>
            </a:r>
            <a:r>
              <a:rPr lang="en-GB" sz="2400" dirty="0" smtClean="0">
                <a:solidFill>
                  <a:srgbClr val="00B0F0"/>
                </a:solidFill>
                <a:latin typeface="Comic Sans MS"/>
              </a:rPr>
              <a:t> and Mrs Davis are adults supporting specific children in Class Attenborough.</a:t>
            </a:r>
            <a:r>
              <a:rPr lang="en-GB" sz="2400" dirty="0">
                <a:solidFill>
                  <a:srgbClr val="00B0F0"/>
                </a:solidFill>
                <a:latin typeface="Comic Sans MS"/>
              </a:rPr>
              <a:t> </a:t>
            </a:r>
            <a:endParaRPr lang="en-GB" sz="2400" dirty="0" smtClean="0">
              <a:solidFill>
                <a:srgbClr val="00B0F0"/>
              </a:solidFill>
              <a:latin typeface="Comic Sans MS"/>
            </a:endParaRPr>
          </a:p>
          <a:p>
            <a:r>
              <a:rPr lang="en-GB" sz="2400" dirty="0" smtClean="0">
                <a:solidFill>
                  <a:srgbClr val="00B0F0"/>
                </a:solidFill>
                <a:latin typeface="Comic Sans MS"/>
              </a:rPr>
              <a:t>My PPA (Planning, Preparation and Assessment time) is on Tuesday afternoons.</a:t>
            </a:r>
          </a:p>
          <a:p>
            <a:r>
              <a:rPr lang="en-GB" sz="2400" dirty="0" smtClean="0">
                <a:solidFill>
                  <a:srgbClr val="00B0F0"/>
                </a:solidFill>
                <a:latin typeface="Comic Sans MS"/>
              </a:rPr>
              <a:t>Mrs Davis will teach Music last session on a Tuesday and Sports 4Kids (Clodagh) will teach PE first session after lunch.</a:t>
            </a:r>
            <a:endParaRPr lang="en-GB" sz="2400" dirty="0">
              <a:solidFill>
                <a:srgbClr val="00B0F0"/>
              </a:solidFill>
              <a:latin typeface="Comic Sans MS" panose="030F0702030302020204" pitchFamily="66" charset="0"/>
            </a:endParaRPr>
          </a:p>
        </p:txBody>
      </p:sp>
    </p:spTree>
    <p:extLst>
      <p:ext uri="{BB962C8B-B14F-4D97-AF65-F5344CB8AC3E}">
        <p14:creationId xmlns:p14="http://schemas.microsoft.com/office/powerpoint/2010/main" val="26805987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GB" dirty="0">
                <a:solidFill>
                  <a:srgbClr val="00B0F0"/>
                </a:solidFill>
                <a:latin typeface="Kristen ITC" panose="03050502040202030202" pitchFamily="66" charset="0"/>
              </a:rPr>
              <a:t>Focus on reading</a:t>
            </a:r>
          </a:p>
        </p:txBody>
      </p:sp>
      <p:sp>
        <p:nvSpPr>
          <p:cNvPr id="3" name="Content Placeholder 2"/>
          <p:cNvSpPr>
            <a:spLocks noGrp="1"/>
          </p:cNvSpPr>
          <p:nvPr>
            <p:ph idx="1"/>
          </p:nvPr>
        </p:nvSpPr>
        <p:spPr>
          <a:xfrm>
            <a:off x="611560" y="2204864"/>
            <a:ext cx="8208912" cy="4248472"/>
          </a:xfrm>
        </p:spPr>
        <p:txBody>
          <a:bodyPr vert="horz" lIns="91440" tIns="45720" rIns="91440" bIns="45720" rtlCol="0" anchor="t">
            <a:normAutofit fontScale="92500"/>
          </a:bodyPr>
          <a:lstStyle/>
          <a:p>
            <a:pPr marL="0" indent="0">
              <a:buNone/>
            </a:pPr>
            <a:r>
              <a:rPr lang="en-GB" sz="2400" dirty="0" smtClean="0">
                <a:solidFill>
                  <a:srgbClr val="00B0F0"/>
                </a:solidFill>
                <a:latin typeface="Comic Sans MS" panose="030F0702030302020204" pitchFamily="66" charset="0"/>
              </a:rPr>
              <a:t>Again this year, we want to continue to encourage reading for both pleasure and as a life-skill. We have already started a class book-Marv, we read regularly as part of our learning and encourage the children to read during their free time.</a:t>
            </a:r>
          </a:p>
          <a:p>
            <a:pPr marL="0" indent="0">
              <a:buNone/>
            </a:pPr>
            <a:r>
              <a:rPr lang="en-GB" sz="2400" dirty="0" smtClean="0">
                <a:solidFill>
                  <a:srgbClr val="00B0F0"/>
                </a:solidFill>
                <a:latin typeface="Comic Sans MS"/>
              </a:rPr>
              <a:t>To </a:t>
            </a:r>
            <a:r>
              <a:rPr lang="en-GB" sz="2400" dirty="0">
                <a:solidFill>
                  <a:srgbClr val="00B0F0"/>
                </a:solidFill>
                <a:latin typeface="Comic Sans MS"/>
              </a:rPr>
              <a:t>help do this we have our library card system, where the children get a stamp every Friday if they have read at home (to/with an adult.) In year </a:t>
            </a:r>
            <a:r>
              <a:rPr lang="en-GB" sz="2400" dirty="0" smtClean="0">
                <a:solidFill>
                  <a:srgbClr val="00B0F0"/>
                </a:solidFill>
                <a:latin typeface="Comic Sans MS"/>
              </a:rPr>
              <a:t>2 </a:t>
            </a:r>
            <a:r>
              <a:rPr lang="en-GB" sz="2400" dirty="0">
                <a:solidFill>
                  <a:srgbClr val="00B0F0"/>
                </a:solidFill>
                <a:latin typeface="Comic Sans MS"/>
              </a:rPr>
              <a:t>we ask that they </a:t>
            </a:r>
            <a:r>
              <a:rPr lang="en-GB" sz="2400" dirty="0" smtClean="0">
                <a:solidFill>
                  <a:srgbClr val="00B0F0"/>
                </a:solidFill>
                <a:latin typeface="Comic Sans MS"/>
              </a:rPr>
              <a:t>read at least 3 </a:t>
            </a:r>
            <a:r>
              <a:rPr lang="en-GB" sz="2400" dirty="0">
                <a:solidFill>
                  <a:srgbClr val="00B0F0"/>
                </a:solidFill>
                <a:latin typeface="Comic Sans MS"/>
              </a:rPr>
              <a:t>times for approx. </a:t>
            </a:r>
            <a:r>
              <a:rPr lang="en-GB" sz="2400" dirty="0" smtClean="0">
                <a:solidFill>
                  <a:srgbClr val="00B0F0"/>
                </a:solidFill>
                <a:latin typeface="Comic Sans MS"/>
              </a:rPr>
              <a:t>15 </a:t>
            </a:r>
            <a:r>
              <a:rPr lang="en-GB" sz="2400" dirty="0" err="1" smtClean="0">
                <a:solidFill>
                  <a:srgbClr val="00B0F0"/>
                </a:solidFill>
                <a:latin typeface="Comic Sans MS"/>
              </a:rPr>
              <a:t>mins</a:t>
            </a:r>
            <a:r>
              <a:rPr lang="en-GB" sz="2400" dirty="0">
                <a:solidFill>
                  <a:srgbClr val="00B0F0"/>
                </a:solidFill>
                <a:latin typeface="Comic Sans MS"/>
              </a:rPr>
              <a:t>.</a:t>
            </a:r>
            <a:endParaRPr lang="en-GB" sz="2400" dirty="0">
              <a:solidFill>
                <a:srgbClr val="00B0F0"/>
              </a:solidFill>
              <a:latin typeface="Comic Sans MS" panose="030F0702030302020204" pitchFamily="66" charset="0"/>
            </a:endParaRPr>
          </a:p>
          <a:p>
            <a:pPr marL="0" indent="0">
              <a:buNone/>
            </a:pPr>
            <a:r>
              <a:rPr lang="en-GB" sz="2400" dirty="0">
                <a:solidFill>
                  <a:srgbClr val="00B0F0"/>
                </a:solidFill>
                <a:latin typeface="Comic Sans MS" panose="030F0702030302020204" pitchFamily="66" charset="0"/>
              </a:rPr>
              <a:t>We want the children to read a range of texts:– magazines, comics, newspapers, online, audio books all count towards this</a:t>
            </a:r>
            <a:r>
              <a:rPr lang="en-GB" sz="2400" dirty="0" smtClean="0">
                <a:solidFill>
                  <a:srgbClr val="00B0F0"/>
                </a:solidFill>
                <a:latin typeface="Comic Sans MS" panose="030F0702030302020204" pitchFamily="66" charset="0"/>
              </a:rPr>
              <a:t>.</a:t>
            </a:r>
            <a:endParaRPr lang="en-GB" sz="2400" dirty="0">
              <a:solidFill>
                <a:srgbClr val="00B0F0"/>
              </a:solidFill>
              <a:latin typeface="Comic Sans MS" panose="030F0702030302020204" pitchFamily="66" charset="0"/>
            </a:endParaRPr>
          </a:p>
        </p:txBody>
      </p:sp>
    </p:spTree>
    <p:extLst>
      <p:ext uri="{BB962C8B-B14F-4D97-AF65-F5344CB8AC3E}">
        <p14:creationId xmlns:p14="http://schemas.microsoft.com/office/powerpoint/2010/main" val="9047033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7BE4E-BDB8-478F-9F74-A98983E05195}"/>
              </a:ext>
            </a:extLst>
          </p:cNvPr>
          <p:cNvSpPr>
            <a:spLocks noGrp="1"/>
          </p:cNvSpPr>
          <p:nvPr>
            <p:ph type="title"/>
          </p:nvPr>
        </p:nvSpPr>
        <p:spPr/>
        <p:txBody>
          <a:bodyPr/>
          <a:lstStyle/>
          <a:p>
            <a:r>
              <a:rPr lang="en-GB" dirty="0" smtClean="0">
                <a:solidFill>
                  <a:srgbClr val="00B0F0"/>
                </a:solidFill>
                <a:latin typeface="Kristen ITC" panose="03050502040202030202" pitchFamily="66" charset="0"/>
              </a:rPr>
              <a:t>Reading Books</a:t>
            </a:r>
            <a:endParaRPr lang="en-GB" dirty="0">
              <a:solidFill>
                <a:srgbClr val="00B0F0"/>
              </a:solidFill>
              <a:latin typeface="Kristen ITC" panose="03050502040202030202" pitchFamily="66" charset="0"/>
            </a:endParaRPr>
          </a:p>
        </p:txBody>
      </p:sp>
      <p:sp>
        <p:nvSpPr>
          <p:cNvPr id="3" name="Content Placeholder 2">
            <a:extLst>
              <a:ext uri="{FF2B5EF4-FFF2-40B4-BE49-F238E27FC236}">
                <a16:creationId xmlns:a16="http://schemas.microsoft.com/office/drawing/2014/main" id="{637F8782-C367-4D74-BA8C-5D3CE3D5F39C}"/>
              </a:ext>
            </a:extLst>
          </p:cNvPr>
          <p:cNvSpPr>
            <a:spLocks noGrp="1"/>
          </p:cNvSpPr>
          <p:nvPr>
            <p:ph idx="4294967295"/>
          </p:nvPr>
        </p:nvSpPr>
        <p:spPr>
          <a:xfrm>
            <a:off x="580041" y="2072110"/>
            <a:ext cx="8312439" cy="4453234"/>
          </a:xfrm>
        </p:spPr>
        <p:txBody>
          <a:bodyPr vert="horz" lIns="91440" tIns="45720" rIns="91440" bIns="45720" rtlCol="0" anchor="t">
            <a:normAutofit fontScale="32500" lnSpcReduction="20000"/>
          </a:bodyPr>
          <a:lstStyle/>
          <a:p>
            <a:r>
              <a:rPr lang="en-GB" sz="6400" dirty="0">
                <a:latin typeface="Comic Sans MS" panose="030F0702030302020204" pitchFamily="66" charset="0"/>
              </a:rPr>
              <a:t>Our </a:t>
            </a:r>
            <a:r>
              <a:rPr lang="en-GB" sz="6400" b="1" dirty="0">
                <a:latin typeface="Comic Sans MS" panose="030F0702030302020204" pitchFamily="66" charset="0"/>
              </a:rPr>
              <a:t>decodable</a:t>
            </a:r>
            <a:r>
              <a:rPr lang="en-GB" sz="6400" dirty="0">
                <a:latin typeface="Comic Sans MS" panose="030F0702030302020204" pitchFamily="66" charset="0"/>
              </a:rPr>
              <a:t> reading books match the teaching and learning of the phonics scheme</a:t>
            </a:r>
            <a:r>
              <a:rPr lang="en-GB" sz="6400" dirty="0" smtClean="0">
                <a:latin typeface="Comic Sans MS" panose="030F0702030302020204" pitchFamily="66" charset="0"/>
              </a:rPr>
              <a:t>. </a:t>
            </a:r>
            <a:r>
              <a:rPr lang="en-GB" sz="6400" b="1" dirty="0" smtClean="0">
                <a:latin typeface="Comic Sans MS" panose="030F0702030302020204" pitchFamily="66" charset="0"/>
              </a:rPr>
              <a:t>Monster Phonics</a:t>
            </a:r>
            <a:r>
              <a:rPr lang="en-GB" sz="6400" dirty="0" smtClean="0">
                <a:latin typeface="Comic Sans MS" panose="030F0702030302020204" pitchFamily="66" charset="0"/>
              </a:rPr>
              <a:t>. </a:t>
            </a:r>
            <a:r>
              <a:rPr lang="en-GB" sz="6400" dirty="0">
                <a:latin typeface="Comic Sans MS" panose="030F0702030302020204" pitchFamily="66" charset="0"/>
              </a:rPr>
              <a:t>These books work in stages, </a:t>
            </a:r>
            <a:r>
              <a:rPr lang="en-GB" sz="6400" b="1" dirty="0">
                <a:latin typeface="Comic Sans MS" panose="030F0702030302020204" pitchFamily="66" charset="0"/>
              </a:rPr>
              <a:t>up to stage 10</a:t>
            </a:r>
            <a:r>
              <a:rPr lang="en-GB" sz="6400" dirty="0">
                <a:latin typeface="Comic Sans MS" panose="030F0702030302020204" pitchFamily="66" charset="0"/>
              </a:rPr>
              <a:t>. Once your child has reached stage 10 they will go on to the </a:t>
            </a:r>
            <a:r>
              <a:rPr lang="en-GB" sz="6400" b="1" dirty="0">
                <a:latin typeface="Comic Sans MS" panose="030F0702030302020204" pitchFamily="66" charset="0"/>
              </a:rPr>
              <a:t>book-banded books </a:t>
            </a:r>
            <a:r>
              <a:rPr lang="en-GB" sz="6400" dirty="0">
                <a:latin typeface="Comic Sans MS" panose="030F0702030302020204" pitchFamily="66" charset="0"/>
              </a:rPr>
              <a:t>we have in school. Your child's Monster Phonics book is their main reading book</a:t>
            </a:r>
            <a:r>
              <a:rPr lang="en-GB" sz="6400" dirty="0" smtClean="0">
                <a:latin typeface="Comic Sans MS" panose="030F0702030302020204" pitchFamily="66" charset="0"/>
              </a:rPr>
              <a:t>.</a:t>
            </a:r>
          </a:p>
          <a:p>
            <a:r>
              <a:rPr lang="en-GB" sz="6400" dirty="0" smtClean="0">
                <a:latin typeface="Comic Sans MS" panose="030F0702030302020204" pitchFamily="66" charset="0"/>
              </a:rPr>
              <a:t>We </a:t>
            </a:r>
            <a:r>
              <a:rPr lang="en-GB" sz="6400" dirty="0">
                <a:latin typeface="Comic Sans MS" panose="030F0702030302020204" pitchFamily="66" charset="0"/>
              </a:rPr>
              <a:t>will change these books each week on your child’s </a:t>
            </a:r>
            <a:r>
              <a:rPr lang="en-GB" sz="6400" b="1" dirty="0">
                <a:latin typeface="Comic Sans MS" panose="030F0702030302020204" pitchFamily="66" charset="0"/>
              </a:rPr>
              <a:t>Guided Reading day</a:t>
            </a:r>
            <a:r>
              <a:rPr lang="en-GB" sz="6400" dirty="0">
                <a:latin typeface="Comic Sans MS" panose="030F0702030302020204" pitchFamily="66" charset="0"/>
              </a:rPr>
              <a:t>. </a:t>
            </a:r>
            <a:endParaRPr lang="en-GB" sz="6400" dirty="0" smtClean="0">
              <a:latin typeface="Comic Sans MS" panose="030F0702030302020204" pitchFamily="66" charset="0"/>
            </a:endParaRPr>
          </a:p>
          <a:p>
            <a:r>
              <a:rPr lang="en-GB" sz="6400" dirty="0" smtClean="0">
                <a:latin typeface="Comic Sans MS" panose="030F0702030302020204" pitchFamily="66" charset="0"/>
              </a:rPr>
              <a:t>As </a:t>
            </a:r>
            <a:r>
              <a:rPr lang="en-GB" sz="6400" dirty="0">
                <a:latin typeface="Comic Sans MS" panose="030F0702030302020204" pitchFamily="66" charset="0"/>
              </a:rPr>
              <a:t>previously mentioned, this Monster Phonics book is their </a:t>
            </a:r>
            <a:r>
              <a:rPr lang="en-GB" sz="6400" u="sng" dirty="0">
                <a:latin typeface="Comic Sans MS" panose="030F0702030302020204" pitchFamily="66" charset="0"/>
              </a:rPr>
              <a:t>main reading </a:t>
            </a:r>
            <a:r>
              <a:rPr lang="en-GB" sz="6400" dirty="0">
                <a:latin typeface="Comic Sans MS" panose="030F0702030302020204" pitchFamily="66" charset="0"/>
              </a:rPr>
              <a:t>book which links to the learning in school. We are aware that children also need 'real' books to read at home so are sending home an additional </a:t>
            </a:r>
            <a:r>
              <a:rPr lang="en-GB" sz="6400" b="1" dirty="0">
                <a:latin typeface="Comic Sans MS" panose="030F0702030302020204" pitchFamily="66" charset="0"/>
              </a:rPr>
              <a:t>‘Reading for Pleasure Book’, </a:t>
            </a:r>
            <a:r>
              <a:rPr lang="en-GB" sz="6400" dirty="0" smtClean="0">
                <a:latin typeface="Comic Sans MS" panose="030F0702030302020204" pitchFamily="66" charset="0"/>
              </a:rPr>
              <a:t>This</a:t>
            </a:r>
            <a:r>
              <a:rPr lang="en-GB" sz="6400" i="1" dirty="0" smtClean="0">
                <a:latin typeface="Comic Sans MS" panose="030F0702030302020204" pitchFamily="66" charset="0"/>
              </a:rPr>
              <a:t> </a:t>
            </a:r>
            <a:r>
              <a:rPr lang="en-GB" sz="6400" i="1" dirty="0">
                <a:latin typeface="Comic Sans MS" panose="030F0702030302020204" pitchFamily="66" charset="0"/>
              </a:rPr>
              <a:t>book will be matched as closely as possible to your child's phonics skills but is no longer classed as your child's reading book. Your child's reading book is the Monster Phonics book (unless they have finished all 10 stages). </a:t>
            </a:r>
            <a:endParaRPr lang="en-GB" sz="6400" dirty="0">
              <a:latin typeface="Comic Sans MS" panose="030F0702030302020204" pitchFamily="66" charset="0"/>
            </a:endParaRPr>
          </a:p>
          <a:p>
            <a:pPr marL="0" indent="0">
              <a:buNone/>
            </a:pPr>
            <a:endParaRPr lang="en-GB" sz="2400" dirty="0">
              <a:solidFill>
                <a:srgbClr val="00B0F0"/>
              </a:solidFill>
              <a:latin typeface="Comic Sans MS" panose="030F0702030302020204" pitchFamily="66" charset="0"/>
            </a:endParaRPr>
          </a:p>
        </p:txBody>
      </p:sp>
      <p:sp>
        <p:nvSpPr>
          <p:cNvPr id="5" name="AutoShape 2" descr="Full set of books Stages 1, 2, 3, 3.1, 3.2, 4, 5, 6, 7, 8, 9 and 10 (130  books) | Monster Phonic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Full set of books Stages 1, 2, 3, 3.1, 3.2, 4, 5, 6, 7, 8, 9 and 10 (130  books) | Monster Phonics"/>
          <p:cNvSpPr>
            <a:spLocks noChangeAspect="1" noChangeArrowheads="1"/>
          </p:cNvSpPr>
          <p:nvPr/>
        </p:nvSpPr>
        <p:spPr bwMode="auto">
          <a:xfrm>
            <a:off x="307974" y="7937"/>
            <a:ext cx="756765" cy="75676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485517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00B0F0"/>
                </a:solidFill>
                <a:latin typeface="Kristen ITC" panose="03050502040202030202" pitchFamily="66" charset="0"/>
              </a:rPr>
              <a:t>Year </a:t>
            </a:r>
            <a:r>
              <a:rPr lang="en-GB" dirty="0" smtClean="0">
                <a:solidFill>
                  <a:srgbClr val="00B0F0"/>
                </a:solidFill>
                <a:latin typeface="Kristen ITC" panose="03050502040202030202" pitchFamily="66" charset="0"/>
              </a:rPr>
              <a:t>2 </a:t>
            </a:r>
            <a:r>
              <a:rPr lang="en-GB" dirty="0">
                <a:solidFill>
                  <a:srgbClr val="00B0F0"/>
                </a:solidFill>
                <a:latin typeface="Kristen ITC" panose="03050502040202030202" pitchFamily="66" charset="0"/>
              </a:rPr>
              <a:t>Curriculum</a:t>
            </a:r>
            <a:endParaRPr lang="en-GB" dirty="0">
              <a:solidFill>
                <a:srgbClr val="00B0F0"/>
              </a:solidFill>
            </a:endParaRPr>
          </a:p>
        </p:txBody>
      </p:sp>
      <p:sp>
        <p:nvSpPr>
          <p:cNvPr id="3" name="Content Placeholder 2">
            <a:extLst>
              <a:ext uri="{FF2B5EF4-FFF2-40B4-BE49-F238E27FC236}">
                <a16:creationId xmlns:a16="http://schemas.microsoft.com/office/drawing/2014/main" id="{86B43BB8-D923-4CB8-B113-5EF51BA84E2E}"/>
              </a:ext>
            </a:extLst>
          </p:cNvPr>
          <p:cNvSpPr>
            <a:spLocks noGrp="1"/>
          </p:cNvSpPr>
          <p:nvPr>
            <p:ph idx="1"/>
          </p:nvPr>
        </p:nvSpPr>
        <p:spPr>
          <a:xfrm>
            <a:off x="611560" y="2348880"/>
            <a:ext cx="8008633" cy="2808312"/>
          </a:xfrm>
        </p:spPr>
        <p:txBody>
          <a:bodyPr vert="horz" lIns="91440" tIns="45720" rIns="91440" bIns="45720" rtlCol="0" anchor="t">
            <a:normAutofit/>
          </a:bodyPr>
          <a:lstStyle/>
          <a:p>
            <a:pPr marL="0" indent="0">
              <a:buNone/>
            </a:pPr>
            <a:r>
              <a:rPr lang="en-GB" dirty="0" smtClean="0">
                <a:solidFill>
                  <a:srgbClr val="00B0F0"/>
                </a:solidFill>
                <a:latin typeface="Comic Sans MS"/>
              </a:rPr>
              <a:t>Please visit our website for more information on curriculum</a:t>
            </a:r>
          </a:p>
          <a:p>
            <a:pPr marL="0" indent="0">
              <a:buNone/>
            </a:pPr>
            <a:endParaRPr lang="en-GB" dirty="0" smtClean="0">
              <a:solidFill>
                <a:srgbClr val="00B0F0"/>
              </a:solidFill>
              <a:latin typeface="Comic Sans MS"/>
            </a:endParaRPr>
          </a:p>
          <a:p>
            <a:pPr marL="0" indent="0">
              <a:buNone/>
            </a:pPr>
            <a:r>
              <a:rPr lang="en-GB" dirty="0">
                <a:solidFill>
                  <a:srgbClr val="00B0F0"/>
                </a:solidFill>
                <a:latin typeface="Comic Sans MS"/>
                <a:hlinkClick r:id="rId2"/>
              </a:rPr>
              <a:t>https://www.allhallowsprimary.co.uk/the-curriculum</a:t>
            </a:r>
            <a:r>
              <a:rPr lang="en-GB" dirty="0" smtClean="0">
                <a:solidFill>
                  <a:srgbClr val="00B0F0"/>
                </a:solidFill>
                <a:latin typeface="Comic Sans MS"/>
                <a:hlinkClick r:id="rId2"/>
              </a:rPr>
              <a:t>/</a:t>
            </a:r>
            <a:endParaRPr lang="en-GB" dirty="0" smtClean="0">
              <a:solidFill>
                <a:srgbClr val="00B0F0"/>
              </a:solidFill>
              <a:latin typeface="Comic Sans MS"/>
            </a:endParaRPr>
          </a:p>
          <a:p>
            <a:pPr marL="0" indent="0">
              <a:buNone/>
            </a:pPr>
            <a:endParaRPr lang="en-GB" dirty="0">
              <a:solidFill>
                <a:srgbClr val="00B0F0"/>
              </a:solidFill>
              <a:latin typeface="Comic Sans MS"/>
            </a:endParaRPr>
          </a:p>
        </p:txBody>
      </p:sp>
    </p:spTree>
    <p:extLst>
      <p:ext uri="{BB962C8B-B14F-4D97-AF65-F5344CB8AC3E}">
        <p14:creationId xmlns:p14="http://schemas.microsoft.com/office/powerpoint/2010/main" val="25035682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00B0F0"/>
                </a:solidFill>
                <a:latin typeface="Kristen ITC" panose="03050502040202030202" pitchFamily="66" charset="0"/>
              </a:rPr>
              <a:t>Home Learning</a:t>
            </a:r>
            <a:endParaRPr lang="en-GB" dirty="0">
              <a:solidFill>
                <a:srgbClr val="00B0F0"/>
              </a:solidFill>
            </a:endParaRPr>
          </a:p>
        </p:txBody>
      </p:sp>
      <p:sp>
        <p:nvSpPr>
          <p:cNvPr id="3" name="Content Placeholder 2"/>
          <p:cNvSpPr>
            <a:spLocks noGrp="1"/>
          </p:cNvSpPr>
          <p:nvPr>
            <p:ph idx="1"/>
          </p:nvPr>
        </p:nvSpPr>
        <p:spPr>
          <a:xfrm>
            <a:off x="457200" y="2420888"/>
            <a:ext cx="8229600" cy="4104456"/>
          </a:xfrm>
        </p:spPr>
        <p:txBody>
          <a:bodyPr vert="horz" lIns="91440" tIns="45720" rIns="91440" bIns="45720" rtlCol="0" anchor="t">
            <a:normAutofit/>
          </a:bodyPr>
          <a:lstStyle/>
          <a:p>
            <a:r>
              <a:rPr lang="en-GB" sz="2000" dirty="0" smtClean="0">
                <a:solidFill>
                  <a:srgbClr val="00B0F0"/>
                </a:solidFill>
                <a:latin typeface="Comic Sans MS"/>
              </a:rPr>
              <a:t>During the Autumn Term, we will keep Home Learning tasks to a minimum. We ask that the children read at least three times. There is a link in the </a:t>
            </a:r>
            <a:r>
              <a:rPr lang="en-GB" sz="2000" dirty="0" err="1">
                <a:solidFill>
                  <a:srgbClr val="00B0F0"/>
                </a:solidFill>
                <a:latin typeface="Comic Sans MS"/>
              </a:rPr>
              <a:t>kidszone</a:t>
            </a:r>
            <a:r>
              <a:rPr lang="en-GB" sz="2000" dirty="0">
                <a:solidFill>
                  <a:srgbClr val="00B0F0"/>
                </a:solidFill>
                <a:latin typeface="Comic Sans MS"/>
              </a:rPr>
              <a:t> section on our </a:t>
            </a:r>
            <a:r>
              <a:rPr lang="en-GB" sz="2000" dirty="0" smtClean="0">
                <a:solidFill>
                  <a:srgbClr val="00B0F0"/>
                </a:solidFill>
                <a:latin typeface="Comic Sans MS"/>
              </a:rPr>
              <a:t>website which </a:t>
            </a:r>
            <a:r>
              <a:rPr lang="en-GB" sz="2000" dirty="0">
                <a:solidFill>
                  <a:srgbClr val="00B0F0"/>
                </a:solidFill>
                <a:latin typeface="Comic Sans MS"/>
              </a:rPr>
              <a:t>has loads of subject based games to reinforce our </a:t>
            </a:r>
            <a:r>
              <a:rPr lang="en-GB" sz="2000" dirty="0" smtClean="0">
                <a:solidFill>
                  <a:srgbClr val="00B0F0"/>
                </a:solidFill>
                <a:latin typeface="Comic Sans MS"/>
              </a:rPr>
              <a:t>learning.</a:t>
            </a:r>
          </a:p>
          <a:p>
            <a:r>
              <a:rPr lang="en-GB" sz="2000" dirty="0" smtClean="0">
                <a:solidFill>
                  <a:srgbClr val="00B0F0"/>
                </a:solidFill>
                <a:latin typeface="Comic Sans MS"/>
              </a:rPr>
              <a:t>Later in the year, we will send home regular Home Learning tasks.</a:t>
            </a:r>
          </a:p>
          <a:p>
            <a:r>
              <a:rPr lang="en-GB" sz="2000" dirty="0">
                <a:solidFill>
                  <a:srgbClr val="00B0F0"/>
                </a:solidFill>
                <a:latin typeface="Comic Sans MS"/>
              </a:rPr>
              <a:t>KIRFs    </a:t>
            </a:r>
            <a:r>
              <a:rPr lang="en-GB" sz="2000" dirty="0">
                <a:solidFill>
                  <a:srgbClr val="00B0F0"/>
                </a:solidFill>
                <a:latin typeface="Comic Sans MS"/>
                <a:hlinkClick r:id="rId2"/>
              </a:rPr>
              <a:t>https://www.allhallowsprimary.co.uk/y2-kirfs</a:t>
            </a:r>
            <a:r>
              <a:rPr lang="en-GB" sz="2000" dirty="0" smtClean="0">
                <a:solidFill>
                  <a:srgbClr val="00B0F0"/>
                </a:solidFill>
                <a:latin typeface="Comic Sans MS"/>
                <a:hlinkClick r:id="rId2"/>
              </a:rPr>
              <a:t>/</a:t>
            </a:r>
            <a:endParaRPr lang="en-GB" sz="2000" dirty="0" smtClean="0">
              <a:solidFill>
                <a:srgbClr val="00B0F0"/>
              </a:solidFill>
              <a:latin typeface="Comic Sans MS"/>
            </a:endParaRPr>
          </a:p>
          <a:p>
            <a:pPr marL="0" indent="0">
              <a:buNone/>
            </a:pPr>
            <a:endParaRPr lang="en-GB" sz="2000" dirty="0" smtClean="0">
              <a:solidFill>
                <a:srgbClr val="00B0F0"/>
              </a:solidFill>
              <a:latin typeface="Comic Sans MS"/>
            </a:endParaRPr>
          </a:p>
          <a:p>
            <a:pPr marL="0" indent="0">
              <a:buNone/>
            </a:pPr>
            <a:r>
              <a:rPr lang="en-GB" sz="2000" dirty="0" smtClean="0">
                <a:solidFill>
                  <a:srgbClr val="00B0F0"/>
                </a:solidFill>
                <a:latin typeface="Comic Sans MS"/>
              </a:rPr>
              <a:t> </a:t>
            </a:r>
            <a:endParaRPr lang="en-GB" sz="2000" dirty="0">
              <a:solidFill>
                <a:srgbClr val="00B0F0"/>
              </a:solidFill>
              <a:latin typeface="Comic Sans MS"/>
            </a:endParaRPr>
          </a:p>
        </p:txBody>
      </p:sp>
    </p:spTree>
    <p:extLst>
      <p:ext uri="{BB962C8B-B14F-4D97-AF65-F5344CB8AC3E}">
        <p14:creationId xmlns:p14="http://schemas.microsoft.com/office/powerpoint/2010/main" val="13911215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solidFill>
                  <a:srgbClr val="00B0F0"/>
                </a:solidFill>
                <a:latin typeface="Kristen ITC" panose="03050502040202030202" pitchFamily="66" charset="0"/>
              </a:rPr>
              <a:t>Expectations</a:t>
            </a:r>
            <a:endParaRPr lang="en-GB" sz="3600" dirty="0">
              <a:solidFill>
                <a:srgbClr val="00B0F0"/>
              </a:solidFill>
            </a:endParaRPr>
          </a:p>
        </p:txBody>
      </p:sp>
      <p:sp>
        <p:nvSpPr>
          <p:cNvPr id="3" name="Content Placeholder 2"/>
          <p:cNvSpPr>
            <a:spLocks noGrp="1"/>
          </p:cNvSpPr>
          <p:nvPr>
            <p:ph idx="1"/>
          </p:nvPr>
        </p:nvSpPr>
        <p:spPr>
          <a:xfrm>
            <a:off x="467544" y="2132856"/>
            <a:ext cx="8229600" cy="4248472"/>
          </a:xfrm>
        </p:spPr>
        <p:txBody>
          <a:bodyPr>
            <a:noAutofit/>
          </a:bodyPr>
          <a:lstStyle/>
          <a:p>
            <a:pPr algn="just">
              <a:spcAft>
                <a:spcPts val="0"/>
              </a:spcAft>
            </a:pPr>
            <a:endParaRPr lang="en-GB" sz="2400" dirty="0" smtClean="0">
              <a:solidFill>
                <a:srgbClr val="00B0F0"/>
              </a:solidFill>
              <a:latin typeface="Comic Sans MS" panose="030F0702030302020204" pitchFamily="66" charset="0"/>
              <a:ea typeface="Times New Roman" panose="02020603050405020304" pitchFamily="18" charset="0"/>
              <a:cs typeface="Times New Roman" panose="02020603050405020304" pitchFamily="18" charset="0"/>
            </a:endParaRPr>
          </a:p>
          <a:p>
            <a:pPr algn="just">
              <a:spcAft>
                <a:spcPts val="0"/>
              </a:spcAft>
            </a:pPr>
            <a:r>
              <a:rPr lang="en-GB" sz="2400" dirty="0" smtClean="0">
                <a:solidFill>
                  <a:srgbClr val="00B0F0"/>
                </a:solidFill>
                <a:latin typeface="Comic Sans MS" panose="030F0702030302020204" pitchFamily="66" charset="0"/>
                <a:ea typeface="Times New Roman" panose="02020603050405020304" pitchFamily="18" charset="0"/>
                <a:cs typeface="Times New Roman" panose="02020603050405020304" pitchFamily="18" charset="0"/>
              </a:rPr>
              <a:t>HEART</a:t>
            </a:r>
          </a:p>
          <a:p>
            <a:pPr algn="just">
              <a:spcAft>
                <a:spcPts val="0"/>
              </a:spcAft>
            </a:pPr>
            <a:r>
              <a:rPr lang="en-GB" sz="2400" dirty="0" smtClean="0">
                <a:solidFill>
                  <a:srgbClr val="00B0F0"/>
                </a:solidFill>
                <a:latin typeface="Comic Sans MS" panose="030F0702030302020204" pitchFamily="66" charset="0"/>
                <a:ea typeface="Times New Roman" panose="02020603050405020304" pitchFamily="18" charset="0"/>
                <a:cs typeface="Times New Roman" panose="02020603050405020304" pitchFamily="18" charset="0"/>
              </a:rPr>
              <a:t>Handwriting and presentation whole school focus</a:t>
            </a:r>
          </a:p>
          <a:p>
            <a:pPr algn="just">
              <a:spcAft>
                <a:spcPts val="0"/>
              </a:spcAft>
            </a:pPr>
            <a:r>
              <a:rPr lang="en-GB" sz="2400" dirty="0" smtClean="0">
                <a:solidFill>
                  <a:srgbClr val="00B0F0"/>
                </a:solidFill>
                <a:latin typeface="Comic Sans MS" panose="030F0702030302020204" pitchFamily="66" charset="0"/>
                <a:ea typeface="Times New Roman" panose="02020603050405020304" pitchFamily="18" charset="0"/>
                <a:cs typeface="Times New Roman" panose="02020603050405020304" pitchFamily="18" charset="0"/>
              </a:rPr>
              <a:t>Building independence – how you can help </a:t>
            </a:r>
            <a:endParaRPr lang="en-GB" sz="2400" dirty="0">
              <a:solidFill>
                <a:srgbClr val="00B0F0"/>
              </a:solidFill>
              <a:latin typeface="Comic Sans MS" panose="030F0702030302020204" pitchFamily="66"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9709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solidFill>
                  <a:srgbClr val="00B0F0"/>
                </a:solidFill>
                <a:latin typeface="Kristen ITC" panose="03050502040202030202" pitchFamily="66" charset="0"/>
              </a:rPr>
              <a:t>Trips</a:t>
            </a:r>
            <a:endParaRPr lang="en-GB" sz="3600" dirty="0">
              <a:solidFill>
                <a:srgbClr val="00B0F0"/>
              </a:solidFill>
            </a:endParaRPr>
          </a:p>
        </p:txBody>
      </p:sp>
      <p:sp>
        <p:nvSpPr>
          <p:cNvPr id="3" name="Content Placeholder 2"/>
          <p:cNvSpPr>
            <a:spLocks noGrp="1"/>
          </p:cNvSpPr>
          <p:nvPr>
            <p:ph idx="1"/>
          </p:nvPr>
        </p:nvSpPr>
        <p:spPr>
          <a:xfrm>
            <a:off x="557951" y="2259982"/>
            <a:ext cx="8028098" cy="4121346"/>
          </a:xfrm>
        </p:spPr>
        <p:txBody>
          <a:bodyPr>
            <a:normAutofit/>
          </a:bodyPr>
          <a:lstStyle/>
          <a:p>
            <a:pPr marL="0" indent="0">
              <a:buNone/>
            </a:pPr>
            <a:endParaRPr lang="en-GB" sz="3600" dirty="0" smtClean="0">
              <a:solidFill>
                <a:srgbClr val="00B0F0"/>
              </a:solidFill>
              <a:latin typeface="Comic Sans MS" panose="030F0702030302020204" pitchFamily="66" charset="0"/>
            </a:endParaRPr>
          </a:p>
          <a:p>
            <a:pPr marL="0" indent="0">
              <a:buNone/>
            </a:pPr>
            <a:r>
              <a:rPr lang="en-GB" sz="3200" dirty="0" smtClean="0">
                <a:solidFill>
                  <a:srgbClr val="00B0F0"/>
                </a:solidFill>
                <a:latin typeface="Comic Sans MS" panose="030F0702030302020204" pitchFamily="66" charset="0"/>
              </a:rPr>
              <a:t>We are currently looking at booking trips to link to our topics over the year. Watch this space! </a:t>
            </a:r>
            <a:endParaRPr lang="en-GB" sz="3200" dirty="0">
              <a:solidFill>
                <a:srgbClr val="00B0F0"/>
              </a:solidFill>
              <a:latin typeface="Comic Sans MS" panose="030F0702030302020204" pitchFamily="66" charset="0"/>
            </a:endParaRPr>
          </a:p>
        </p:txBody>
      </p:sp>
    </p:spTree>
    <p:extLst>
      <p:ext uri="{BB962C8B-B14F-4D97-AF65-F5344CB8AC3E}">
        <p14:creationId xmlns:p14="http://schemas.microsoft.com/office/powerpoint/2010/main" val="13415981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400" dirty="0">
                <a:solidFill>
                  <a:srgbClr val="00B0F0"/>
                </a:solidFill>
                <a:latin typeface="Kristen ITC" panose="03050502040202030202" pitchFamily="66" charset="0"/>
              </a:rPr>
              <a:t>Questions</a:t>
            </a:r>
            <a:endParaRPr lang="en-GB" sz="4400" dirty="0">
              <a:solidFill>
                <a:srgbClr val="00B0F0"/>
              </a:solidFill>
            </a:endParaRPr>
          </a:p>
        </p:txBody>
      </p:sp>
      <p:sp>
        <p:nvSpPr>
          <p:cNvPr id="3" name="Content Placeholder 2"/>
          <p:cNvSpPr>
            <a:spLocks noGrp="1"/>
          </p:cNvSpPr>
          <p:nvPr>
            <p:ph idx="1"/>
          </p:nvPr>
        </p:nvSpPr>
        <p:spPr>
          <a:xfrm>
            <a:off x="865970" y="2897306"/>
            <a:ext cx="7522454" cy="2331893"/>
          </a:xfrm>
        </p:spPr>
        <p:txBody>
          <a:bodyPr>
            <a:normAutofit/>
          </a:bodyPr>
          <a:lstStyle/>
          <a:p>
            <a:pPr marL="0" indent="0">
              <a:buNone/>
            </a:pPr>
            <a:r>
              <a:rPr lang="en-GB" dirty="0">
                <a:solidFill>
                  <a:srgbClr val="00B0F0"/>
                </a:solidFill>
                <a:latin typeface="Comic Sans MS" panose="030F0702030302020204" pitchFamily="66" charset="0"/>
              </a:rPr>
              <a:t>If you have any questions, either related to the information we have shared in this presentation or in general about year </a:t>
            </a:r>
            <a:r>
              <a:rPr lang="en-GB" dirty="0" smtClean="0">
                <a:solidFill>
                  <a:srgbClr val="00B0F0"/>
                </a:solidFill>
                <a:latin typeface="Comic Sans MS" panose="030F0702030302020204" pitchFamily="66" charset="0"/>
              </a:rPr>
              <a:t>2, </a:t>
            </a:r>
            <a:r>
              <a:rPr lang="en-GB" dirty="0">
                <a:solidFill>
                  <a:srgbClr val="00B0F0"/>
                </a:solidFill>
                <a:latin typeface="Comic Sans MS" panose="030F0702030302020204" pitchFamily="66" charset="0"/>
              </a:rPr>
              <a:t>please feel free to </a:t>
            </a:r>
            <a:r>
              <a:rPr lang="en-GB" dirty="0" smtClean="0">
                <a:solidFill>
                  <a:srgbClr val="00B0F0"/>
                </a:solidFill>
                <a:latin typeface="Comic Sans MS" panose="030F0702030302020204" pitchFamily="66" charset="0"/>
              </a:rPr>
              <a:t>contact me. </a:t>
            </a:r>
            <a:r>
              <a:rPr lang="en-GB" dirty="0">
                <a:solidFill>
                  <a:srgbClr val="00B0F0"/>
                </a:solidFill>
                <a:latin typeface="Comic Sans MS" panose="030F0702030302020204" pitchFamily="66" charset="0"/>
              </a:rPr>
              <a:t>I</a:t>
            </a:r>
            <a:r>
              <a:rPr lang="en-GB" dirty="0" smtClean="0">
                <a:solidFill>
                  <a:srgbClr val="00B0F0"/>
                </a:solidFill>
                <a:latin typeface="Comic Sans MS" panose="030F0702030302020204" pitchFamily="66" charset="0"/>
              </a:rPr>
              <a:t> </a:t>
            </a:r>
            <a:r>
              <a:rPr lang="en-GB" dirty="0">
                <a:solidFill>
                  <a:srgbClr val="00B0F0"/>
                </a:solidFill>
                <a:latin typeface="Comic Sans MS" panose="030F0702030302020204" pitchFamily="66" charset="0"/>
              </a:rPr>
              <a:t>will try our best to get back to you as quickly as possible either with a returned email, through </a:t>
            </a:r>
            <a:r>
              <a:rPr lang="en-GB" dirty="0" err="1">
                <a:solidFill>
                  <a:srgbClr val="00B0F0"/>
                </a:solidFill>
                <a:latin typeface="Comic Sans MS" panose="030F0702030302020204" pitchFamily="66" charset="0"/>
              </a:rPr>
              <a:t>Parentmail</a:t>
            </a:r>
            <a:r>
              <a:rPr lang="en-GB" dirty="0">
                <a:solidFill>
                  <a:srgbClr val="00B0F0"/>
                </a:solidFill>
                <a:latin typeface="Comic Sans MS" panose="030F0702030302020204" pitchFamily="66" charset="0"/>
              </a:rPr>
              <a:t> or with a phone call.</a:t>
            </a:r>
          </a:p>
          <a:p>
            <a:pPr marL="0" indent="0">
              <a:buNone/>
            </a:pPr>
            <a:r>
              <a:rPr lang="en-GB" dirty="0">
                <a:solidFill>
                  <a:srgbClr val="00B0F0"/>
                </a:solidFill>
                <a:latin typeface="Comic Sans MS" panose="030F0702030302020204" pitchFamily="66" charset="0"/>
              </a:rPr>
              <a:t>We really appreciate all the support you have already provided and look forward to making year </a:t>
            </a:r>
            <a:r>
              <a:rPr lang="en-GB" dirty="0" smtClean="0">
                <a:solidFill>
                  <a:srgbClr val="00B0F0"/>
                </a:solidFill>
                <a:latin typeface="Comic Sans MS" panose="030F0702030302020204" pitchFamily="66" charset="0"/>
              </a:rPr>
              <a:t>2 </a:t>
            </a:r>
            <a:r>
              <a:rPr lang="en-GB" dirty="0">
                <a:solidFill>
                  <a:srgbClr val="00B0F0"/>
                </a:solidFill>
                <a:latin typeface="Comic Sans MS" panose="030F0702030302020204" pitchFamily="66" charset="0"/>
              </a:rPr>
              <a:t>the best it can be. </a:t>
            </a:r>
          </a:p>
        </p:txBody>
      </p:sp>
    </p:spTree>
    <p:extLst>
      <p:ext uri="{BB962C8B-B14F-4D97-AF65-F5344CB8AC3E}">
        <p14:creationId xmlns:p14="http://schemas.microsoft.com/office/powerpoint/2010/main" val="307240793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9AA783A1F549B418114E0928C80B54C" ma:contentTypeVersion="16" ma:contentTypeDescription="Create a new document." ma:contentTypeScope="" ma:versionID="268436b55247b04fd43e72f3d4b126a7">
  <xsd:schema xmlns:xsd="http://www.w3.org/2001/XMLSchema" xmlns:xs="http://www.w3.org/2001/XMLSchema" xmlns:p="http://schemas.microsoft.com/office/2006/metadata/properties" xmlns:ns2="d3ecd678-d469-47a4-8993-00ceec4142e9" xmlns:ns3="c2a99427-180b-474a-ba11-c5899524b8b8" targetNamespace="http://schemas.microsoft.com/office/2006/metadata/properties" ma:root="true" ma:fieldsID="86288098f9b657651d27a312b6f0f858" ns2:_="" ns3:_="">
    <xsd:import namespace="d3ecd678-d469-47a4-8993-00ceec4142e9"/>
    <xsd:import namespace="c2a99427-180b-474a-ba11-c5899524b8b8"/>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Location"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LengthInSeconds" minOccurs="0"/>
                <xsd:element ref="ns3:lcf76f155ced4ddcb4097134ff3c332f" minOccurs="0"/>
                <xsd:element ref="ns2: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ecd678-d469-47a4-8993-00ceec4142e9"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2" nillable="true" ma:displayName="Taxonomy Catch All Column" ma:hidden="true" ma:list="{e72330af-c8aa-47fb-91c8-fd476d77b2c1}" ma:internalName="TaxCatchAll" ma:showField="CatchAllData" ma:web="d3ecd678-d469-47a4-8993-00ceec4142e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c2a99427-180b-474a-ba11-c5899524b8b8"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ee4402e-bc18-48a0-9916-353f4abaead6"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d3ecd678-d469-47a4-8993-00ceec4142e9">
      <UserInfo>
        <DisplayName/>
        <AccountId xsi:nil="true"/>
        <AccountType/>
      </UserInfo>
    </SharedWithUsers>
    <TaxCatchAll xmlns="d3ecd678-d469-47a4-8993-00ceec4142e9" xsi:nil="true"/>
    <lcf76f155ced4ddcb4097134ff3c332f xmlns="c2a99427-180b-474a-ba11-c5899524b8b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8E3700-8A18-4E3C-BBA3-9C39EFF1A0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3ecd678-d469-47a4-8993-00ceec4142e9"/>
    <ds:schemaRef ds:uri="c2a99427-180b-474a-ba11-c5899524b8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86E8E4F-EBBC-431F-866C-7F4171F14DEE}">
  <ds:schemaRefs>
    <ds:schemaRef ds:uri="http://schemas.microsoft.com/sharepoint/v3/contenttype/forms"/>
  </ds:schemaRefs>
</ds:datastoreItem>
</file>

<file path=customXml/itemProps3.xml><?xml version="1.0" encoding="utf-8"?>
<ds:datastoreItem xmlns:ds="http://schemas.openxmlformats.org/officeDocument/2006/customXml" ds:itemID="{D4B24A07-9615-448C-AA2E-34EF196AE5BA}">
  <ds:schemaRefs>
    <ds:schemaRef ds:uri="http://schemas.openxmlformats.org/package/2006/metadata/core-properties"/>
    <ds:schemaRef ds:uri="http://schemas.microsoft.com/office/infopath/2007/PartnerControls"/>
    <ds:schemaRef ds:uri="http://purl.org/dc/terms/"/>
    <ds:schemaRef ds:uri="http://schemas.microsoft.com/office/2006/documentManagement/types"/>
    <ds:schemaRef ds:uri="http://schemas.microsoft.com/office/2006/metadata/properties"/>
    <ds:schemaRef ds:uri="http://purl.org/dc/dcmitype/"/>
    <ds:schemaRef ds:uri="http://purl.org/dc/elements/1.1/"/>
    <ds:schemaRef ds:uri="c2a99427-180b-474a-ba11-c5899524b8b8"/>
    <ds:schemaRef ds:uri="d3ecd678-d469-47a4-8993-00ceec4142e9"/>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Ion Boardroom</Template>
  <TotalTime>1167</TotalTime>
  <Words>566</Words>
  <Application>Microsoft Office PowerPoint</Application>
  <PresentationFormat>On-screen Show (4:3)</PresentationFormat>
  <Paragraphs>41</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Century Gothic</vt:lpstr>
      <vt:lpstr>Comic Sans MS</vt:lpstr>
      <vt:lpstr>Kristen ITC</vt:lpstr>
      <vt:lpstr>Times New Roman</vt:lpstr>
      <vt:lpstr>Wingdings 3</vt:lpstr>
      <vt:lpstr>Ion Boardroom</vt:lpstr>
      <vt:lpstr>Welcome To Attenborough</vt:lpstr>
      <vt:lpstr>PowerPoint Presentation</vt:lpstr>
      <vt:lpstr>Meet the team</vt:lpstr>
      <vt:lpstr>Focus on reading</vt:lpstr>
      <vt:lpstr>Reading Books</vt:lpstr>
      <vt:lpstr>Year 2 Curriculum</vt:lpstr>
      <vt:lpstr>Home Learning</vt:lpstr>
      <vt:lpstr>Expectations</vt:lpstr>
      <vt:lpstr>Trips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Year 5/6 Parent Information Session</dc:title>
  <dc:creator>Kelly Chambers</dc:creator>
  <cp:lastModifiedBy>Louisa Radford</cp:lastModifiedBy>
  <cp:revision>125</cp:revision>
  <dcterms:created xsi:type="dcterms:W3CDTF">2014-09-15T14:46:35Z</dcterms:created>
  <dcterms:modified xsi:type="dcterms:W3CDTF">2025-09-10T14:55:55Z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0x010100C9AA783A1F549B418114E0928C80B54C</vt:lpwstr>
  </property>
  <property fmtid="{D5CDD505-2E9C-101B-9397-08002B2CF9AE}" pid="3" name="Order">
    <vt:r8>127800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TemplateUrl">
    <vt:lpwstr/>
  </property>
  <property fmtid="{D5CDD505-2E9C-101B-9397-08002B2CF9AE}" pid="9" name="ComplianceAssetId">
    <vt:lpwstr/>
  </property>
</Properties>
</file>