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Twinkl" pitchFamily="2" charset="0"/>
      <p:regular r:id="rId12"/>
      <p:bold r:id="rId13"/>
    </p:embeddedFont>
    <p:embeddedFont>
      <p:font typeface="Twinkl SemiBold" pitchFamily="2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pitchFamily="50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57" userDrawn="1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171" userDrawn="1">
          <p15:clr>
            <a:srgbClr val="A4A3A4"/>
          </p15:clr>
        </p15:guide>
        <p15:guide id="6" orient="horz" pos="323" userDrawn="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9324"/>
    <a:srgbClr val="C9E1B1"/>
    <a:srgbClr val="00A7E6"/>
    <a:srgbClr val="EF8217"/>
    <a:srgbClr val="EC6D76"/>
    <a:srgbClr val="F8CACA"/>
    <a:srgbClr val="4DB1E2"/>
    <a:srgbClr val="4DB1E3"/>
    <a:srgbClr val="AEDFF8"/>
    <a:srgbClr val="E950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2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1620" y="108"/>
      </p:cViewPr>
      <p:guideLst>
        <p:guide pos="2857"/>
        <p:guide pos="340"/>
        <p:guide orient="horz" pos="3974"/>
        <p:guide pos="5171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299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AC44F1D6-13B0-4C78-BB7F-0108728247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E32FDFC0-314E-47F3-80A3-F9244B8520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7F756C-83ED-4B15-B6A6-3B6795032895}" type="datetimeFigureOut">
              <a:rPr lang="en-GB"/>
              <a:pPr>
                <a:defRPr/>
              </a:pPr>
              <a:t>11/04/2019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E6ABDB9-698B-4E70-A456-C6F18AD6F9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FC7A075-9411-44A0-8132-4F85280C46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5E83F6-0454-4B6C-B666-32B6350D95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959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81851974-D985-400F-A6C4-C43D287DD3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A3BFD2D-BF10-430C-BB36-F8F1B1D4AA5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C9CD1B-ABA4-430E-980B-A2B22B38856A}" type="datetimeFigureOut">
              <a:rPr lang="en-GB"/>
              <a:pPr>
                <a:defRPr/>
              </a:pPr>
              <a:t>11/04/2019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E0E18CF3-D960-4AD8-9E9C-3ACF2F6299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261E8878-20C8-4832-B039-68FB351DD6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B7C84C1-B003-491C-B2CC-2A0D3C4CB58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A9405A6-789A-44A9-8B1E-DC77C1BC88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68F2F8-D24E-4D7E-B346-ADF9D2FDAE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778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="" xmlns:a16="http://schemas.microsoft.com/office/drawing/2014/main" id="{E5B262C2-24A8-43BD-B7A4-D6BCF624F20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75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="" xmlns:a16="http://schemas.microsoft.com/office/drawing/2014/main" id="{EBBB160E-137C-47D7-BC10-C71CC8BCDC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5444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="" xmlns:a16="http://schemas.microsoft.com/office/drawing/2014/main" id="{A5A2032E-DAD3-4C62-ABF0-F4AF7BBD28F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2817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="" xmlns:a16="http://schemas.microsoft.com/office/drawing/2014/main" id="{C7F1E357-B396-4756-A3DE-E8E60E3A84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="" xmlns:a16="http://schemas.microsoft.com/office/drawing/2014/main" id="{740903C9-6E15-479E-98F3-2DB0B9030B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5" r:id="rId2"/>
    <p:sldLayoutId id="2147483797" r:id="rId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4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image" Target="../media/image9.png"/><Relationship Id="rId4" Type="http://schemas.openxmlformats.org/officeDocument/2006/relationships/slide" Target="slide5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" Target="slide2.xml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" Target="slide2.xml"/><Relationship Id="rId7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" Target="slide2.xml"/><Relationship Id="rId7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22.png"/><Relationship Id="rId4" Type="http://schemas.openxmlformats.org/officeDocument/2006/relationships/image" Target="../media/image11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" Target="slide2.xml"/><Relationship Id="rId7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6.png"/><Relationship Id="rId5" Type="http://schemas.openxmlformats.org/officeDocument/2006/relationships/image" Target="../media/image18.png"/><Relationship Id="rId10" Type="http://schemas.openxmlformats.org/officeDocument/2006/relationships/image" Target="../media/image25.png"/><Relationship Id="rId4" Type="http://schemas.openxmlformats.org/officeDocument/2006/relationships/image" Target="../media/image17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" Target="slide2.xml"/><Relationship Id="rId7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438151" y="765175"/>
            <a:ext cx="8248650" cy="53276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133724" y="1346201"/>
            <a:ext cx="2876552" cy="428447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2" action="ppaction://hlinksldjump"/>
            <a:extLst>
              <a:ext uri="{FF2B5EF4-FFF2-40B4-BE49-F238E27FC236}">
                <a16:creationId xmlns="" xmlns:a16="http://schemas.microsoft.com/office/drawing/2014/main" id="{E2730505-8581-4423-A042-677C948B3393}"/>
              </a:ext>
            </a:extLst>
          </p:cNvPr>
          <p:cNvSpPr/>
          <p:nvPr/>
        </p:nvSpPr>
        <p:spPr>
          <a:xfrm>
            <a:off x="3703271" y="1817230"/>
            <a:ext cx="1737458" cy="419100"/>
          </a:xfrm>
          <a:prstGeom prst="rect">
            <a:avLst/>
          </a:prstGeom>
          <a:solidFill>
            <a:srgbClr val="F08115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Monday</a:t>
            </a:r>
            <a:endParaRPr lang="en-GB" sz="2200" dirty="0"/>
          </a:p>
        </p:txBody>
      </p:sp>
      <p:sp>
        <p:nvSpPr>
          <p:cNvPr id="6" name="Rectangle 5">
            <a:hlinkClick r:id="rId3" action="ppaction://hlinksldjump"/>
            <a:extLst>
              <a:ext uri="{FF2B5EF4-FFF2-40B4-BE49-F238E27FC236}">
                <a16:creationId xmlns="" xmlns:a16="http://schemas.microsoft.com/office/drawing/2014/main" id="{C2C69EC6-03F8-4C0A-93DE-229DFB6E4C6C}"/>
              </a:ext>
            </a:extLst>
          </p:cNvPr>
          <p:cNvSpPr/>
          <p:nvPr/>
        </p:nvSpPr>
        <p:spPr>
          <a:xfrm>
            <a:off x="3703271" y="2538665"/>
            <a:ext cx="1737458" cy="419100"/>
          </a:xfrm>
          <a:prstGeom prst="rect">
            <a:avLst/>
          </a:prstGeom>
          <a:solidFill>
            <a:srgbClr val="EA6E7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Tuesday</a:t>
            </a:r>
            <a:endParaRPr lang="en-GB" sz="2200" dirty="0"/>
          </a:p>
        </p:txBody>
      </p:sp>
      <p:sp>
        <p:nvSpPr>
          <p:cNvPr id="7" name="Rectangle 6">
            <a:hlinkClick r:id="rId4" action="ppaction://hlinksldjump"/>
            <a:extLst>
              <a:ext uri="{FF2B5EF4-FFF2-40B4-BE49-F238E27FC236}">
                <a16:creationId xmlns="" xmlns:a16="http://schemas.microsoft.com/office/drawing/2014/main" id="{D01D2A22-74DA-4FB8-A07E-1C0F5ECD4672}"/>
              </a:ext>
            </a:extLst>
          </p:cNvPr>
          <p:cNvSpPr/>
          <p:nvPr/>
        </p:nvSpPr>
        <p:spPr>
          <a:xfrm>
            <a:off x="3703271" y="3260100"/>
            <a:ext cx="1737458" cy="419100"/>
          </a:xfrm>
          <a:prstGeom prst="rect">
            <a:avLst/>
          </a:prstGeom>
          <a:solidFill>
            <a:srgbClr val="FAB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Wednesday</a:t>
            </a:r>
            <a:endParaRPr lang="en-GB" sz="2200" dirty="0"/>
          </a:p>
        </p:txBody>
      </p:sp>
      <p:sp>
        <p:nvSpPr>
          <p:cNvPr id="8" name="Rectangle 7">
            <a:hlinkClick r:id="rId5" action="ppaction://hlinksldjump"/>
            <a:extLst>
              <a:ext uri="{FF2B5EF4-FFF2-40B4-BE49-F238E27FC236}">
                <a16:creationId xmlns="" xmlns:a16="http://schemas.microsoft.com/office/drawing/2014/main" id="{30090FCF-2630-4076-B1D1-0222F8E2424C}"/>
              </a:ext>
            </a:extLst>
          </p:cNvPr>
          <p:cNvSpPr/>
          <p:nvPr/>
        </p:nvSpPr>
        <p:spPr>
          <a:xfrm>
            <a:off x="3703271" y="3981535"/>
            <a:ext cx="1737458" cy="419100"/>
          </a:xfrm>
          <a:prstGeom prst="rect">
            <a:avLst/>
          </a:prstGeom>
          <a:solidFill>
            <a:srgbClr val="6B9C6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Thursday</a:t>
            </a:r>
            <a:endParaRPr lang="en-GB" sz="2200" dirty="0"/>
          </a:p>
        </p:txBody>
      </p:sp>
      <p:sp>
        <p:nvSpPr>
          <p:cNvPr id="9" name="Rectangle 8">
            <a:hlinkClick r:id="rId6" action="ppaction://hlinksldjump"/>
            <a:extLst>
              <a:ext uri="{FF2B5EF4-FFF2-40B4-BE49-F238E27FC236}">
                <a16:creationId xmlns="" xmlns:a16="http://schemas.microsoft.com/office/drawing/2014/main" id="{BB091D01-49F8-4733-ADAA-0BE8739314E2}"/>
              </a:ext>
            </a:extLst>
          </p:cNvPr>
          <p:cNvSpPr/>
          <p:nvPr/>
        </p:nvSpPr>
        <p:spPr>
          <a:xfrm>
            <a:off x="3703271" y="4702971"/>
            <a:ext cx="1737458" cy="420687"/>
          </a:xfrm>
          <a:prstGeom prst="rect">
            <a:avLst/>
          </a:prstGeom>
          <a:solidFill>
            <a:srgbClr val="A772B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Friday</a:t>
            </a:r>
            <a:endParaRPr lang="en-GB" sz="2200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250" y="740491"/>
            <a:ext cx="2070100" cy="20701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9238">
            <a:off x="870813" y="4096375"/>
            <a:ext cx="1031902" cy="175798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6589">
            <a:off x="1587486" y="4070865"/>
            <a:ext cx="1127076" cy="19201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3581">
            <a:off x="6120946" y="4989123"/>
            <a:ext cx="2200745" cy="794038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 114">
            <a:extLst>
              <a:ext uri="{FF2B5EF4-FFF2-40B4-BE49-F238E27FC236}">
                <a16:creationId xmlns=""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15775" y="2077640"/>
            <a:ext cx="3772575" cy="19571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4621300" y="768246"/>
            <a:ext cx="3763881" cy="1220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 smtClean="0">
                <a:solidFill>
                  <a:sysClr val="windowText" lastClr="000000"/>
                </a:solidFill>
              </a:rPr>
              <a:t>Fractions</a:t>
            </a: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=""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15775" y="4115111"/>
            <a:ext cx="3775669" cy="19777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116" name="Rectangle 22">
            <a:extLst>
              <a:ext uri="{FF2B5EF4-FFF2-40B4-BE49-F238E27FC236}">
                <a16:creationId xmlns=""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7" name="Picture 23">
            <a:extLst>
              <a:ext uri="{FF2B5EF4-FFF2-40B4-BE49-F238E27FC236}">
                <a16:creationId xmlns=""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 17">
            <a:extLst>
              <a:ext uri="{FF2B5EF4-FFF2-40B4-BE49-F238E27FC236}">
                <a16:creationId xmlns="" xmlns:a16="http://schemas.microsoft.com/office/drawing/2014/main" id="{7F1179DC-E347-455E-87E0-215AE9C23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2189" y="506880"/>
            <a:ext cx="127310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Week </a:t>
            </a:r>
            <a:r>
              <a:rPr lang="en-GB" altLang="en-US" sz="1200" b="1" dirty="0" smtClean="0">
                <a:solidFill>
                  <a:schemeClr val="tx1"/>
                </a:solidFill>
              </a:rPr>
              <a:t>1 Monday</a:t>
            </a:r>
            <a:endParaRPr lang="en-GB" altLang="en-US" sz="1200" b="1" dirty="0">
              <a:solidFill>
                <a:schemeClr val="tx1"/>
              </a:solidFill>
            </a:endParaRPr>
          </a:p>
        </p:txBody>
      </p:sp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="" xmlns:a16="http://schemas.microsoft.com/office/drawing/2014/main" id="{549A8405-78B5-4C32-8D8D-6664E72C4D62}"/>
              </a:ext>
            </a:extLst>
          </p:cNvPr>
          <p:cNvSpPr/>
          <p:nvPr/>
        </p:nvSpPr>
        <p:spPr>
          <a:xfrm>
            <a:off x="771525" y="526958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2168292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61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1300" y="2371585"/>
            <a:ext cx="3494000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Write the first three common multiples of 3 and 8: </a:t>
            </a:r>
          </a:p>
        </p:txBody>
      </p:sp>
      <p:sp>
        <p:nvSpPr>
          <p:cNvPr id="173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6434" y="5595575"/>
            <a:ext cx="2320793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b="1" dirty="0"/>
              <a:t>Is Jamil correct? </a:t>
            </a:r>
            <a:r>
              <a:rPr lang="en-GB" sz="1300" b="1" dirty="0" smtClean="0"/>
              <a:t/>
            </a:r>
            <a:br>
              <a:rPr lang="en-GB" sz="1300" b="1" dirty="0" smtClean="0"/>
            </a:br>
            <a:r>
              <a:rPr lang="en-GB" sz="1300" b="1" dirty="0" smtClean="0"/>
              <a:t>Explain </a:t>
            </a:r>
            <a:r>
              <a:rPr lang="en-GB" sz="1300" b="1" dirty="0"/>
              <a:t>your reasoning.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005" y="2818056"/>
            <a:ext cx="3774768" cy="1965567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3478" y="767790"/>
            <a:ext cx="3773517" cy="19704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57" name="Reveal Answer 1">
            <a:extLst>
              <a:ext uri="{FF2B5EF4-FFF2-40B4-BE49-F238E27FC236}">
                <a16:creationId xmlns=""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3349806" y="8554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191" y="3175230"/>
            <a:ext cx="3603907" cy="59298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32054"/>
            <a:ext cx="3596548" cy="152334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7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50" y="1158022"/>
            <a:ext cx="3596548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Write four hundred and thirteen thousand and forty-seven in </a:t>
            </a:r>
            <a:r>
              <a:rPr lang="en-GB" sz="1300" dirty="0" smtClean="0"/>
              <a:t>numerals. </a:t>
            </a:r>
            <a:endParaRPr lang="en-GB" sz="1300" dirty="0"/>
          </a:p>
        </p:txBody>
      </p:sp>
      <p:sp>
        <p:nvSpPr>
          <p:cNvPr id="68" name="Rectangle 67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64752" y="4871889"/>
            <a:ext cx="3763881" cy="12209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69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3437" y="1860375"/>
            <a:ext cx="1366143" cy="54011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413 047</a:t>
            </a:r>
            <a:endParaRPr lang="en-GB" b="1" dirty="0"/>
          </a:p>
        </p:txBody>
      </p:sp>
      <p:sp>
        <p:nvSpPr>
          <p:cNvPr id="70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4237" y="3275043"/>
            <a:ext cx="27943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37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b="1" dirty="0" smtClean="0">
                <a:solidFill>
                  <a:schemeClr val="tx1"/>
                </a:solidFill>
              </a:rPr>
              <a:t>091  + 1100  =   38 191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191" y="4112032"/>
            <a:ext cx="3603907" cy="584344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2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7016" y="290092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73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7016" y="3839316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5733" y="5439821"/>
            <a:ext cx="3611072" cy="5647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6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2780" y="4225110"/>
            <a:ext cx="21146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39 800  -  900  = 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77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1031" y="5534108"/>
            <a:ext cx="26709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8872  </a:t>
            </a:r>
            <a:r>
              <a:rPr lang="en-GB" b="1" dirty="0" smtClean="0">
                <a:solidFill>
                  <a:sysClr val="windowText" lastClr="000000"/>
                </a:solidFill>
              </a:rPr>
              <a:t>×</a:t>
            </a:r>
            <a:r>
              <a:rPr lang="en-GB" altLang="en-US" b="1" dirty="0" smtClean="0">
                <a:solidFill>
                  <a:schemeClr val="tx1"/>
                </a:solidFill>
              </a:rPr>
              <a:t>   </a:t>
            </a:r>
            <a:r>
              <a:rPr lang="en-GB" altLang="en-US" b="1" dirty="0">
                <a:solidFill>
                  <a:schemeClr val="tx1"/>
                </a:solidFill>
              </a:rPr>
              <a:t>8</a:t>
            </a:r>
            <a:r>
              <a:rPr lang="en-GB" b="1" dirty="0" smtClean="0">
                <a:solidFill>
                  <a:sysClr val="windowText" lastClr="000000"/>
                </a:solidFill>
              </a:rPr>
              <a:t>    </a:t>
            </a:r>
            <a:r>
              <a:rPr lang="en-GB" altLang="en-US" b="1" dirty="0" smtClean="0">
                <a:solidFill>
                  <a:schemeClr val="tx1"/>
                </a:solidFill>
              </a:rPr>
              <a:t>=    70 976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79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45558" y="495893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84" y="1636422"/>
            <a:ext cx="1694987" cy="1100604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713" y="3213006"/>
            <a:ext cx="786856" cy="4585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50"/>
          <a:stretch/>
        </p:blipFill>
        <p:spPr>
          <a:xfrm>
            <a:off x="7151133" y="4608202"/>
            <a:ext cx="1177981" cy="1481916"/>
          </a:xfrm>
          <a:prstGeom prst="rect">
            <a:avLst/>
          </a:prstGeom>
        </p:spPr>
      </p:pic>
      <p:sp>
        <p:nvSpPr>
          <p:cNvPr id="118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47129"/>
            <a:ext cx="3586306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What number is hidden in these equivalent fractions? </a:t>
            </a:r>
          </a:p>
        </p:txBody>
      </p:sp>
      <p:sp>
        <p:nvSpPr>
          <p:cNvPr id="119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61" y="5149854"/>
            <a:ext cx="3762634" cy="2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Use a written method to solve this calculation: </a:t>
            </a:r>
          </a:p>
        </p:txBody>
      </p:sp>
      <p:pic>
        <p:nvPicPr>
          <p:cNvPr id="121" name="Picture 1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716" y="2835887"/>
            <a:ext cx="1208277" cy="1077985"/>
          </a:xfrm>
          <a:prstGeom prst="rect">
            <a:avLst/>
          </a:prstGeom>
        </p:spPr>
      </p:pic>
      <p:sp>
        <p:nvSpPr>
          <p:cNvPr id="122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1882" y="2973019"/>
            <a:ext cx="1051936" cy="73401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200" b="1" dirty="0" smtClean="0"/>
              <a:t>24</a:t>
            </a:r>
            <a:endParaRPr lang="en-GB" sz="32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081" y="2657816"/>
            <a:ext cx="1063725" cy="12502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35" y="2676631"/>
            <a:ext cx="1090121" cy="1251967"/>
          </a:xfrm>
          <a:prstGeom prst="rect">
            <a:avLst/>
          </a:prstGeom>
        </p:spPr>
      </p:pic>
      <p:sp>
        <p:nvSpPr>
          <p:cNvPr id="124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649" y="3213006"/>
            <a:ext cx="1051936" cy="73401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200" b="1" dirty="0" smtClean="0"/>
              <a:t>48</a:t>
            </a:r>
            <a:endParaRPr lang="en-GB" sz="3200" b="1" dirty="0"/>
          </a:p>
        </p:txBody>
      </p:sp>
      <p:sp>
        <p:nvSpPr>
          <p:cNvPr id="125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1133" y="2973019"/>
            <a:ext cx="1051936" cy="73401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200" b="1" dirty="0" smtClean="0"/>
              <a:t>72</a:t>
            </a:r>
            <a:endParaRPr lang="en-GB" sz="3200" b="1" dirty="0"/>
          </a:p>
        </p:txBody>
      </p:sp>
      <p:pic>
        <p:nvPicPr>
          <p:cNvPr id="126" name="Picture 1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24126">
            <a:off x="3307466" y="5263577"/>
            <a:ext cx="518821" cy="883883"/>
          </a:xfrm>
          <a:prstGeom prst="rect">
            <a:avLst/>
          </a:prstGeom>
        </p:spPr>
      </p:pic>
      <p:sp>
        <p:nvSpPr>
          <p:cNvPr id="128" name="Freeform 127">
            <a:extLst>
              <a:ext uri="{FF2B5EF4-FFF2-40B4-BE49-F238E27FC236}">
                <a16:creationId xmlns=""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5400000">
            <a:off x="5625348" y="4006674"/>
            <a:ext cx="1177605" cy="2007636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21993 w 893391"/>
              <a:gd name="connsiteY0" fmla="*/ 699509 h 715351"/>
              <a:gd name="connsiteX1" fmla="*/ 5500 w 893391"/>
              <a:gd name="connsiteY1" fmla="*/ 293303 h 715351"/>
              <a:gd name="connsiteX2" fmla="*/ 511432 w 893391"/>
              <a:gd name="connsiteY2" fmla="*/ 122328 h 715351"/>
              <a:gd name="connsiteX3" fmla="*/ 591399 w 893391"/>
              <a:gd name="connsiteY3" fmla="*/ 146440 h 715351"/>
              <a:gd name="connsiteX4" fmla="*/ 612412 w 893391"/>
              <a:gd name="connsiteY4" fmla="*/ 82996 h 715351"/>
              <a:gd name="connsiteX5" fmla="*/ 623036 w 893391"/>
              <a:gd name="connsiteY5" fmla="*/ 2362 h 715351"/>
              <a:gd name="connsiteX6" fmla="*/ 712936 w 893391"/>
              <a:gd name="connsiteY6" fmla="*/ 153187 h 715351"/>
              <a:gd name="connsiteX7" fmla="*/ 721170 w 893391"/>
              <a:gd name="connsiteY7" fmla="*/ 210838 h 715351"/>
              <a:gd name="connsiteX8" fmla="*/ 747337 w 893391"/>
              <a:gd name="connsiteY8" fmla="*/ 227086 h 715351"/>
              <a:gd name="connsiteX9" fmla="*/ 888669 w 893391"/>
              <a:gd name="connsiteY9" fmla="*/ 500341 h 715351"/>
              <a:gd name="connsiteX10" fmla="*/ 321993 w 893391"/>
              <a:gd name="connsiteY10" fmla="*/ 699509 h 715351"/>
              <a:gd name="connsiteX0" fmla="*/ 271922 w 843320"/>
              <a:gd name="connsiteY0" fmla="*/ 699509 h 702909"/>
              <a:gd name="connsiteX1" fmla="*/ 4023 w 843320"/>
              <a:gd name="connsiteY1" fmla="*/ 381018 h 702909"/>
              <a:gd name="connsiteX2" fmla="*/ 461361 w 843320"/>
              <a:gd name="connsiteY2" fmla="*/ 122328 h 702909"/>
              <a:gd name="connsiteX3" fmla="*/ 541328 w 843320"/>
              <a:gd name="connsiteY3" fmla="*/ 146440 h 702909"/>
              <a:gd name="connsiteX4" fmla="*/ 562341 w 843320"/>
              <a:gd name="connsiteY4" fmla="*/ 82996 h 702909"/>
              <a:gd name="connsiteX5" fmla="*/ 572965 w 843320"/>
              <a:gd name="connsiteY5" fmla="*/ 2362 h 702909"/>
              <a:gd name="connsiteX6" fmla="*/ 662865 w 843320"/>
              <a:gd name="connsiteY6" fmla="*/ 153187 h 702909"/>
              <a:gd name="connsiteX7" fmla="*/ 671099 w 843320"/>
              <a:gd name="connsiteY7" fmla="*/ 210838 h 702909"/>
              <a:gd name="connsiteX8" fmla="*/ 697266 w 843320"/>
              <a:gd name="connsiteY8" fmla="*/ 227086 h 702909"/>
              <a:gd name="connsiteX9" fmla="*/ 838598 w 843320"/>
              <a:gd name="connsiteY9" fmla="*/ 500341 h 702909"/>
              <a:gd name="connsiteX10" fmla="*/ 271922 w 843320"/>
              <a:gd name="connsiteY10" fmla="*/ 699509 h 702909"/>
              <a:gd name="connsiteX0" fmla="*/ 268179 w 839577"/>
              <a:gd name="connsiteY0" fmla="*/ 699509 h 702909"/>
              <a:gd name="connsiteX1" fmla="*/ 280 w 839577"/>
              <a:gd name="connsiteY1" fmla="*/ 381018 h 702909"/>
              <a:gd name="connsiteX2" fmla="*/ 457618 w 839577"/>
              <a:gd name="connsiteY2" fmla="*/ 122328 h 702909"/>
              <a:gd name="connsiteX3" fmla="*/ 537585 w 839577"/>
              <a:gd name="connsiteY3" fmla="*/ 146440 h 702909"/>
              <a:gd name="connsiteX4" fmla="*/ 558598 w 839577"/>
              <a:gd name="connsiteY4" fmla="*/ 82996 h 702909"/>
              <a:gd name="connsiteX5" fmla="*/ 569222 w 839577"/>
              <a:gd name="connsiteY5" fmla="*/ 2362 h 702909"/>
              <a:gd name="connsiteX6" fmla="*/ 659122 w 839577"/>
              <a:gd name="connsiteY6" fmla="*/ 153187 h 702909"/>
              <a:gd name="connsiteX7" fmla="*/ 667356 w 839577"/>
              <a:gd name="connsiteY7" fmla="*/ 210838 h 702909"/>
              <a:gd name="connsiteX8" fmla="*/ 693523 w 839577"/>
              <a:gd name="connsiteY8" fmla="*/ 227086 h 702909"/>
              <a:gd name="connsiteX9" fmla="*/ 834855 w 839577"/>
              <a:gd name="connsiteY9" fmla="*/ 500341 h 702909"/>
              <a:gd name="connsiteX10" fmla="*/ 268179 w 839577"/>
              <a:gd name="connsiteY10" fmla="*/ 699509 h 702909"/>
              <a:gd name="connsiteX0" fmla="*/ 286374 w 857772"/>
              <a:gd name="connsiteY0" fmla="*/ 699509 h 703337"/>
              <a:gd name="connsiteX1" fmla="*/ 252 w 857772"/>
              <a:gd name="connsiteY1" fmla="*/ 371620 h 703337"/>
              <a:gd name="connsiteX2" fmla="*/ 475813 w 857772"/>
              <a:gd name="connsiteY2" fmla="*/ 122328 h 703337"/>
              <a:gd name="connsiteX3" fmla="*/ 555780 w 857772"/>
              <a:gd name="connsiteY3" fmla="*/ 146440 h 703337"/>
              <a:gd name="connsiteX4" fmla="*/ 576793 w 857772"/>
              <a:gd name="connsiteY4" fmla="*/ 82996 h 703337"/>
              <a:gd name="connsiteX5" fmla="*/ 587417 w 857772"/>
              <a:gd name="connsiteY5" fmla="*/ 2362 h 703337"/>
              <a:gd name="connsiteX6" fmla="*/ 677317 w 857772"/>
              <a:gd name="connsiteY6" fmla="*/ 153187 h 703337"/>
              <a:gd name="connsiteX7" fmla="*/ 685551 w 857772"/>
              <a:gd name="connsiteY7" fmla="*/ 210838 h 703337"/>
              <a:gd name="connsiteX8" fmla="*/ 711718 w 857772"/>
              <a:gd name="connsiteY8" fmla="*/ 227086 h 703337"/>
              <a:gd name="connsiteX9" fmla="*/ 853050 w 857772"/>
              <a:gd name="connsiteY9" fmla="*/ 500341 h 703337"/>
              <a:gd name="connsiteX10" fmla="*/ 286374 w 857772"/>
              <a:gd name="connsiteY10" fmla="*/ 699509 h 703337"/>
              <a:gd name="connsiteX0" fmla="*/ 336481 w 859284"/>
              <a:gd name="connsiteY0" fmla="*/ 705775 h 709371"/>
              <a:gd name="connsiteX1" fmla="*/ 1764 w 859284"/>
              <a:gd name="connsiteY1" fmla="*/ 371620 h 709371"/>
              <a:gd name="connsiteX2" fmla="*/ 477325 w 859284"/>
              <a:gd name="connsiteY2" fmla="*/ 122328 h 709371"/>
              <a:gd name="connsiteX3" fmla="*/ 557292 w 859284"/>
              <a:gd name="connsiteY3" fmla="*/ 146440 h 709371"/>
              <a:gd name="connsiteX4" fmla="*/ 578305 w 859284"/>
              <a:gd name="connsiteY4" fmla="*/ 82996 h 709371"/>
              <a:gd name="connsiteX5" fmla="*/ 588929 w 859284"/>
              <a:gd name="connsiteY5" fmla="*/ 2362 h 709371"/>
              <a:gd name="connsiteX6" fmla="*/ 678829 w 859284"/>
              <a:gd name="connsiteY6" fmla="*/ 153187 h 709371"/>
              <a:gd name="connsiteX7" fmla="*/ 687063 w 859284"/>
              <a:gd name="connsiteY7" fmla="*/ 210838 h 709371"/>
              <a:gd name="connsiteX8" fmla="*/ 713230 w 859284"/>
              <a:gd name="connsiteY8" fmla="*/ 227086 h 709371"/>
              <a:gd name="connsiteX9" fmla="*/ 854562 w 859284"/>
              <a:gd name="connsiteY9" fmla="*/ 500341 h 709371"/>
              <a:gd name="connsiteX10" fmla="*/ 336481 w 859284"/>
              <a:gd name="connsiteY10" fmla="*/ 705775 h 709371"/>
              <a:gd name="connsiteX0" fmla="*/ 338908 w 861711"/>
              <a:gd name="connsiteY0" fmla="*/ 705775 h 715095"/>
              <a:gd name="connsiteX1" fmla="*/ 4191 w 861711"/>
              <a:gd name="connsiteY1" fmla="*/ 371620 h 715095"/>
              <a:gd name="connsiteX2" fmla="*/ 479752 w 861711"/>
              <a:gd name="connsiteY2" fmla="*/ 122328 h 715095"/>
              <a:gd name="connsiteX3" fmla="*/ 559719 w 861711"/>
              <a:gd name="connsiteY3" fmla="*/ 146440 h 715095"/>
              <a:gd name="connsiteX4" fmla="*/ 580732 w 861711"/>
              <a:gd name="connsiteY4" fmla="*/ 82996 h 715095"/>
              <a:gd name="connsiteX5" fmla="*/ 591356 w 861711"/>
              <a:gd name="connsiteY5" fmla="*/ 2362 h 715095"/>
              <a:gd name="connsiteX6" fmla="*/ 681256 w 861711"/>
              <a:gd name="connsiteY6" fmla="*/ 153187 h 715095"/>
              <a:gd name="connsiteX7" fmla="*/ 689490 w 861711"/>
              <a:gd name="connsiteY7" fmla="*/ 210838 h 715095"/>
              <a:gd name="connsiteX8" fmla="*/ 715657 w 861711"/>
              <a:gd name="connsiteY8" fmla="*/ 227086 h 715095"/>
              <a:gd name="connsiteX9" fmla="*/ 856989 w 861711"/>
              <a:gd name="connsiteY9" fmla="*/ 500341 h 715095"/>
              <a:gd name="connsiteX10" fmla="*/ 338908 w 861711"/>
              <a:gd name="connsiteY10" fmla="*/ 705775 h 715095"/>
              <a:gd name="connsiteX0" fmla="*/ 340633 w 863436"/>
              <a:gd name="connsiteY0" fmla="*/ 705775 h 715095"/>
              <a:gd name="connsiteX1" fmla="*/ 5916 w 863436"/>
              <a:gd name="connsiteY1" fmla="*/ 371620 h 715095"/>
              <a:gd name="connsiteX2" fmla="*/ 481477 w 863436"/>
              <a:gd name="connsiteY2" fmla="*/ 122328 h 715095"/>
              <a:gd name="connsiteX3" fmla="*/ 561444 w 863436"/>
              <a:gd name="connsiteY3" fmla="*/ 146440 h 715095"/>
              <a:gd name="connsiteX4" fmla="*/ 582457 w 863436"/>
              <a:gd name="connsiteY4" fmla="*/ 82996 h 715095"/>
              <a:gd name="connsiteX5" fmla="*/ 593081 w 863436"/>
              <a:gd name="connsiteY5" fmla="*/ 2362 h 715095"/>
              <a:gd name="connsiteX6" fmla="*/ 682981 w 863436"/>
              <a:gd name="connsiteY6" fmla="*/ 153187 h 715095"/>
              <a:gd name="connsiteX7" fmla="*/ 691215 w 863436"/>
              <a:gd name="connsiteY7" fmla="*/ 210838 h 715095"/>
              <a:gd name="connsiteX8" fmla="*/ 717382 w 863436"/>
              <a:gd name="connsiteY8" fmla="*/ 227086 h 715095"/>
              <a:gd name="connsiteX9" fmla="*/ 858714 w 863436"/>
              <a:gd name="connsiteY9" fmla="*/ 500341 h 715095"/>
              <a:gd name="connsiteX10" fmla="*/ 340633 w 863436"/>
              <a:gd name="connsiteY10" fmla="*/ 705775 h 715095"/>
              <a:gd name="connsiteX0" fmla="*/ 324412 w 847215"/>
              <a:gd name="connsiteY0" fmla="*/ 705775 h 708441"/>
              <a:gd name="connsiteX1" fmla="*/ 1844 w 847215"/>
              <a:gd name="connsiteY1" fmla="*/ 393548 h 708441"/>
              <a:gd name="connsiteX2" fmla="*/ 465256 w 847215"/>
              <a:gd name="connsiteY2" fmla="*/ 122328 h 708441"/>
              <a:gd name="connsiteX3" fmla="*/ 545223 w 847215"/>
              <a:gd name="connsiteY3" fmla="*/ 146440 h 708441"/>
              <a:gd name="connsiteX4" fmla="*/ 566236 w 847215"/>
              <a:gd name="connsiteY4" fmla="*/ 82996 h 708441"/>
              <a:gd name="connsiteX5" fmla="*/ 576860 w 847215"/>
              <a:gd name="connsiteY5" fmla="*/ 2362 h 708441"/>
              <a:gd name="connsiteX6" fmla="*/ 666760 w 847215"/>
              <a:gd name="connsiteY6" fmla="*/ 153187 h 708441"/>
              <a:gd name="connsiteX7" fmla="*/ 674994 w 847215"/>
              <a:gd name="connsiteY7" fmla="*/ 210838 h 708441"/>
              <a:gd name="connsiteX8" fmla="*/ 701161 w 847215"/>
              <a:gd name="connsiteY8" fmla="*/ 227086 h 708441"/>
              <a:gd name="connsiteX9" fmla="*/ 842493 w 847215"/>
              <a:gd name="connsiteY9" fmla="*/ 500341 h 708441"/>
              <a:gd name="connsiteX10" fmla="*/ 324412 w 847215"/>
              <a:gd name="connsiteY10" fmla="*/ 705775 h 708441"/>
              <a:gd name="connsiteX0" fmla="*/ 324412 w 847215"/>
              <a:gd name="connsiteY0" fmla="*/ 705775 h 708441"/>
              <a:gd name="connsiteX1" fmla="*/ 1844 w 847215"/>
              <a:gd name="connsiteY1" fmla="*/ 393548 h 708441"/>
              <a:gd name="connsiteX2" fmla="*/ 465256 w 847215"/>
              <a:gd name="connsiteY2" fmla="*/ 122328 h 708441"/>
              <a:gd name="connsiteX3" fmla="*/ 545223 w 847215"/>
              <a:gd name="connsiteY3" fmla="*/ 146440 h 708441"/>
              <a:gd name="connsiteX4" fmla="*/ 566236 w 847215"/>
              <a:gd name="connsiteY4" fmla="*/ 82996 h 708441"/>
              <a:gd name="connsiteX5" fmla="*/ 576860 w 847215"/>
              <a:gd name="connsiteY5" fmla="*/ 2362 h 708441"/>
              <a:gd name="connsiteX6" fmla="*/ 666760 w 847215"/>
              <a:gd name="connsiteY6" fmla="*/ 153187 h 708441"/>
              <a:gd name="connsiteX7" fmla="*/ 674994 w 847215"/>
              <a:gd name="connsiteY7" fmla="*/ 210838 h 708441"/>
              <a:gd name="connsiteX8" fmla="*/ 701161 w 847215"/>
              <a:gd name="connsiteY8" fmla="*/ 227086 h 708441"/>
              <a:gd name="connsiteX9" fmla="*/ 842493 w 847215"/>
              <a:gd name="connsiteY9" fmla="*/ 500341 h 708441"/>
              <a:gd name="connsiteX10" fmla="*/ 324412 w 847215"/>
              <a:gd name="connsiteY10" fmla="*/ 705775 h 708441"/>
              <a:gd name="connsiteX0" fmla="*/ 323043 w 845846"/>
              <a:gd name="connsiteY0" fmla="*/ 705775 h 708441"/>
              <a:gd name="connsiteX1" fmla="*/ 475 w 845846"/>
              <a:gd name="connsiteY1" fmla="*/ 393548 h 708441"/>
              <a:gd name="connsiteX2" fmla="*/ 463887 w 845846"/>
              <a:gd name="connsiteY2" fmla="*/ 122328 h 708441"/>
              <a:gd name="connsiteX3" fmla="*/ 543854 w 845846"/>
              <a:gd name="connsiteY3" fmla="*/ 146440 h 708441"/>
              <a:gd name="connsiteX4" fmla="*/ 564867 w 845846"/>
              <a:gd name="connsiteY4" fmla="*/ 82996 h 708441"/>
              <a:gd name="connsiteX5" fmla="*/ 575491 w 845846"/>
              <a:gd name="connsiteY5" fmla="*/ 2362 h 708441"/>
              <a:gd name="connsiteX6" fmla="*/ 665391 w 845846"/>
              <a:gd name="connsiteY6" fmla="*/ 153187 h 708441"/>
              <a:gd name="connsiteX7" fmla="*/ 673625 w 845846"/>
              <a:gd name="connsiteY7" fmla="*/ 210838 h 708441"/>
              <a:gd name="connsiteX8" fmla="*/ 699792 w 845846"/>
              <a:gd name="connsiteY8" fmla="*/ 227086 h 708441"/>
              <a:gd name="connsiteX9" fmla="*/ 841124 w 845846"/>
              <a:gd name="connsiteY9" fmla="*/ 500341 h 708441"/>
              <a:gd name="connsiteX10" fmla="*/ 323043 w 845846"/>
              <a:gd name="connsiteY10" fmla="*/ 705775 h 708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5846" h="708441">
                <a:moveTo>
                  <a:pt x="323043" y="705775"/>
                </a:moveTo>
                <a:cubicBezTo>
                  <a:pt x="182935" y="687976"/>
                  <a:pt x="-10851" y="622363"/>
                  <a:pt x="475" y="393548"/>
                </a:cubicBezTo>
                <a:cubicBezTo>
                  <a:pt x="11801" y="164733"/>
                  <a:pt x="220007" y="65156"/>
                  <a:pt x="463887" y="122328"/>
                </a:cubicBezTo>
                <a:lnTo>
                  <a:pt x="543854" y="146440"/>
                </a:lnTo>
                <a:lnTo>
                  <a:pt x="564867" y="82996"/>
                </a:lnTo>
                <a:cubicBezTo>
                  <a:pt x="560669" y="2246"/>
                  <a:pt x="541607" y="-5404"/>
                  <a:pt x="575491" y="2362"/>
                </a:cubicBezTo>
                <a:cubicBezTo>
                  <a:pt x="631131" y="65092"/>
                  <a:pt x="650431" y="94647"/>
                  <a:pt x="665391" y="153187"/>
                </a:cubicBezTo>
                <a:lnTo>
                  <a:pt x="673625" y="210838"/>
                </a:lnTo>
                <a:lnTo>
                  <a:pt x="699792" y="227086"/>
                </a:lnTo>
                <a:cubicBezTo>
                  <a:pt x="805690" y="303951"/>
                  <a:pt x="863335" y="405592"/>
                  <a:pt x="841124" y="500341"/>
                </a:cubicBezTo>
                <a:cubicBezTo>
                  <a:pt x="805585" y="651939"/>
                  <a:pt x="463151" y="723574"/>
                  <a:pt x="323043" y="705775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0280" name="Rectangle 104">
            <a:extLst>
              <a:ext uri="{FF2B5EF4-FFF2-40B4-BE49-F238E27FC236}">
                <a16:creationId xmlns=""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351" y="4664503"/>
            <a:ext cx="15641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b="1" dirty="0"/>
              <a:t>0.12 &lt; 0.06 because 1 &lt; 6. </a:t>
            </a:r>
            <a:endParaRPr lang="en-GB" altLang="en-US" sz="1600" b="1" dirty="0">
              <a:solidFill>
                <a:schemeClr val="tx1"/>
              </a:solidFill>
            </a:endParaRPr>
          </a:p>
        </p:txBody>
      </p:sp>
      <p:sp>
        <p:nvSpPr>
          <p:cNvPr id="136" name="Rectangle 135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5791776" y="1309341"/>
            <a:ext cx="1462510" cy="60303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129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7160" y="1297101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1</a:t>
            </a:r>
            <a:endParaRPr lang="en-GB" b="1" dirty="0"/>
          </a:p>
        </p:txBody>
      </p:sp>
      <p:sp>
        <p:nvSpPr>
          <p:cNvPr id="130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7160" y="1585749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4</a:t>
            </a:r>
            <a:endParaRPr lang="en-GB" b="1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975456" y="1603088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0829" y="1297101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33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4917" y="1585749"/>
            <a:ext cx="486418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28</a:t>
            </a:r>
            <a:endParaRPr lang="en-GB" b="1" dirty="0"/>
          </a:p>
        </p:txBody>
      </p:sp>
      <p:cxnSp>
        <p:nvCxnSpPr>
          <p:cNvPr id="134" name="Straight Connector 133"/>
          <p:cNvCxnSpPr/>
          <p:nvPr/>
        </p:nvCxnSpPr>
        <p:spPr>
          <a:xfrm>
            <a:off x="6789125" y="1603088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9659" y="1335718"/>
            <a:ext cx="4523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600" dirty="0" smtClean="0"/>
              <a:t>=</a:t>
            </a:r>
            <a:endParaRPr lang="en-GB" sz="3600" dirty="0"/>
          </a:p>
        </p:txBody>
      </p:sp>
      <p:sp>
        <p:nvSpPr>
          <p:cNvPr id="137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858020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38" name="Picture 1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919" y="1256573"/>
            <a:ext cx="343241" cy="31257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125725" y="4219538"/>
            <a:ext cx="931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b="1" dirty="0"/>
              <a:t>38 900</a:t>
            </a: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9221">
            <a:off x="3289623" y="4121607"/>
            <a:ext cx="603870" cy="612339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-0.18229 -0.0030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</p:childTnLst>
        </p:cTn>
      </p:par>
    </p:tnLst>
    <p:bldLst>
      <p:bldP spid="27" grpId="0" animBg="1"/>
      <p:bldP spid="57" grpId="0" animBg="1"/>
      <p:bldP spid="69" grpId="0" animBg="1"/>
      <p:bldP spid="72" grpId="0" animBg="1"/>
      <p:bldP spid="73" grpId="0" animBg="1"/>
      <p:bldP spid="79" grpId="0" animBg="1"/>
      <p:bldP spid="122" grpId="0"/>
      <p:bldP spid="124" grpId="0"/>
      <p:bldP spid="125" grpId="0"/>
      <p:bldP spid="137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Rectangle 17">
            <a:extLst>
              <a:ext uri="{FF2B5EF4-FFF2-40B4-BE49-F238E27FC236}">
                <a16:creationId xmlns="" xmlns:a16="http://schemas.microsoft.com/office/drawing/2014/main" id="{38DAC323-5513-47D0-A68A-357E33C33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9908" y="506880"/>
            <a:ext cx="12955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Week 1</a:t>
            </a:r>
            <a:r>
              <a:rPr lang="en-GB" altLang="en-US" sz="1200" b="1" dirty="0" smtClean="0">
                <a:solidFill>
                  <a:schemeClr val="tx1"/>
                </a:solidFill>
              </a:rPr>
              <a:t> Tuesday</a:t>
            </a:r>
            <a:endParaRPr lang="en-GB" altLang="en-US" sz="1200" b="1" dirty="0">
              <a:solidFill>
                <a:schemeClr val="tx1"/>
              </a:solidFill>
            </a:endParaRPr>
          </a:p>
        </p:txBody>
      </p:sp>
      <p:sp>
        <p:nvSpPr>
          <p:cNvPr id="11272" name="Rectangle 22">
            <a:extLst>
              <a:ext uri="{FF2B5EF4-FFF2-40B4-BE49-F238E27FC236}">
                <a16:creationId xmlns=""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273" name="Picture 23">
            <a:extLst>
              <a:ext uri="{FF2B5EF4-FFF2-40B4-BE49-F238E27FC236}">
                <a16:creationId xmlns=""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="" xmlns:a16="http://schemas.microsoft.com/office/drawing/2014/main" id="{7E0517F1-CD54-41DE-82FC-6DF4436EB565}"/>
              </a:ext>
            </a:extLst>
          </p:cNvPr>
          <p:cNvSpPr/>
          <p:nvPr/>
        </p:nvSpPr>
        <p:spPr>
          <a:xfrm>
            <a:off x="771525" y="527131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0" name="Rectangle 89">
            <a:extLst>
              <a:ext uri="{FF2B5EF4-FFF2-40B4-BE49-F238E27FC236}">
                <a16:creationId xmlns=""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15775" y="2077640"/>
            <a:ext cx="3772575" cy="19571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4621300" y="768246"/>
            <a:ext cx="3763881" cy="1220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 smtClean="0">
                <a:solidFill>
                  <a:sysClr val="windowText" lastClr="000000"/>
                </a:solidFill>
              </a:rPr>
              <a:t>Fractions</a:t>
            </a: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=""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15775" y="4115111"/>
            <a:ext cx="3775669" cy="19777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94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2168292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5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1300" y="2362060"/>
            <a:ext cx="3494000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A shape has 2 more sides than a hexagon. What is it called?</a:t>
            </a:r>
          </a:p>
        </p:txBody>
      </p:sp>
      <p:sp>
        <p:nvSpPr>
          <p:cNvPr id="96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6434" y="5613159"/>
            <a:ext cx="2320793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b="1" dirty="0"/>
              <a:t>Is Saniya correct? </a:t>
            </a:r>
            <a:r>
              <a:rPr lang="en-GB" sz="1300" b="1" dirty="0" smtClean="0"/>
              <a:t/>
            </a:r>
            <a:br>
              <a:rPr lang="en-GB" sz="1300" b="1" dirty="0" smtClean="0"/>
            </a:br>
            <a:r>
              <a:rPr lang="en-GB" sz="1300" b="1" dirty="0" smtClean="0"/>
              <a:t>Explain </a:t>
            </a:r>
            <a:r>
              <a:rPr lang="en-GB" sz="1300" b="1" dirty="0"/>
              <a:t>your reasoning.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005" y="2818056"/>
            <a:ext cx="3774768" cy="1965567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=""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3478" y="767790"/>
            <a:ext cx="3773517" cy="19704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99" name="Reveal Answer 1">
            <a:extLst>
              <a:ext uri="{FF2B5EF4-FFF2-40B4-BE49-F238E27FC236}">
                <a16:creationId xmlns=""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3349806" y="8554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191" y="3165705"/>
            <a:ext cx="3603907" cy="1522009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1" name="Rectangle 100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32054"/>
            <a:ext cx="3596548" cy="152334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50" y="1158022"/>
            <a:ext cx="3596548" cy="2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 smtClean="0"/>
              <a:t>What is this number? </a:t>
            </a:r>
            <a:r>
              <a:rPr lang="en-GB" sz="1300" b="1" dirty="0" smtClean="0"/>
              <a:t>CLXXIV</a:t>
            </a:r>
            <a:endParaRPr lang="en-GB" sz="1300" b="1" dirty="0"/>
          </a:p>
        </p:txBody>
      </p:sp>
      <p:sp>
        <p:nvSpPr>
          <p:cNvPr id="103" name="Rectangle 102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64752" y="4871889"/>
            <a:ext cx="3763881" cy="12209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104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3437" y="1860375"/>
            <a:ext cx="1366143" cy="54011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174</a:t>
            </a:r>
            <a:endParaRPr lang="en-GB" b="1" dirty="0"/>
          </a:p>
        </p:txBody>
      </p:sp>
      <p:sp>
        <p:nvSpPr>
          <p:cNvPr id="105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4816" y="3143143"/>
            <a:ext cx="23711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chemeClr val="tx1"/>
                </a:solidFill>
              </a:rPr>
              <a:t>	1 8 9 2 6</a:t>
            </a:r>
            <a:br>
              <a:rPr lang="en-GB" altLang="en-US" sz="2400" b="1" dirty="0" smtClean="0">
                <a:solidFill>
                  <a:schemeClr val="tx1"/>
                </a:solidFill>
              </a:rPr>
            </a:br>
            <a:r>
              <a:rPr lang="en-GB" altLang="en-US" sz="2400" b="1" dirty="0" smtClean="0">
                <a:solidFill>
                  <a:schemeClr val="tx1"/>
                </a:solidFill>
              </a:rPr>
              <a:t>    +    </a:t>
            </a:r>
            <a:r>
              <a:rPr lang="en-GB" altLang="en-US" sz="2400" b="1" u="sng" dirty="0" smtClean="0">
                <a:solidFill>
                  <a:schemeClr val="tx1"/>
                </a:solidFill>
              </a:rPr>
              <a:t>6 0 2 7 5</a:t>
            </a:r>
            <a:endParaRPr lang="en-GB" altLang="en-US" sz="2400" b="1" u="sng" dirty="0">
              <a:solidFill>
                <a:schemeClr val="tx1"/>
              </a:solidFill>
            </a:endParaRPr>
          </a:p>
        </p:txBody>
      </p:sp>
      <p:sp>
        <p:nvSpPr>
          <p:cNvPr id="107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7016" y="290092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5733" y="5439821"/>
            <a:ext cx="3611072" cy="5647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1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6756" y="5534108"/>
            <a:ext cx="24304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2005   </a:t>
            </a:r>
            <a:r>
              <a:rPr lang="en-GB" b="1" dirty="0">
                <a:solidFill>
                  <a:sysClr val="windowText" lastClr="000000"/>
                </a:solidFill>
              </a:rPr>
              <a:t>÷</a:t>
            </a:r>
            <a:r>
              <a:rPr lang="en-GB" altLang="en-US" b="1" dirty="0" smtClean="0">
                <a:solidFill>
                  <a:schemeClr val="tx1"/>
                </a:solidFill>
              </a:rPr>
              <a:t>   5</a:t>
            </a:r>
            <a:r>
              <a:rPr lang="en-GB" b="1" dirty="0" smtClean="0">
                <a:solidFill>
                  <a:sysClr val="windowText" lastClr="000000"/>
                </a:solidFill>
              </a:rPr>
              <a:t>    </a:t>
            </a:r>
            <a:r>
              <a:rPr lang="en-GB" altLang="en-US" b="1" dirty="0" smtClean="0">
                <a:solidFill>
                  <a:schemeClr val="tx1"/>
                </a:solidFill>
              </a:rPr>
              <a:t>=    401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12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45558" y="495893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13" name="Picture 1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887" y="1578913"/>
            <a:ext cx="1694987" cy="1100604"/>
          </a:xfrm>
          <a:prstGeom prst="rect">
            <a:avLst/>
          </a:prstGeom>
        </p:spPr>
      </p:pic>
      <p:sp>
        <p:nvSpPr>
          <p:cNvPr id="116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47129"/>
            <a:ext cx="3586306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What number is hidden in these equivalent fractions? </a:t>
            </a:r>
          </a:p>
        </p:txBody>
      </p:sp>
      <p:sp>
        <p:nvSpPr>
          <p:cNvPr id="117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61" y="5149854"/>
            <a:ext cx="3762634" cy="2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Use a written method to solve this calculation: </a:t>
            </a:r>
          </a:p>
        </p:txBody>
      </p:sp>
      <p:pic>
        <p:nvPicPr>
          <p:cNvPr id="124" name="Picture 1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24126">
            <a:off x="3429704" y="5292553"/>
            <a:ext cx="518821" cy="883883"/>
          </a:xfrm>
          <a:prstGeom prst="rect">
            <a:avLst/>
          </a:prstGeom>
        </p:spPr>
      </p:pic>
      <p:sp>
        <p:nvSpPr>
          <p:cNvPr id="125" name="Freeform 124">
            <a:extLst>
              <a:ext uri="{FF2B5EF4-FFF2-40B4-BE49-F238E27FC236}">
                <a16:creationId xmlns=""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5400000">
            <a:off x="5650733" y="3635314"/>
            <a:ext cx="1177605" cy="2780322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21993 w 893391"/>
              <a:gd name="connsiteY0" fmla="*/ 699509 h 715351"/>
              <a:gd name="connsiteX1" fmla="*/ 5500 w 893391"/>
              <a:gd name="connsiteY1" fmla="*/ 293303 h 715351"/>
              <a:gd name="connsiteX2" fmla="*/ 511432 w 893391"/>
              <a:gd name="connsiteY2" fmla="*/ 122328 h 715351"/>
              <a:gd name="connsiteX3" fmla="*/ 591399 w 893391"/>
              <a:gd name="connsiteY3" fmla="*/ 146440 h 715351"/>
              <a:gd name="connsiteX4" fmla="*/ 612412 w 893391"/>
              <a:gd name="connsiteY4" fmla="*/ 82996 h 715351"/>
              <a:gd name="connsiteX5" fmla="*/ 623036 w 893391"/>
              <a:gd name="connsiteY5" fmla="*/ 2362 h 715351"/>
              <a:gd name="connsiteX6" fmla="*/ 712936 w 893391"/>
              <a:gd name="connsiteY6" fmla="*/ 153187 h 715351"/>
              <a:gd name="connsiteX7" fmla="*/ 721170 w 893391"/>
              <a:gd name="connsiteY7" fmla="*/ 210838 h 715351"/>
              <a:gd name="connsiteX8" fmla="*/ 747337 w 893391"/>
              <a:gd name="connsiteY8" fmla="*/ 227086 h 715351"/>
              <a:gd name="connsiteX9" fmla="*/ 888669 w 893391"/>
              <a:gd name="connsiteY9" fmla="*/ 500341 h 715351"/>
              <a:gd name="connsiteX10" fmla="*/ 321993 w 893391"/>
              <a:gd name="connsiteY10" fmla="*/ 699509 h 715351"/>
              <a:gd name="connsiteX0" fmla="*/ 271922 w 843320"/>
              <a:gd name="connsiteY0" fmla="*/ 699509 h 702909"/>
              <a:gd name="connsiteX1" fmla="*/ 4023 w 843320"/>
              <a:gd name="connsiteY1" fmla="*/ 381018 h 702909"/>
              <a:gd name="connsiteX2" fmla="*/ 461361 w 843320"/>
              <a:gd name="connsiteY2" fmla="*/ 122328 h 702909"/>
              <a:gd name="connsiteX3" fmla="*/ 541328 w 843320"/>
              <a:gd name="connsiteY3" fmla="*/ 146440 h 702909"/>
              <a:gd name="connsiteX4" fmla="*/ 562341 w 843320"/>
              <a:gd name="connsiteY4" fmla="*/ 82996 h 702909"/>
              <a:gd name="connsiteX5" fmla="*/ 572965 w 843320"/>
              <a:gd name="connsiteY5" fmla="*/ 2362 h 702909"/>
              <a:gd name="connsiteX6" fmla="*/ 662865 w 843320"/>
              <a:gd name="connsiteY6" fmla="*/ 153187 h 702909"/>
              <a:gd name="connsiteX7" fmla="*/ 671099 w 843320"/>
              <a:gd name="connsiteY7" fmla="*/ 210838 h 702909"/>
              <a:gd name="connsiteX8" fmla="*/ 697266 w 843320"/>
              <a:gd name="connsiteY8" fmla="*/ 227086 h 702909"/>
              <a:gd name="connsiteX9" fmla="*/ 838598 w 843320"/>
              <a:gd name="connsiteY9" fmla="*/ 500341 h 702909"/>
              <a:gd name="connsiteX10" fmla="*/ 271922 w 843320"/>
              <a:gd name="connsiteY10" fmla="*/ 699509 h 702909"/>
              <a:gd name="connsiteX0" fmla="*/ 268179 w 839577"/>
              <a:gd name="connsiteY0" fmla="*/ 699509 h 702909"/>
              <a:gd name="connsiteX1" fmla="*/ 280 w 839577"/>
              <a:gd name="connsiteY1" fmla="*/ 381018 h 702909"/>
              <a:gd name="connsiteX2" fmla="*/ 457618 w 839577"/>
              <a:gd name="connsiteY2" fmla="*/ 122328 h 702909"/>
              <a:gd name="connsiteX3" fmla="*/ 537585 w 839577"/>
              <a:gd name="connsiteY3" fmla="*/ 146440 h 702909"/>
              <a:gd name="connsiteX4" fmla="*/ 558598 w 839577"/>
              <a:gd name="connsiteY4" fmla="*/ 82996 h 702909"/>
              <a:gd name="connsiteX5" fmla="*/ 569222 w 839577"/>
              <a:gd name="connsiteY5" fmla="*/ 2362 h 702909"/>
              <a:gd name="connsiteX6" fmla="*/ 659122 w 839577"/>
              <a:gd name="connsiteY6" fmla="*/ 153187 h 702909"/>
              <a:gd name="connsiteX7" fmla="*/ 667356 w 839577"/>
              <a:gd name="connsiteY7" fmla="*/ 210838 h 702909"/>
              <a:gd name="connsiteX8" fmla="*/ 693523 w 839577"/>
              <a:gd name="connsiteY8" fmla="*/ 227086 h 702909"/>
              <a:gd name="connsiteX9" fmla="*/ 834855 w 839577"/>
              <a:gd name="connsiteY9" fmla="*/ 500341 h 702909"/>
              <a:gd name="connsiteX10" fmla="*/ 268179 w 839577"/>
              <a:gd name="connsiteY10" fmla="*/ 699509 h 702909"/>
              <a:gd name="connsiteX0" fmla="*/ 286374 w 857772"/>
              <a:gd name="connsiteY0" fmla="*/ 699509 h 703337"/>
              <a:gd name="connsiteX1" fmla="*/ 252 w 857772"/>
              <a:gd name="connsiteY1" fmla="*/ 371620 h 703337"/>
              <a:gd name="connsiteX2" fmla="*/ 475813 w 857772"/>
              <a:gd name="connsiteY2" fmla="*/ 122328 h 703337"/>
              <a:gd name="connsiteX3" fmla="*/ 555780 w 857772"/>
              <a:gd name="connsiteY3" fmla="*/ 146440 h 703337"/>
              <a:gd name="connsiteX4" fmla="*/ 576793 w 857772"/>
              <a:gd name="connsiteY4" fmla="*/ 82996 h 703337"/>
              <a:gd name="connsiteX5" fmla="*/ 587417 w 857772"/>
              <a:gd name="connsiteY5" fmla="*/ 2362 h 703337"/>
              <a:gd name="connsiteX6" fmla="*/ 677317 w 857772"/>
              <a:gd name="connsiteY6" fmla="*/ 153187 h 703337"/>
              <a:gd name="connsiteX7" fmla="*/ 685551 w 857772"/>
              <a:gd name="connsiteY7" fmla="*/ 210838 h 703337"/>
              <a:gd name="connsiteX8" fmla="*/ 711718 w 857772"/>
              <a:gd name="connsiteY8" fmla="*/ 227086 h 703337"/>
              <a:gd name="connsiteX9" fmla="*/ 853050 w 857772"/>
              <a:gd name="connsiteY9" fmla="*/ 500341 h 703337"/>
              <a:gd name="connsiteX10" fmla="*/ 286374 w 857772"/>
              <a:gd name="connsiteY10" fmla="*/ 699509 h 703337"/>
              <a:gd name="connsiteX0" fmla="*/ 336481 w 859284"/>
              <a:gd name="connsiteY0" fmla="*/ 705775 h 709371"/>
              <a:gd name="connsiteX1" fmla="*/ 1764 w 859284"/>
              <a:gd name="connsiteY1" fmla="*/ 371620 h 709371"/>
              <a:gd name="connsiteX2" fmla="*/ 477325 w 859284"/>
              <a:gd name="connsiteY2" fmla="*/ 122328 h 709371"/>
              <a:gd name="connsiteX3" fmla="*/ 557292 w 859284"/>
              <a:gd name="connsiteY3" fmla="*/ 146440 h 709371"/>
              <a:gd name="connsiteX4" fmla="*/ 578305 w 859284"/>
              <a:gd name="connsiteY4" fmla="*/ 82996 h 709371"/>
              <a:gd name="connsiteX5" fmla="*/ 588929 w 859284"/>
              <a:gd name="connsiteY5" fmla="*/ 2362 h 709371"/>
              <a:gd name="connsiteX6" fmla="*/ 678829 w 859284"/>
              <a:gd name="connsiteY6" fmla="*/ 153187 h 709371"/>
              <a:gd name="connsiteX7" fmla="*/ 687063 w 859284"/>
              <a:gd name="connsiteY7" fmla="*/ 210838 h 709371"/>
              <a:gd name="connsiteX8" fmla="*/ 713230 w 859284"/>
              <a:gd name="connsiteY8" fmla="*/ 227086 h 709371"/>
              <a:gd name="connsiteX9" fmla="*/ 854562 w 859284"/>
              <a:gd name="connsiteY9" fmla="*/ 500341 h 709371"/>
              <a:gd name="connsiteX10" fmla="*/ 336481 w 859284"/>
              <a:gd name="connsiteY10" fmla="*/ 705775 h 709371"/>
              <a:gd name="connsiteX0" fmla="*/ 338908 w 861711"/>
              <a:gd name="connsiteY0" fmla="*/ 705775 h 715095"/>
              <a:gd name="connsiteX1" fmla="*/ 4191 w 861711"/>
              <a:gd name="connsiteY1" fmla="*/ 371620 h 715095"/>
              <a:gd name="connsiteX2" fmla="*/ 479752 w 861711"/>
              <a:gd name="connsiteY2" fmla="*/ 122328 h 715095"/>
              <a:gd name="connsiteX3" fmla="*/ 559719 w 861711"/>
              <a:gd name="connsiteY3" fmla="*/ 146440 h 715095"/>
              <a:gd name="connsiteX4" fmla="*/ 580732 w 861711"/>
              <a:gd name="connsiteY4" fmla="*/ 82996 h 715095"/>
              <a:gd name="connsiteX5" fmla="*/ 591356 w 861711"/>
              <a:gd name="connsiteY5" fmla="*/ 2362 h 715095"/>
              <a:gd name="connsiteX6" fmla="*/ 681256 w 861711"/>
              <a:gd name="connsiteY6" fmla="*/ 153187 h 715095"/>
              <a:gd name="connsiteX7" fmla="*/ 689490 w 861711"/>
              <a:gd name="connsiteY7" fmla="*/ 210838 h 715095"/>
              <a:gd name="connsiteX8" fmla="*/ 715657 w 861711"/>
              <a:gd name="connsiteY8" fmla="*/ 227086 h 715095"/>
              <a:gd name="connsiteX9" fmla="*/ 856989 w 861711"/>
              <a:gd name="connsiteY9" fmla="*/ 500341 h 715095"/>
              <a:gd name="connsiteX10" fmla="*/ 338908 w 861711"/>
              <a:gd name="connsiteY10" fmla="*/ 705775 h 715095"/>
              <a:gd name="connsiteX0" fmla="*/ 340633 w 863436"/>
              <a:gd name="connsiteY0" fmla="*/ 705775 h 715095"/>
              <a:gd name="connsiteX1" fmla="*/ 5916 w 863436"/>
              <a:gd name="connsiteY1" fmla="*/ 371620 h 715095"/>
              <a:gd name="connsiteX2" fmla="*/ 481477 w 863436"/>
              <a:gd name="connsiteY2" fmla="*/ 122328 h 715095"/>
              <a:gd name="connsiteX3" fmla="*/ 561444 w 863436"/>
              <a:gd name="connsiteY3" fmla="*/ 146440 h 715095"/>
              <a:gd name="connsiteX4" fmla="*/ 582457 w 863436"/>
              <a:gd name="connsiteY4" fmla="*/ 82996 h 715095"/>
              <a:gd name="connsiteX5" fmla="*/ 593081 w 863436"/>
              <a:gd name="connsiteY5" fmla="*/ 2362 h 715095"/>
              <a:gd name="connsiteX6" fmla="*/ 682981 w 863436"/>
              <a:gd name="connsiteY6" fmla="*/ 153187 h 715095"/>
              <a:gd name="connsiteX7" fmla="*/ 691215 w 863436"/>
              <a:gd name="connsiteY7" fmla="*/ 210838 h 715095"/>
              <a:gd name="connsiteX8" fmla="*/ 717382 w 863436"/>
              <a:gd name="connsiteY8" fmla="*/ 227086 h 715095"/>
              <a:gd name="connsiteX9" fmla="*/ 858714 w 863436"/>
              <a:gd name="connsiteY9" fmla="*/ 500341 h 715095"/>
              <a:gd name="connsiteX10" fmla="*/ 340633 w 863436"/>
              <a:gd name="connsiteY10" fmla="*/ 705775 h 715095"/>
              <a:gd name="connsiteX0" fmla="*/ 324412 w 847215"/>
              <a:gd name="connsiteY0" fmla="*/ 705775 h 708441"/>
              <a:gd name="connsiteX1" fmla="*/ 1844 w 847215"/>
              <a:gd name="connsiteY1" fmla="*/ 393548 h 708441"/>
              <a:gd name="connsiteX2" fmla="*/ 465256 w 847215"/>
              <a:gd name="connsiteY2" fmla="*/ 122328 h 708441"/>
              <a:gd name="connsiteX3" fmla="*/ 545223 w 847215"/>
              <a:gd name="connsiteY3" fmla="*/ 146440 h 708441"/>
              <a:gd name="connsiteX4" fmla="*/ 566236 w 847215"/>
              <a:gd name="connsiteY4" fmla="*/ 82996 h 708441"/>
              <a:gd name="connsiteX5" fmla="*/ 576860 w 847215"/>
              <a:gd name="connsiteY5" fmla="*/ 2362 h 708441"/>
              <a:gd name="connsiteX6" fmla="*/ 666760 w 847215"/>
              <a:gd name="connsiteY6" fmla="*/ 153187 h 708441"/>
              <a:gd name="connsiteX7" fmla="*/ 674994 w 847215"/>
              <a:gd name="connsiteY7" fmla="*/ 210838 h 708441"/>
              <a:gd name="connsiteX8" fmla="*/ 701161 w 847215"/>
              <a:gd name="connsiteY8" fmla="*/ 227086 h 708441"/>
              <a:gd name="connsiteX9" fmla="*/ 842493 w 847215"/>
              <a:gd name="connsiteY9" fmla="*/ 500341 h 708441"/>
              <a:gd name="connsiteX10" fmla="*/ 324412 w 847215"/>
              <a:gd name="connsiteY10" fmla="*/ 705775 h 708441"/>
              <a:gd name="connsiteX0" fmla="*/ 324412 w 847215"/>
              <a:gd name="connsiteY0" fmla="*/ 705775 h 708441"/>
              <a:gd name="connsiteX1" fmla="*/ 1844 w 847215"/>
              <a:gd name="connsiteY1" fmla="*/ 393548 h 708441"/>
              <a:gd name="connsiteX2" fmla="*/ 465256 w 847215"/>
              <a:gd name="connsiteY2" fmla="*/ 122328 h 708441"/>
              <a:gd name="connsiteX3" fmla="*/ 545223 w 847215"/>
              <a:gd name="connsiteY3" fmla="*/ 146440 h 708441"/>
              <a:gd name="connsiteX4" fmla="*/ 566236 w 847215"/>
              <a:gd name="connsiteY4" fmla="*/ 82996 h 708441"/>
              <a:gd name="connsiteX5" fmla="*/ 576860 w 847215"/>
              <a:gd name="connsiteY5" fmla="*/ 2362 h 708441"/>
              <a:gd name="connsiteX6" fmla="*/ 666760 w 847215"/>
              <a:gd name="connsiteY6" fmla="*/ 153187 h 708441"/>
              <a:gd name="connsiteX7" fmla="*/ 674994 w 847215"/>
              <a:gd name="connsiteY7" fmla="*/ 210838 h 708441"/>
              <a:gd name="connsiteX8" fmla="*/ 701161 w 847215"/>
              <a:gd name="connsiteY8" fmla="*/ 227086 h 708441"/>
              <a:gd name="connsiteX9" fmla="*/ 842493 w 847215"/>
              <a:gd name="connsiteY9" fmla="*/ 500341 h 708441"/>
              <a:gd name="connsiteX10" fmla="*/ 324412 w 847215"/>
              <a:gd name="connsiteY10" fmla="*/ 705775 h 708441"/>
              <a:gd name="connsiteX0" fmla="*/ 323043 w 845846"/>
              <a:gd name="connsiteY0" fmla="*/ 705775 h 708441"/>
              <a:gd name="connsiteX1" fmla="*/ 475 w 845846"/>
              <a:gd name="connsiteY1" fmla="*/ 393548 h 708441"/>
              <a:gd name="connsiteX2" fmla="*/ 463887 w 845846"/>
              <a:gd name="connsiteY2" fmla="*/ 122328 h 708441"/>
              <a:gd name="connsiteX3" fmla="*/ 543854 w 845846"/>
              <a:gd name="connsiteY3" fmla="*/ 146440 h 708441"/>
              <a:gd name="connsiteX4" fmla="*/ 564867 w 845846"/>
              <a:gd name="connsiteY4" fmla="*/ 82996 h 708441"/>
              <a:gd name="connsiteX5" fmla="*/ 575491 w 845846"/>
              <a:gd name="connsiteY5" fmla="*/ 2362 h 708441"/>
              <a:gd name="connsiteX6" fmla="*/ 665391 w 845846"/>
              <a:gd name="connsiteY6" fmla="*/ 153187 h 708441"/>
              <a:gd name="connsiteX7" fmla="*/ 673625 w 845846"/>
              <a:gd name="connsiteY7" fmla="*/ 210838 h 708441"/>
              <a:gd name="connsiteX8" fmla="*/ 699792 w 845846"/>
              <a:gd name="connsiteY8" fmla="*/ 227086 h 708441"/>
              <a:gd name="connsiteX9" fmla="*/ 841124 w 845846"/>
              <a:gd name="connsiteY9" fmla="*/ 500341 h 708441"/>
              <a:gd name="connsiteX10" fmla="*/ 323043 w 845846"/>
              <a:gd name="connsiteY10" fmla="*/ 705775 h 708441"/>
              <a:gd name="connsiteX0" fmla="*/ 323043 w 845846"/>
              <a:gd name="connsiteY0" fmla="*/ 705775 h 708441"/>
              <a:gd name="connsiteX1" fmla="*/ 475 w 845846"/>
              <a:gd name="connsiteY1" fmla="*/ 393548 h 708441"/>
              <a:gd name="connsiteX2" fmla="*/ 463887 w 845846"/>
              <a:gd name="connsiteY2" fmla="*/ 122328 h 708441"/>
              <a:gd name="connsiteX3" fmla="*/ 543854 w 845846"/>
              <a:gd name="connsiteY3" fmla="*/ 146440 h 708441"/>
              <a:gd name="connsiteX4" fmla="*/ 564867 w 845846"/>
              <a:gd name="connsiteY4" fmla="*/ 82996 h 708441"/>
              <a:gd name="connsiteX5" fmla="*/ 575491 w 845846"/>
              <a:gd name="connsiteY5" fmla="*/ 2362 h 708441"/>
              <a:gd name="connsiteX6" fmla="*/ 665393 w 845846"/>
              <a:gd name="connsiteY6" fmla="*/ 165887 h 708441"/>
              <a:gd name="connsiteX7" fmla="*/ 673625 w 845846"/>
              <a:gd name="connsiteY7" fmla="*/ 210838 h 708441"/>
              <a:gd name="connsiteX8" fmla="*/ 699792 w 845846"/>
              <a:gd name="connsiteY8" fmla="*/ 227086 h 708441"/>
              <a:gd name="connsiteX9" fmla="*/ 841124 w 845846"/>
              <a:gd name="connsiteY9" fmla="*/ 500341 h 708441"/>
              <a:gd name="connsiteX10" fmla="*/ 323043 w 845846"/>
              <a:gd name="connsiteY10" fmla="*/ 705775 h 708441"/>
              <a:gd name="connsiteX0" fmla="*/ 323043 w 845846"/>
              <a:gd name="connsiteY0" fmla="*/ 670140 h 672806"/>
              <a:gd name="connsiteX1" fmla="*/ 475 w 845846"/>
              <a:gd name="connsiteY1" fmla="*/ 357913 h 672806"/>
              <a:gd name="connsiteX2" fmla="*/ 463887 w 845846"/>
              <a:gd name="connsiteY2" fmla="*/ 86693 h 672806"/>
              <a:gd name="connsiteX3" fmla="*/ 543854 w 845846"/>
              <a:gd name="connsiteY3" fmla="*/ 110805 h 672806"/>
              <a:gd name="connsiteX4" fmla="*/ 564867 w 845846"/>
              <a:gd name="connsiteY4" fmla="*/ 47361 h 672806"/>
              <a:gd name="connsiteX5" fmla="*/ 607070 w 845846"/>
              <a:gd name="connsiteY5" fmla="*/ 19644 h 672806"/>
              <a:gd name="connsiteX6" fmla="*/ 665393 w 845846"/>
              <a:gd name="connsiteY6" fmla="*/ 130252 h 672806"/>
              <a:gd name="connsiteX7" fmla="*/ 673625 w 845846"/>
              <a:gd name="connsiteY7" fmla="*/ 175203 h 672806"/>
              <a:gd name="connsiteX8" fmla="*/ 699792 w 845846"/>
              <a:gd name="connsiteY8" fmla="*/ 191451 h 672806"/>
              <a:gd name="connsiteX9" fmla="*/ 841124 w 845846"/>
              <a:gd name="connsiteY9" fmla="*/ 464706 h 672806"/>
              <a:gd name="connsiteX10" fmla="*/ 323043 w 845846"/>
              <a:gd name="connsiteY10" fmla="*/ 670140 h 672806"/>
              <a:gd name="connsiteX0" fmla="*/ 323043 w 845846"/>
              <a:gd name="connsiteY0" fmla="*/ 666681 h 669347"/>
              <a:gd name="connsiteX1" fmla="*/ 475 w 845846"/>
              <a:gd name="connsiteY1" fmla="*/ 354454 h 669347"/>
              <a:gd name="connsiteX2" fmla="*/ 463887 w 845846"/>
              <a:gd name="connsiteY2" fmla="*/ 83234 h 669347"/>
              <a:gd name="connsiteX3" fmla="*/ 543854 w 845846"/>
              <a:gd name="connsiteY3" fmla="*/ 107346 h 669347"/>
              <a:gd name="connsiteX4" fmla="*/ 564869 w 845846"/>
              <a:gd name="connsiteY4" fmla="*/ 50252 h 669347"/>
              <a:gd name="connsiteX5" fmla="*/ 607070 w 845846"/>
              <a:gd name="connsiteY5" fmla="*/ 16185 h 669347"/>
              <a:gd name="connsiteX6" fmla="*/ 665393 w 845846"/>
              <a:gd name="connsiteY6" fmla="*/ 126793 h 669347"/>
              <a:gd name="connsiteX7" fmla="*/ 673625 w 845846"/>
              <a:gd name="connsiteY7" fmla="*/ 171744 h 669347"/>
              <a:gd name="connsiteX8" fmla="*/ 699792 w 845846"/>
              <a:gd name="connsiteY8" fmla="*/ 187992 h 669347"/>
              <a:gd name="connsiteX9" fmla="*/ 841124 w 845846"/>
              <a:gd name="connsiteY9" fmla="*/ 461247 h 669347"/>
              <a:gd name="connsiteX10" fmla="*/ 323043 w 845846"/>
              <a:gd name="connsiteY10" fmla="*/ 666681 h 669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5846" h="669347">
                <a:moveTo>
                  <a:pt x="323043" y="666681"/>
                </a:moveTo>
                <a:cubicBezTo>
                  <a:pt x="182935" y="648882"/>
                  <a:pt x="-10851" y="583269"/>
                  <a:pt x="475" y="354454"/>
                </a:cubicBezTo>
                <a:cubicBezTo>
                  <a:pt x="11801" y="125639"/>
                  <a:pt x="220007" y="26062"/>
                  <a:pt x="463887" y="83234"/>
                </a:cubicBezTo>
                <a:lnTo>
                  <a:pt x="543854" y="107346"/>
                </a:lnTo>
                <a:lnTo>
                  <a:pt x="564869" y="50252"/>
                </a:lnTo>
                <a:cubicBezTo>
                  <a:pt x="560671" y="-30498"/>
                  <a:pt x="573186" y="8419"/>
                  <a:pt x="607070" y="16185"/>
                </a:cubicBezTo>
                <a:cubicBezTo>
                  <a:pt x="662710" y="78915"/>
                  <a:pt x="650433" y="68253"/>
                  <a:pt x="665393" y="126793"/>
                </a:cubicBezTo>
                <a:lnTo>
                  <a:pt x="673625" y="171744"/>
                </a:lnTo>
                <a:lnTo>
                  <a:pt x="699792" y="187992"/>
                </a:lnTo>
                <a:cubicBezTo>
                  <a:pt x="805690" y="264857"/>
                  <a:pt x="863335" y="366498"/>
                  <a:pt x="841124" y="461247"/>
                </a:cubicBezTo>
                <a:cubicBezTo>
                  <a:pt x="805585" y="612845"/>
                  <a:pt x="463151" y="684480"/>
                  <a:pt x="323043" y="66668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6" name="Rectangle 104">
            <a:extLst>
              <a:ext uri="{FF2B5EF4-FFF2-40B4-BE49-F238E27FC236}">
                <a16:creationId xmlns=""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81" y="4589188"/>
            <a:ext cx="22844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b="1" dirty="0"/>
              <a:t>If I count on from 15 in steps of 8 I will say the number 528.</a:t>
            </a:r>
            <a:endParaRPr lang="en-GB" altLang="en-US" sz="1600" b="1" dirty="0">
              <a:solidFill>
                <a:schemeClr val="tx1"/>
              </a:solidFill>
            </a:endParaRPr>
          </a:p>
        </p:txBody>
      </p:sp>
      <p:sp>
        <p:nvSpPr>
          <p:cNvPr id="127" name="Rectangle 126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5791776" y="1309341"/>
            <a:ext cx="1462510" cy="60303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128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7160" y="1297101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3</a:t>
            </a:r>
          </a:p>
        </p:txBody>
      </p:sp>
      <p:sp>
        <p:nvSpPr>
          <p:cNvPr id="129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7160" y="1585749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5</a:t>
            </a:r>
          </a:p>
        </p:txBody>
      </p:sp>
      <p:cxnSp>
        <p:nvCxnSpPr>
          <p:cNvPr id="130" name="Straight Connector 129"/>
          <p:cNvCxnSpPr/>
          <p:nvPr/>
        </p:nvCxnSpPr>
        <p:spPr>
          <a:xfrm>
            <a:off x="5975456" y="1603088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0829" y="1297101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9</a:t>
            </a:r>
            <a:endParaRPr lang="en-GB" b="1" dirty="0"/>
          </a:p>
        </p:txBody>
      </p:sp>
      <p:sp>
        <p:nvSpPr>
          <p:cNvPr id="132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5392" y="1585749"/>
            <a:ext cx="486418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15</a:t>
            </a:r>
            <a:endParaRPr lang="en-GB" b="1" dirty="0"/>
          </a:p>
        </p:txBody>
      </p:sp>
      <p:cxnSp>
        <p:nvCxnSpPr>
          <p:cNvPr id="133" name="Straight Connector 132"/>
          <p:cNvCxnSpPr/>
          <p:nvPr/>
        </p:nvCxnSpPr>
        <p:spPr>
          <a:xfrm>
            <a:off x="6789125" y="1603088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9659" y="1335718"/>
            <a:ext cx="4523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600" dirty="0" smtClean="0"/>
              <a:t>=</a:t>
            </a:r>
            <a:endParaRPr lang="en-GB" sz="3600" dirty="0"/>
          </a:p>
        </p:txBody>
      </p:sp>
      <p:sp>
        <p:nvSpPr>
          <p:cNvPr id="135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858020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36" name="Picture 1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418" y="1633955"/>
            <a:ext cx="343241" cy="3125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5" y="4709520"/>
            <a:ext cx="1064225" cy="13833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203" y="2704382"/>
            <a:ext cx="1183451" cy="1183451"/>
          </a:xfrm>
          <a:prstGeom prst="rect">
            <a:avLst/>
          </a:prstGeom>
        </p:spPr>
      </p:pic>
      <p:sp>
        <p:nvSpPr>
          <p:cNvPr id="139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5309" y="3075102"/>
            <a:ext cx="1663928" cy="422405"/>
          </a:xfrm>
          <a:prstGeom prst="rect">
            <a:avLst/>
          </a:prstGeom>
          <a:noFill/>
          <a:ln w="25400">
            <a:solidFill>
              <a:srgbClr val="6A932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b="1" dirty="0" smtClean="0"/>
              <a:t>An octagon</a:t>
            </a:r>
            <a:endParaRPr lang="en-GB" sz="2000" b="1" dirty="0"/>
          </a:p>
        </p:txBody>
      </p:sp>
      <p:sp>
        <p:nvSpPr>
          <p:cNvPr id="141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0502" y="3883586"/>
            <a:ext cx="227979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chemeClr val="tx1"/>
                </a:solidFill>
              </a:rPr>
              <a:t>	</a:t>
            </a:r>
            <a:r>
              <a:rPr lang="en-GB" altLang="en-US" sz="2400" b="1" u="sng" dirty="0" smtClean="0">
                <a:solidFill>
                  <a:schemeClr val="accent1">
                    <a:lumMod val="50000"/>
                  </a:schemeClr>
                </a:solidFill>
              </a:rPr>
              <a:t>7 </a:t>
            </a:r>
            <a:r>
              <a:rPr lang="en-GB" altLang="en-US" sz="2400" b="1" u="sng" dirty="0">
                <a:solidFill>
                  <a:schemeClr val="accent1">
                    <a:lumMod val="50000"/>
                  </a:schemeClr>
                </a:solidFill>
              </a:rPr>
              <a:t>9</a:t>
            </a:r>
            <a:r>
              <a:rPr lang="en-GB" altLang="en-US" sz="2400" b="1" u="sng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altLang="en-US" sz="2400" b="1" u="sng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en-GB" altLang="en-US" sz="2400" b="1" u="sng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altLang="en-US" sz="2400" b="1" u="sng" dirty="0">
                <a:solidFill>
                  <a:schemeClr val="accent1">
                    <a:lumMod val="50000"/>
                  </a:schemeClr>
                </a:solidFill>
              </a:rPr>
              <a:t>0</a:t>
            </a:r>
            <a:r>
              <a:rPr lang="en-GB" altLang="en-US" sz="2400" b="1" u="sng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altLang="en-US" sz="2400" b="1" u="sng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GB" altLang="en-US" sz="24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GB" altLang="en-US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GB" alt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1  1  1</a:t>
            </a:r>
            <a:endParaRPr lang="en-GB" alt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4" name="Picture 1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008" y="3850203"/>
            <a:ext cx="1523750" cy="888071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-0.18229 -0.0030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</p:childTnLst>
        </p:cTn>
      </p:par>
    </p:tnLst>
    <p:bldLst>
      <p:bldP spid="94" grpId="0" animBg="1"/>
      <p:bldP spid="99" grpId="0" animBg="1"/>
      <p:bldP spid="104" grpId="0" animBg="1"/>
      <p:bldP spid="107" grpId="0" animBg="1"/>
      <p:bldP spid="112" grpId="0" animBg="1"/>
      <p:bldP spid="135" grpId="0" animBg="1"/>
      <p:bldP spid="1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17">
            <a:extLst>
              <a:ext uri="{FF2B5EF4-FFF2-40B4-BE49-F238E27FC236}">
                <a16:creationId xmlns="" xmlns:a16="http://schemas.microsoft.com/office/drawing/2014/main" id="{6C3071DF-B09E-4B65-B744-091BE783A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898" y="506880"/>
            <a:ext cx="15183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Week </a:t>
            </a:r>
            <a:r>
              <a:rPr lang="en-GB" altLang="en-US" sz="1200" b="1" dirty="0" smtClean="0">
                <a:solidFill>
                  <a:schemeClr val="tx1"/>
                </a:solidFill>
              </a:rPr>
              <a:t>1 Wednesday</a:t>
            </a:r>
            <a:endParaRPr lang="en-GB" altLang="en-US" sz="1200" b="1" dirty="0">
              <a:solidFill>
                <a:schemeClr val="tx1"/>
              </a:solidFill>
            </a:endParaRPr>
          </a:p>
        </p:txBody>
      </p:sp>
      <p:sp>
        <p:nvSpPr>
          <p:cNvPr id="82" name="Rectangle 22">
            <a:extLst>
              <a:ext uri="{FF2B5EF4-FFF2-40B4-BE49-F238E27FC236}">
                <a16:creationId xmlns=""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83" name="Picture 23">
            <a:extLst>
              <a:ext uri="{FF2B5EF4-FFF2-40B4-BE49-F238E27FC236}">
                <a16:creationId xmlns=""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="" xmlns:a16="http://schemas.microsoft.com/office/drawing/2014/main" id="{A7201880-6017-4710-896A-72855B797507}"/>
              </a:ext>
            </a:extLst>
          </p:cNvPr>
          <p:cNvSpPr/>
          <p:nvPr/>
        </p:nvSpPr>
        <p:spPr>
          <a:xfrm>
            <a:off x="771525" y="53592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=""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15775" y="2077640"/>
            <a:ext cx="3772575" cy="19571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4621300" y="768246"/>
            <a:ext cx="3763881" cy="1220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 smtClean="0">
                <a:solidFill>
                  <a:sysClr val="windowText" lastClr="000000"/>
                </a:solidFill>
              </a:rPr>
              <a:t>Fractions</a:t>
            </a: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=""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15775" y="4115111"/>
            <a:ext cx="3775669" cy="19777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90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2168292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3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1300" y="2371585"/>
            <a:ext cx="3494000" cy="2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 smtClean="0"/>
              <a:t>Complete this calculation:</a:t>
            </a:r>
            <a:endParaRPr lang="en-GB" sz="1300" dirty="0"/>
          </a:p>
        </p:txBody>
      </p:sp>
      <p:sp>
        <p:nvSpPr>
          <p:cNvPr id="94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6434" y="5595575"/>
            <a:ext cx="2320793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b="1" dirty="0"/>
              <a:t>Is Jamil correct? </a:t>
            </a:r>
            <a:r>
              <a:rPr lang="en-GB" sz="1300" b="1" dirty="0" smtClean="0"/>
              <a:t/>
            </a:r>
            <a:br>
              <a:rPr lang="en-GB" sz="1300" b="1" dirty="0" smtClean="0"/>
            </a:br>
            <a:r>
              <a:rPr lang="en-GB" sz="1300" b="1" dirty="0" smtClean="0"/>
              <a:t>Explain </a:t>
            </a:r>
            <a:r>
              <a:rPr lang="en-GB" sz="1300" b="1" dirty="0"/>
              <a:t>your reasoning.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005" y="2818056"/>
            <a:ext cx="3774768" cy="1965567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=""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3478" y="767790"/>
            <a:ext cx="3773517" cy="19704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03" name="Reveal Answer 1">
            <a:extLst>
              <a:ext uri="{FF2B5EF4-FFF2-40B4-BE49-F238E27FC236}">
                <a16:creationId xmlns=""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3349806" y="8554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191" y="3175230"/>
            <a:ext cx="3603907" cy="59298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32054"/>
            <a:ext cx="3596548" cy="152334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7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50" y="1158022"/>
            <a:ext cx="3596548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400" dirty="0"/>
              <a:t>Round 12 674 to the nearest ten.</a:t>
            </a:r>
            <a:endParaRPr lang="en-GB" sz="1300" dirty="0"/>
          </a:p>
        </p:txBody>
      </p:sp>
      <p:sp>
        <p:nvSpPr>
          <p:cNvPr id="108" name="Rectangle 107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64752" y="4871889"/>
            <a:ext cx="3763881" cy="12209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109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3437" y="1860375"/>
            <a:ext cx="1366143" cy="54011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12 670</a:t>
            </a:r>
            <a:endParaRPr lang="en-GB" b="1" dirty="0"/>
          </a:p>
        </p:txBody>
      </p:sp>
      <p:sp>
        <p:nvSpPr>
          <p:cNvPr id="110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2980" y="3275043"/>
            <a:ext cx="28568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26 940  + 600  =   27 540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191" y="4112032"/>
            <a:ext cx="3603907" cy="584344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3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7016" y="290092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5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7016" y="3839316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5733" y="5439821"/>
            <a:ext cx="3611072" cy="5647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7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9117" y="4225110"/>
            <a:ext cx="21820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10 </a:t>
            </a:r>
            <a:r>
              <a:rPr lang="en-GB" altLang="en-US" b="1" dirty="0">
                <a:solidFill>
                  <a:schemeClr val="tx1"/>
                </a:solidFill>
              </a:rPr>
              <a:t>0</a:t>
            </a:r>
            <a:r>
              <a:rPr lang="en-GB" altLang="en-US" b="1" dirty="0" smtClean="0">
                <a:solidFill>
                  <a:schemeClr val="tx1"/>
                </a:solidFill>
              </a:rPr>
              <a:t>00  -  2</a:t>
            </a:r>
            <a:r>
              <a:rPr lang="en-GB" altLang="en-US" b="1" dirty="0">
                <a:solidFill>
                  <a:schemeClr val="tx1"/>
                </a:solidFill>
              </a:rPr>
              <a:t>8</a:t>
            </a:r>
            <a:r>
              <a:rPr lang="en-GB" altLang="en-US" b="1" dirty="0" smtClean="0">
                <a:solidFill>
                  <a:schemeClr val="tx1"/>
                </a:solidFill>
              </a:rPr>
              <a:t>00  = 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18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1031" y="5534108"/>
            <a:ext cx="25699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3563  </a:t>
            </a:r>
            <a:r>
              <a:rPr lang="en-GB" b="1" dirty="0" smtClean="0">
                <a:solidFill>
                  <a:sysClr val="windowText" lastClr="000000"/>
                </a:solidFill>
              </a:rPr>
              <a:t>×</a:t>
            </a:r>
            <a:r>
              <a:rPr lang="en-GB" altLang="en-US" b="1" dirty="0" smtClean="0">
                <a:solidFill>
                  <a:schemeClr val="tx1"/>
                </a:solidFill>
              </a:rPr>
              <a:t>   5</a:t>
            </a:r>
            <a:r>
              <a:rPr lang="en-GB" b="1" dirty="0" smtClean="0">
                <a:solidFill>
                  <a:sysClr val="windowText" lastClr="000000"/>
                </a:solidFill>
              </a:rPr>
              <a:t>    </a:t>
            </a:r>
            <a:r>
              <a:rPr lang="en-GB" altLang="en-US" b="1" dirty="0" smtClean="0">
                <a:solidFill>
                  <a:schemeClr val="tx1"/>
                </a:solidFill>
              </a:rPr>
              <a:t>=    17 815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19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45558" y="495893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20" name="Picture 1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84" y="1619617"/>
            <a:ext cx="1694987" cy="1100604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581" y="3176532"/>
            <a:ext cx="899055" cy="523987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50"/>
          <a:stretch/>
        </p:blipFill>
        <p:spPr>
          <a:xfrm>
            <a:off x="7151133" y="4608202"/>
            <a:ext cx="1177981" cy="1481916"/>
          </a:xfrm>
          <a:prstGeom prst="rect">
            <a:avLst/>
          </a:prstGeom>
        </p:spPr>
      </p:pic>
      <p:sp>
        <p:nvSpPr>
          <p:cNvPr id="123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47129"/>
            <a:ext cx="3586306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Convert this mixed number into an improper fraction:</a:t>
            </a:r>
          </a:p>
        </p:txBody>
      </p:sp>
      <p:sp>
        <p:nvSpPr>
          <p:cNvPr id="125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61" y="5149854"/>
            <a:ext cx="3762634" cy="2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Use a written method to solve this calculation: </a:t>
            </a:r>
          </a:p>
        </p:txBody>
      </p:sp>
      <p:pic>
        <p:nvPicPr>
          <p:cNvPr id="132" name="Picture 1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24126">
            <a:off x="3307466" y="5263577"/>
            <a:ext cx="518821" cy="883883"/>
          </a:xfrm>
          <a:prstGeom prst="rect">
            <a:avLst/>
          </a:prstGeom>
        </p:spPr>
      </p:pic>
      <p:sp>
        <p:nvSpPr>
          <p:cNvPr id="133" name="Freeform 132">
            <a:extLst>
              <a:ext uri="{FF2B5EF4-FFF2-40B4-BE49-F238E27FC236}">
                <a16:creationId xmlns=""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5400000">
            <a:off x="5549986" y="3870670"/>
            <a:ext cx="1177605" cy="2241384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21993 w 893391"/>
              <a:gd name="connsiteY0" fmla="*/ 699509 h 715351"/>
              <a:gd name="connsiteX1" fmla="*/ 5500 w 893391"/>
              <a:gd name="connsiteY1" fmla="*/ 293303 h 715351"/>
              <a:gd name="connsiteX2" fmla="*/ 511432 w 893391"/>
              <a:gd name="connsiteY2" fmla="*/ 122328 h 715351"/>
              <a:gd name="connsiteX3" fmla="*/ 591399 w 893391"/>
              <a:gd name="connsiteY3" fmla="*/ 146440 h 715351"/>
              <a:gd name="connsiteX4" fmla="*/ 612412 w 893391"/>
              <a:gd name="connsiteY4" fmla="*/ 82996 h 715351"/>
              <a:gd name="connsiteX5" fmla="*/ 623036 w 893391"/>
              <a:gd name="connsiteY5" fmla="*/ 2362 h 715351"/>
              <a:gd name="connsiteX6" fmla="*/ 712936 w 893391"/>
              <a:gd name="connsiteY6" fmla="*/ 153187 h 715351"/>
              <a:gd name="connsiteX7" fmla="*/ 721170 w 893391"/>
              <a:gd name="connsiteY7" fmla="*/ 210838 h 715351"/>
              <a:gd name="connsiteX8" fmla="*/ 747337 w 893391"/>
              <a:gd name="connsiteY8" fmla="*/ 227086 h 715351"/>
              <a:gd name="connsiteX9" fmla="*/ 888669 w 893391"/>
              <a:gd name="connsiteY9" fmla="*/ 500341 h 715351"/>
              <a:gd name="connsiteX10" fmla="*/ 321993 w 893391"/>
              <a:gd name="connsiteY10" fmla="*/ 699509 h 715351"/>
              <a:gd name="connsiteX0" fmla="*/ 271922 w 843320"/>
              <a:gd name="connsiteY0" fmla="*/ 699509 h 702909"/>
              <a:gd name="connsiteX1" fmla="*/ 4023 w 843320"/>
              <a:gd name="connsiteY1" fmla="*/ 381018 h 702909"/>
              <a:gd name="connsiteX2" fmla="*/ 461361 w 843320"/>
              <a:gd name="connsiteY2" fmla="*/ 122328 h 702909"/>
              <a:gd name="connsiteX3" fmla="*/ 541328 w 843320"/>
              <a:gd name="connsiteY3" fmla="*/ 146440 h 702909"/>
              <a:gd name="connsiteX4" fmla="*/ 562341 w 843320"/>
              <a:gd name="connsiteY4" fmla="*/ 82996 h 702909"/>
              <a:gd name="connsiteX5" fmla="*/ 572965 w 843320"/>
              <a:gd name="connsiteY5" fmla="*/ 2362 h 702909"/>
              <a:gd name="connsiteX6" fmla="*/ 662865 w 843320"/>
              <a:gd name="connsiteY6" fmla="*/ 153187 h 702909"/>
              <a:gd name="connsiteX7" fmla="*/ 671099 w 843320"/>
              <a:gd name="connsiteY7" fmla="*/ 210838 h 702909"/>
              <a:gd name="connsiteX8" fmla="*/ 697266 w 843320"/>
              <a:gd name="connsiteY8" fmla="*/ 227086 h 702909"/>
              <a:gd name="connsiteX9" fmla="*/ 838598 w 843320"/>
              <a:gd name="connsiteY9" fmla="*/ 500341 h 702909"/>
              <a:gd name="connsiteX10" fmla="*/ 271922 w 843320"/>
              <a:gd name="connsiteY10" fmla="*/ 699509 h 702909"/>
              <a:gd name="connsiteX0" fmla="*/ 268179 w 839577"/>
              <a:gd name="connsiteY0" fmla="*/ 699509 h 702909"/>
              <a:gd name="connsiteX1" fmla="*/ 280 w 839577"/>
              <a:gd name="connsiteY1" fmla="*/ 381018 h 702909"/>
              <a:gd name="connsiteX2" fmla="*/ 457618 w 839577"/>
              <a:gd name="connsiteY2" fmla="*/ 122328 h 702909"/>
              <a:gd name="connsiteX3" fmla="*/ 537585 w 839577"/>
              <a:gd name="connsiteY3" fmla="*/ 146440 h 702909"/>
              <a:gd name="connsiteX4" fmla="*/ 558598 w 839577"/>
              <a:gd name="connsiteY4" fmla="*/ 82996 h 702909"/>
              <a:gd name="connsiteX5" fmla="*/ 569222 w 839577"/>
              <a:gd name="connsiteY5" fmla="*/ 2362 h 702909"/>
              <a:gd name="connsiteX6" fmla="*/ 659122 w 839577"/>
              <a:gd name="connsiteY6" fmla="*/ 153187 h 702909"/>
              <a:gd name="connsiteX7" fmla="*/ 667356 w 839577"/>
              <a:gd name="connsiteY7" fmla="*/ 210838 h 702909"/>
              <a:gd name="connsiteX8" fmla="*/ 693523 w 839577"/>
              <a:gd name="connsiteY8" fmla="*/ 227086 h 702909"/>
              <a:gd name="connsiteX9" fmla="*/ 834855 w 839577"/>
              <a:gd name="connsiteY9" fmla="*/ 500341 h 702909"/>
              <a:gd name="connsiteX10" fmla="*/ 268179 w 839577"/>
              <a:gd name="connsiteY10" fmla="*/ 699509 h 702909"/>
              <a:gd name="connsiteX0" fmla="*/ 286374 w 857772"/>
              <a:gd name="connsiteY0" fmla="*/ 699509 h 703337"/>
              <a:gd name="connsiteX1" fmla="*/ 252 w 857772"/>
              <a:gd name="connsiteY1" fmla="*/ 371620 h 703337"/>
              <a:gd name="connsiteX2" fmla="*/ 475813 w 857772"/>
              <a:gd name="connsiteY2" fmla="*/ 122328 h 703337"/>
              <a:gd name="connsiteX3" fmla="*/ 555780 w 857772"/>
              <a:gd name="connsiteY3" fmla="*/ 146440 h 703337"/>
              <a:gd name="connsiteX4" fmla="*/ 576793 w 857772"/>
              <a:gd name="connsiteY4" fmla="*/ 82996 h 703337"/>
              <a:gd name="connsiteX5" fmla="*/ 587417 w 857772"/>
              <a:gd name="connsiteY5" fmla="*/ 2362 h 703337"/>
              <a:gd name="connsiteX6" fmla="*/ 677317 w 857772"/>
              <a:gd name="connsiteY6" fmla="*/ 153187 h 703337"/>
              <a:gd name="connsiteX7" fmla="*/ 685551 w 857772"/>
              <a:gd name="connsiteY7" fmla="*/ 210838 h 703337"/>
              <a:gd name="connsiteX8" fmla="*/ 711718 w 857772"/>
              <a:gd name="connsiteY8" fmla="*/ 227086 h 703337"/>
              <a:gd name="connsiteX9" fmla="*/ 853050 w 857772"/>
              <a:gd name="connsiteY9" fmla="*/ 500341 h 703337"/>
              <a:gd name="connsiteX10" fmla="*/ 286374 w 857772"/>
              <a:gd name="connsiteY10" fmla="*/ 699509 h 703337"/>
              <a:gd name="connsiteX0" fmla="*/ 336481 w 859284"/>
              <a:gd name="connsiteY0" fmla="*/ 705775 h 709371"/>
              <a:gd name="connsiteX1" fmla="*/ 1764 w 859284"/>
              <a:gd name="connsiteY1" fmla="*/ 371620 h 709371"/>
              <a:gd name="connsiteX2" fmla="*/ 477325 w 859284"/>
              <a:gd name="connsiteY2" fmla="*/ 122328 h 709371"/>
              <a:gd name="connsiteX3" fmla="*/ 557292 w 859284"/>
              <a:gd name="connsiteY3" fmla="*/ 146440 h 709371"/>
              <a:gd name="connsiteX4" fmla="*/ 578305 w 859284"/>
              <a:gd name="connsiteY4" fmla="*/ 82996 h 709371"/>
              <a:gd name="connsiteX5" fmla="*/ 588929 w 859284"/>
              <a:gd name="connsiteY5" fmla="*/ 2362 h 709371"/>
              <a:gd name="connsiteX6" fmla="*/ 678829 w 859284"/>
              <a:gd name="connsiteY6" fmla="*/ 153187 h 709371"/>
              <a:gd name="connsiteX7" fmla="*/ 687063 w 859284"/>
              <a:gd name="connsiteY7" fmla="*/ 210838 h 709371"/>
              <a:gd name="connsiteX8" fmla="*/ 713230 w 859284"/>
              <a:gd name="connsiteY8" fmla="*/ 227086 h 709371"/>
              <a:gd name="connsiteX9" fmla="*/ 854562 w 859284"/>
              <a:gd name="connsiteY9" fmla="*/ 500341 h 709371"/>
              <a:gd name="connsiteX10" fmla="*/ 336481 w 859284"/>
              <a:gd name="connsiteY10" fmla="*/ 705775 h 709371"/>
              <a:gd name="connsiteX0" fmla="*/ 338908 w 861711"/>
              <a:gd name="connsiteY0" fmla="*/ 705775 h 715095"/>
              <a:gd name="connsiteX1" fmla="*/ 4191 w 861711"/>
              <a:gd name="connsiteY1" fmla="*/ 371620 h 715095"/>
              <a:gd name="connsiteX2" fmla="*/ 479752 w 861711"/>
              <a:gd name="connsiteY2" fmla="*/ 122328 h 715095"/>
              <a:gd name="connsiteX3" fmla="*/ 559719 w 861711"/>
              <a:gd name="connsiteY3" fmla="*/ 146440 h 715095"/>
              <a:gd name="connsiteX4" fmla="*/ 580732 w 861711"/>
              <a:gd name="connsiteY4" fmla="*/ 82996 h 715095"/>
              <a:gd name="connsiteX5" fmla="*/ 591356 w 861711"/>
              <a:gd name="connsiteY5" fmla="*/ 2362 h 715095"/>
              <a:gd name="connsiteX6" fmla="*/ 681256 w 861711"/>
              <a:gd name="connsiteY6" fmla="*/ 153187 h 715095"/>
              <a:gd name="connsiteX7" fmla="*/ 689490 w 861711"/>
              <a:gd name="connsiteY7" fmla="*/ 210838 h 715095"/>
              <a:gd name="connsiteX8" fmla="*/ 715657 w 861711"/>
              <a:gd name="connsiteY8" fmla="*/ 227086 h 715095"/>
              <a:gd name="connsiteX9" fmla="*/ 856989 w 861711"/>
              <a:gd name="connsiteY9" fmla="*/ 500341 h 715095"/>
              <a:gd name="connsiteX10" fmla="*/ 338908 w 861711"/>
              <a:gd name="connsiteY10" fmla="*/ 705775 h 715095"/>
              <a:gd name="connsiteX0" fmla="*/ 340633 w 863436"/>
              <a:gd name="connsiteY0" fmla="*/ 705775 h 715095"/>
              <a:gd name="connsiteX1" fmla="*/ 5916 w 863436"/>
              <a:gd name="connsiteY1" fmla="*/ 371620 h 715095"/>
              <a:gd name="connsiteX2" fmla="*/ 481477 w 863436"/>
              <a:gd name="connsiteY2" fmla="*/ 122328 h 715095"/>
              <a:gd name="connsiteX3" fmla="*/ 561444 w 863436"/>
              <a:gd name="connsiteY3" fmla="*/ 146440 h 715095"/>
              <a:gd name="connsiteX4" fmla="*/ 582457 w 863436"/>
              <a:gd name="connsiteY4" fmla="*/ 82996 h 715095"/>
              <a:gd name="connsiteX5" fmla="*/ 593081 w 863436"/>
              <a:gd name="connsiteY5" fmla="*/ 2362 h 715095"/>
              <a:gd name="connsiteX6" fmla="*/ 682981 w 863436"/>
              <a:gd name="connsiteY6" fmla="*/ 153187 h 715095"/>
              <a:gd name="connsiteX7" fmla="*/ 691215 w 863436"/>
              <a:gd name="connsiteY7" fmla="*/ 210838 h 715095"/>
              <a:gd name="connsiteX8" fmla="*/ 717382 w 863436"/>
              <a:gd name="connsiteY8" fmla="*/ 227086 h 715095"/>
              <a:gd name="connsiteX9" fmla="*/ 858714 w 863436"/>
              <a:gd name="connsiteY9" fmla="*/ 500341 h 715095"/>
              <a:gd name="connsiteX10" fmla="*/ 340633 w 863436"/>
              <a:gd name="connsiteY10" fmla="*/ 705775 h 715095"/>
              <a:gd name="connsiteX0" fmla="*/ 324412 w 847215"/>
              <a:gd name="connsiteY0" fmla="*/ 705775 h 708441"/>
              <a:gd name="connsiteX1" fmla="*/ 1844 w 847215"/>
              <a:gd name="connsiteY1" fmla="*/ 393548 h 708441"/>
              <a:gd name="connsiteX2" fmla="*/ 465256 w 847215"/>
              <a:gd name="connsiteY2" fmla="*/ 122328 h 708441"/>
              <a:gd name="connsiteX3" fmla="*/ 545223 w 847215"/>
              <a:gd name="connsiteY3" fmla="*/ 146440 h 708441"/>
              <a:gd name="connsiteX4" fmla="*/ 566236 w 847215"/>
              <a:gd name="connsiteY4" fmla="*/ 82996 h 708441"/>
              <a:gd name="connsiteX5" fmla="*/ 576860 w 847215"/>
              <a:gd name="connsiteY5" fmla="*/ 2362 h 708441"/>
              <a:gd name="connsiteX6" fmla="*/ 666760 w 847215"/>
              <a:gd name="connsiteY6" fmla="*/ 153187 h 708441"/>
              <a:gd name="connsiteX7" fmla="*/ 674994 w 847215"/>
              <a:gd name="connsiteY7" fmla="*/ 210838 h 708441"/>
              <a:gd name="connsiteX8" fmla="*/ 701161 w 847215"/>
              <a:gd name="connsiteY8" fmla="*/ 227086 h 708441"/>
              <a:gd name="connsiteX9" fmla="*/ 842493 w 847215"/>
              <a:gd name="connsiteY9" fmla="*/ 500341 h 708441"/>
              <a:gd name="connsiteX10" fmla="*/ 324412 w 847215"/>
              <a:gd name="connsiteY10" fmla="*/ 705775 h 708441"/>
              <a:gd name="connsiteX0" fmla="*/ 324412 w 847215"/>
              <a:gd name="connsiteY0" fmla="*/ 705775 h 708441"/>
              <a:gd name="connsiteX1" fmla="*/ 1844 w 847215"/>
              <a:gd name="connsiteY1" fmla="*/ 393548 h 708441"/>
              <a:gd name="connsiteX2" fmla="*/ 465256 w 847215"/>
              <a:gd name="connsiteY2" fmla="*/ 122328 h 708441"/>
              <a:gd name="connsiteX3" fmla="*/ 545223 w 847215"/>
              <a:gd name="connsiteY3" fmla="*/ 146440 h 708441"/>
              <a:gd name="connsiteX4" fmla="*/ 566236 w 847215"/>
              <a:gd name="connsiteY4" fmla="*/ 82996 h 708441"/>
              <a:gd name="connsiteX5" fmla="*/ 576860 w 847215"/>
              <a:gd name="connsiteY5" fmla="*/ 2362 h 708441"/>
              <a:gd name="connsiteX6" fmla="*/ 666760 w 847215"/>
              <a:gd name="connsiteY6" fmla="*/ 153187 h 708441"/>
              <a:gd name="connsiteX7" fmla="*/ 674994 w 847215"/>
              <a:gd name="connsiteY7" fmla="*/ 210838 h 708441"/>
              <a:gd name="connsiteX8" fmla="*/ 701161 w 847215"/>
              <a:gd name="connsiteY8" fmla="*/ 227086 h 708441"/>
              <a:gd name="connsiteX9" fmla="*/ 842493 w 847215"/>
              <a:gd name="connsiteY9" fmla="*/ 500341 h 708441"/>
              <a:gd name="connsiteX10" fmla="*/ 324412 w 847215"/>
              <a:gd name="connsiteY10" fmla="*/ 705775 h 708441"/>
              <a:gd name="connsiteX0" fmla="*/ 323043 w 845846"/>
              <a:gd name="connsiteY0" fmla="*/ 705775 h 708441"/>
              <a:gd name="connsiteX1" fmla="*/ 475 w 845846"/>
              <a:gd name="connsiteY1" fmla="*/ 393548 h 708441"/>
              <a:gd name="connsiteX2" fmla="*/ 463887 w 845846"/>
              <a:gd name="connsiteY2" fmla="*/ 122328 h 708441"/>
              <a:gd name="connsiteX3" fmla="*/ 543854 w 845846"/>
              <a:gd name="connsiteY3" fmla="*/ 146440 h 708441"/>
              <a:gd name="connsiteX4" fmla="*/ 564867 w 845846"/>
              <a:gd name="connsiteY4" fmla="*/ 82996 h 708441"/>
              <a:gd name="connsiteX5" fmla="*/ 575491 w 845846"/>
              <a:gd name="connsiteY5" fmla="*/ 2362 h 708441"/>
              <a:gd name="connsiteX6" fmla="*/ 665391 w 845846"/>
              <a:gd name="connsiteY6" fmla="*/ 153187 h 708441"/>
              <a:gd name="connsiteX7" fmla="*/ 673625 w 845846"/>
              <a:gd name="connsiteY7" fmla="*/ 210838 h 708441"/>
              <a:gd name="connsiteX8" fmla="*/ 699792 w 845846"/>
              <a:gd name="connsiteY8" fmla="*/ 227086 h 708441"/>
              <a:gd name="connsiteX9" fmla="*/ 841124 w 845846"/>
              <a:gd name="connsiteY9" fmla="*/ 500341 h 708441"/>
              <a:gd name="connsiteX10" fmla="*/ 323043 w 845846"/>
              <a:gd name="connsiteY10" fmla="*/ 705775 h 708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5846" h="708441">
                <a:moveTo>
                  <a:pt x="323043" y="705775"/>
                </a:moveTo>
                <a:cubicBezTo>
                  <a:pt x="182935" y="687976"/>
                  <a:pt x="-10851" y="622363"/>
                  <a:pt x="475" y="393548"/>
                </a:cubicBezTo>
                <a:cubicBezTo>
                  <a:pt x="11801" y="164733"/>
                  <a:pt x="220007" y="65156"/>
                  <a:pt x="463887" y="122328"/>
                </a:cubicBezTo>
                <a:lnTo>
                  <a:pt x="543854" y="146440"/>
                </a:lnTo>
                <a:lnTo>
                  <a:pt x="564867" y="82996"/>
                </a:lnTo>
                <a:cubicBezTo>
                  <a:pt x="560669" y="2246"/>
                  <a:pt x="541607" y="-5404"/>
                  <a:pt x="575491" y="2362"/>
                </a:cubicBezTo>
                <a:cubicBezTo>
                  <a:pt x="631131" y="65092"/>
                  <a:pt x="650431" y="94647"/>
                  <a:pt x="665391" y="153187"/>
                </a:cubicBezTo>
                <a:lnTo>
                  <a:pt x="673625" y="210838"/>
                </a:lnTo>
                <a:lnTo>
                  <a:pt x="699792" y="227086"/>
                </a:lnTo>
                <a:cubicBezTo>
                  <a:pt x="805690" y="303951"/>
                  <a:pt x="863335" y="405592"/>
                  <a:pt x="841124" y="500341"/>
                </a:cubicBezTo>
                <a:cubicBezTo>
                  <a:pt x="805585" y="651939"/>
                  <a:pt x="463151" y="723574"/>
                  <a:pt x="323043" y="705775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4" name="Rectangle 104">
            <a:extLst>
              <a:ext uri="{FF2B5EF4-FFF2-40B4-BE49-F238E27FC236}">
                <a16:creationId xmlns=""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9912" y="4528915"/>
            <a:ext cx="1725111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600" b="1" dirty="0"/>
              <a:t>An angle </a:t>
            </a:r>
            <a:r>
              <a:rPr lang="en-GB" sz="1600" b="1" dirty="0" smtClean="0"/>
              <a:t>measuring 205</a:t>
            </a:r>
            <a:r>
              <a:rPr lang="en-GB" sz="1600" b="1" dirty="0"/>
              <a:t>° is </a:t>
            </a:r>
            <a:r>
              <a:rPr lang="en-GB" sz="1600" b="1" dirty="0" smtClean="0"/>
              <a:t>a reflex </a:t>
            </a:r>
            <a:r>
              <a:rPr lang="en-GB" sz="1600" b="1" dirty="0"/>
              <a:t>angle.</a:t>
            </a:r>
          </a:p>
        </p:txBody>
      </p:sp>
      <p:sp>
        <p:nvSpPr>
          <p:cNvPr id="135" name="Rectangle 134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5635869" y="1309341"/>
            <a:ext cx="1774324" cy="60303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136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7160" y="1297101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1</a:t>
            </a:r>
            <a:endParaRPr lang="en-GB" b="1" dirty="0"/>
          </a:p>
        </p:txBody>
      </p:sp>
      <p:sp>
        <p:nvSpPr>
          <p:cNvPr id="137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7160" y="1585749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2</a:t>
            </a:r>
          </a:p>
        </p:txBody>
      </p:sp>
      <p:cxnSp>
        <p:nvCxnSpPr>
          <p:cNvPr id="138" name="Straight Connector 137"/>
          <p:cNvCxnSpPr/>
          <p:nvPr/>
        </p:nvCxnSpPr>
        <p:spPr>
          <a:xfrm>
            <a:off x="5975456" y="1603088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326" y="1297101"/>
            <a:ext cx="431906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11</a:t>
            </a:r>
            <a:endParaRPr lang="en-GB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0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4917" y="1585749"/>
            <a:ext cx="486418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cxnSp>
        <p:nvCxnSpPr>
          <p:cNvPr id="141" name="Straight Connector 140"/>
          <p:cNvCxnSpPr/>
          <p:nvPr/>
        </p:nvCxnSpPr>
        <p:spPr>
          <a:xfrm>
            <a:off x="6789125" y="1603088"/>
            <a:ext cx="252603" cy="0"/>
          </a:xfrm>
          <a:prstGeom prst="line">
            <a:avLst/>
          </a:prstGeom>
          <a:ln w="2222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9659" y="1335718"/>
            <a:ext cx="4523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600" dirty="0" smtClean="0"/>
              <a:t>=</a:t>
            </a:r>
            <a:endParaRPr lang="en-GB" sz="3600" dirty="0"/>
          </a:p>
        </p:txBody>
      </p:sp>
      <p:sp>
        <p:nvSpPr>
          <p:cNvPr id="143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858020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44" name="Picture 1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545" y="1356640"/>
            <a:ext cx="571083" cy="520060"/>
          </a:xfrm>
          <a:prstGeom prst="rect">
            <a:avLst/>
          </a:prstGeom>
        </p:spPr>
      </p:pic>
      <p:sp>
        <p:nvSpPr>
          <p:cNvPr id="145" name="Rectangle 144"/>
          <p:cNvSpPr/>
          <p:nvPr/>
        </p:nvSpPr>
        <p:spPr>
          <a:xfrm>
            <a:off x="3233126" y="4219538"/>
            <a:ext cx="7168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b="1" dirty="0" smtClean="0"/>
              <a:t>7200</a:t>
            </a:r>
            <a:endParaRPr lang="en-GB" altLang="en-US" b="1" dirty="0"/>
          </a:p>
        </p:txBody>
      </p:sp>
      <p:pic>
        <p:nvPicPr>
          <p:cNvPr id="146" name="Picture 14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9221">
            <a:off x="3289622" y="4103607"/>
            <a:ext cx="603870" cy="612339"/>
          </a:xfrm>
          <a:prstGeom prst="rect">
            <a:avLst/>
          </a:prstGeom>
        </p:spPr>
      </p:pic>
      <p:sp>
        <p:nvSpPr>
          <p:cNvPr id="147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920" y="1420411"/>
            <a:ext cx="240899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400" b="1" dirty="0"/>
              <a:t>5</a:t>
            </a:r>
          </a:p>
        </p:txBody>
      </p:sp>
      <p:sp>
        <p:nvSpPr>
          <p:cNvPr id="148" name="Rectangle 147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4703788" y="2670753"/>
            <a:ext cx="3596548" cy="1274998"/>
          </a:xfrm>
          <a:prstGeom prst="rect">
            <a:avLst/>
          </a:prstGeom>
          <a:solidFill>
            <a:srgbClr val="C9E1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1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4071" y="3038864"/>
            <a:ext cx="3824279" cy="59551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200" b="1" dirty="0" smtClean="0"/>
              <a:t>3.8  +  0.27  =  </a:t>
            </a:r>
            <a:r>
              <a:rPr lang="en-GB" sz="2200" b="1" dirty="0" smtClean="0">
                <a:solidFill>
                  <a:schemeClr val="accent4">
                    <a:lumMod val="50000"/>
                  </a:schemeClr>
                </a:solidFill>
              </a:rPr>
              <a:t>5.37</a:t>
            </a:r>
            <a:r>
              <a:rPr lang="en-GB" sz="2200" b="1" dirty="0" smtClean="0"/>
              <a:t>  -  1.3</a:t>
            </a:r>
            <a:endParaRPr lang="en-GB" sz="2200" b="1" dirty="0"/>
          </a:p>
        </p:txBody>
      </p:sp>
      <p:pic>
        <p:nvPicPr>
          <p:cNvPr id="128" name="Picture 1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917" y="2841284"/>
            <a:ext cx="721673" cy="848221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-0.18229 -0.0030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</p:childTnLst>
        </p:cTn>
      </p:par>
    </p:tnLst>
    <p:bldLst>
      <p:bldP spid="90" grpId="0" animBg="1"/>
      <p:bldP spid="103" grpId="0" animBg="1"/>
      <p:bldP spid="109" grpId="0" animBg="1"/>
      <p:bldP spid="113" grpId="0" animBg="1"/>
      <p:bldP spid="115" grpId="0" animBg="1"/>
      <p:bldP spid="119" grpId="0" animBg="1"/>
      <p:bldP spid="143" grpId="0" animBg="1"/>
      <p:bldP spid="1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17">
            <a:extLst>
              <a:ext uri="{FF2B5EF4-FFF2-40B4-BE49-F238E27FC236}">
                <a16:creationId xmlns="" xmlns:a16="http://schemas.microsoft.com/office/drawing/2014/main" id="{69712812-92E5-4B47-85C9-FF054DA35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0783" y="506880"/>
            <a:ext cx="1378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Week </a:t>
            </a:r>
            <a:r>
              <a:rPr lang="en-GB" altLang="en-US" sz="1200" b="1" dirty="0" smtClean="0">
                <a:solidFill>
                  <a:schemeClr val="tx1"/>
                </a:solidFill>
              </a:rPr>
              <a:t>1 Thursday</a:t>
            </a:r>
            <a:endParaRPr lang="en-GB" altLang="en-US" sz="1200" b="1" dirty="0">
              <a:solidFill>
                <a:schemeClr val="tx1"/>
              </a:solidFill>
            </a:endParaRPr>
          </a:p>
        </p:txBody>
      </p:sp>
      <p:sp>
        <p:nvSpPr>
          <p:cNvPr id="67" name="Rectangle 22">
            <a:extLst>
              <a:ext uri="{FF2B5EF4-FFF2-40B4-BE49-F238E27FC236}">
                <a16:creationId xmlns=""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78" name="Picture 23">
            <a:extLst>
              <a:ext uri="{FF2B5EF4-FFF2-40B4-BE49-F238E27FC236}">
                <a16:creationId xmlns=""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="" xmlns:a16="http://schemas.microsoft.com/office/drawing/2014/main" id="{55382121-37EC-4E34-BC02-3454884258E2}"/>
              </a:ext>
            </a:extLst>
          </p:cNvPr>
          <p:cNvSpPr/>
          <p:nvPr/>
        </p:nvSpPr>
        <p:spPr>
          <a:xfrm>
            <a:off x="771525" y="50006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=""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15775" y="2077640"/>
            <a:ext cx="3772575" cy="19571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4621300" y="768246"/>
            <a:ext cx="3763881" cy="1220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 smtClean="0">
                <a:solidFill>
                  <a:sysClr val="windowText" lastClr="000000"/>
                </a:solidFill>
              </a:rPr>
              <a:t>Fractions</a:t>
            </a: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129" name="Rectangle 128">
            <a:extLst>
              <a:ext uri="{FF2B5EF4-FFF2-40B4-BE49-F238E27FC236}">
                <a16:creationId xmlns=""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15775" y="4115111"/>
            <a:ext cx="3775669" cy="19777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130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2168292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31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1300" y="2362060"/>
            <a:ext cx="3494000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 smtClean="0"/>
              <a:t>Calculate the perimeter of this compound shape.</a:t>
            </a:r>
            <a:endParaRPr lang="en-GB" sz="1300" dirty="0"/>
          </a:p>
        </p:txBody>
      </p:sp>
      <p:sp>
        <p:nvSpPr>
          <p:cNvPr id="132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6434" y="5613159"/>
            <a:ext cx="2320793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b="1" dirty="0"/>
              <a:t>Is Saniya correct? </a:t>
            </a:r>
            <a:r>
              <a:rPr lang="en-GB" sz="1300" b="1" dirty="0" smtClean="0"/>
              <a:t/>
            </a:r>
            <a:br>
              <a:rPr lang="en-GB" sz="1300" b="1" dirty="0" smtClean="0"/>
            </a:br>
            <a:r>
              <a:rPr lang="en-GB" sz="1300" b="1" dirty="0" smtClean="0"/>
              <a:t>Explain </a:t>
            </a:r>
            <a:r>
              <a:rPr lang="en-GB" sz="1300" b="1" dirty="0"/>
              <a:t>your reasoning.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005" y="2818056"/>
            <a:ext cx="3774768" cy="1965567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=""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3478" y="767790"/>
            <a:ext cx="3773517" cy="19704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38" name="Reveal Answer 1">
            <a:extLst>
              <a:ext uri="{FF2B5EF4-FFF2-40B4-BE49-F238E27FC236}">
                <a16:creationId xmlns=""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3349806" y="8554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0" name="Rectangle 139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191" y="3165705"/>
            <a:ext cx="3603907" cy="1522009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5" name="Rectangle 144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32054"/>
            <a:ext cx="3596548" cy="152334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6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50" y="1158022"/>
            <a:ext cx="3596548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Count forwards in steps of 100 from 3862. What are the first three numbers? </a:t>
            </a:r>
          </a:p>
        </p:txBody>
      </p:sp>
      <p:sp>
        <p:nvSpPr>
          <p:cNvPr id="148" name="Rectangle 147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64752" y="4871889"/>
            <a:ext cx="3763881" cy="12209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149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1406" y="1868834"/>
            <a:ext cx="850780" cy="54011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3962</a:t>
            </a:r>
            <a:endParaRPr lang="en-GB" b="1" dirty="0"/>
          </a:p>
        </p:txBody>
      </p:sp>
      <p:sp>
        <p:nvSpPr>
          <p:cNvPr id="150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786" y="3284114"/>
            <a:ext cx="23182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chemeClr val="tx1"/>
                </a:solidFill>
              </a:rPr>
              <a:t>	6 5 9 9 6</a:t>
            </a:r>
            <a:br>
              <a:rPr lang="en-GB" altLang="en-US" sz="2400" b="1" dirty="0" smtClean="0">
                <a:solidFill>
                  <a:schemeClr val="tx1"/>
                </a:solidFill>
              </a:rPr>
            </a:br>
            <a:r>
              <a:rPr lang="en-GB" altLang="en-US" sz="2400" b="1" dirty="0" smtClean="0">
                <a:solidFill>
                  <a:schemeClr val="tx1"/>
                </a:solidFill>
              </a:rPr>
              <a:t>    -    </a:t>
            </a:r>
            <a:r>
              <a:rPr lang="en-GB" altLang="en-US" sz="2400" b="1" dirty="0" smtClean="0">
                <a:solidFill>
                  <a:schemeClr val="tx1"/>
                </a:solidFill>
              </a:rPr>
              <a:t> </a:t>
            </a:r>
            <a:r>
              <a:rPr lang="en-GB" altLang="en-US" sz="2400" b="1" u="sng" dirty="0" smtClean="0">
                <a:solidFill>
                  <a:schemeClr val="tx1"/>
                </a:solidFill>
              </a:rPr>
              <a:t>2 </a:t>
            </a:r>
            <a:r>
              <a:rPr lang="en-GB" altLang="en-US" sz="2400" b="1" u="sng" dirty="0">
                <a:solidFill>
                  <a:schemeClr val="tx1"/>
                </a:solidFill>
              </a:rPr>
              <a:t>8</a:t>
            </a:r>
            <a:r>
              <a:rPr lang="en-GB" altLang="en-US" sz="2400" b="1" u="sng" dirty="0" smtClean="0">
                <a:solidFill>
                  <a:schemeClr val="tx1"/>
                </a:solidFill>
              </a:rPr>
              <a:t> </a:t>
            </a:r>
            <a:r>
              <a:rPr lang="en-GB" altLang="en-US" sz="2400" b="1" u="sng" dirty="0">
                <a:solidFill>
                  <a:schemeClr val="tx1"/>
                </a:solidFill>
              </a:rPr>
              <a:t>8</a:t>
            </a:r>
            <a:r>
              <a:rPr lang="en-GB" altLang="en-US" sz="2400" b="1" u="sng" dirty="0" smtClean="0">
                <a:solidFill>
                  <a:schemeClr val="tx1"/>
                </a:solidFill>
              </a:rPr>
              <a:t> </a:t>
            </a:r>
            <a:r>
              <a:rPr lang="en-GB" altLang="en-US" sz="2400" b="1" u="sng" dirty="0">
                <a:solidFill>
                  <a:schemeClr val="tx1"/>
                </a:solidFill>
              </a:rPr>
              <a:t>9</a:t>
            </a:r>
            <a:r>
              <a:rPr lang="en-GB" altLang="en-US" sz="2400" b="1" u="sng" dirty="0" smtClean="0">
                <a:solidFill>
                  <a:schemeClr val="tx1"/>
                </a:solidFill>
              </a:rPr>
              <a:t> </a:t>
            </a:r>
            <a:r>
              <a:rPr lang="en-GB" altLang="en-US" sz="2400" b="1" u="sng" dirty="0">
                <a:solidFill>
                  <a:schemeClr val="tx1"/>
                </a:solidFill>
              </a:rPr>
              <a:t>9</a:t>
            </a:r>
            <a:endParaRPr lang="en-GB" altLang="en-US" sz="2400" b="1" u="sng" dirty="0">
              <a:solidFill>
                <a:schemeClr val="tx1"/>
              </a:solidFill>
            </a:endParaRPr>
          </a:p>
        </p:txBody>
      </p:sp>
      <p:sp>
        <p:nvSpPr>
          <p:cNvPr id="151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7016" y="290092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52" name="Rectangle 151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5733" y="5439821"/>
            <a:ext cx="3611072" cy="5647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6756" y="5534108"/>
            <a:ext cx="23615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6461   </a:t>
            </a:r>
            <a:r>
              <a:rPr lang="en-GB" b="1" dirty="0">
                <a:solidFill>
                  <a:sysClr val="windowText" lastClr="000000"/>
                </a:solidFill>
              </a:rPr>
              <a:t>÷</a:t>
            </a:r>
            <a:r>
              <a:rPr lang="en-GB" altLang="en-US" b="1" dirty="0" smtClean="0">
                <a:solidFill>
                  <a:schemeClr val="tx1"/>
                </a:solidFill>
              </a:rPr>
              <a:t>   7</a:t>
            </a:r>
            <a:r>
              <a:rPr lang="en-GB" b="1" dirty="0" smtClean="0">
                <a:solidFill>
                  <a:sysClr val="windowText" lastClr="000000"/>
                </a:solidFill>
              </a:rPr>
              <a:t>    </a:t>
            </a:r>
            <a:r>
              <a:rPr lang="en-GB" altLang="en-US" b="1" dirty="0" smtClean="0">
                <a:solidFill>
                  <a:schemeClr val="tx1"/>
                </a:solidFill>
              </a:rPr>
              <a:t>=    923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54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45558" y="495893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58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47129"/>
            <a:ext cx="3586306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Use the </a:t>
            </a:r>
            <a:r>
              <a:rPr lang="en-GB" sz="1300" b="1" dirty="0"/>
              <a:t>greater than </a:t>
            </a:r>
            <a:r>
              <a:rPr lang="en-GB" sz="1300" dirty="0"/>
              <a:t>or </a:t>
            </a:r>
            <a:r>
              <a:rPr lang="en-GB" sz="1300" b="1" dirty="0"/>
              <a:t>less than</a:t>
            </a:r>
            <a:r>
              <a:rPr lang="en-GB" sz="1300" dirty="0"/>
              <a:t> symbols to compare these fractions:</a:t>
            </a:r>
          </a:p>
        </p:txBody>
      </p:sp>
      <p:sp>
        <p:nvSpPr>
          <p:cNvPr id="159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61" y="5149854"/>
            <a:ext cx="3762634" cy="2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Use a written method to solve this calculation: </a:t>
            </a:r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24126">
            <a:off x="3429704" y="5292553"/>
            <a:ext cx="518821" cy="883883"/>
          </a:xfrm>
          <a:prstGeom prst="rect">
            <a:avLst/>
          </a:prstGeom>
        </p:spPr>
      </p:pic>
      <p:sp>
        <p:nvSpPr>
          <p:cNvPr id="163" name="Rectangle 162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6565500" y="1309341"/>
            <a:ext cx="1462510" cy="60303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164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0884" y="1297101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3</a:t>
            </a:r>
            <a:endParaRPr lang="en-GB" b="1" dirty="0"/>
          </a:p>
        </p:txBody>
      </p:sp>
      <p:sp>
        <p:nvSpPr>
          <p:cNvPr id="165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0884" y="1585749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>
                <a:solidFill>
                  <a:schemeClr val="tx1"/>
                </a:solidFill>
              </a:rPr>
              <a:t>8</a:t>
            </a:r>
            <a:endParaRPr lang="en-GB" b="1" dirty="0">
              <a:solidFill>
                <a:schemeClr val="tx1"/>
              </a:solidFill>
            </a:endParaRPr>
          </a:p>
        </p:txBody>
      </p:sp>
      <p:cxnSp>
        <p:nvCxnSpPr>
          <p:cNvPr id="166" name="Straight Connector 165"/>
          <p:cNvCxnSpPr/>
          <p:nvPr/>
        </p:nvCxnSpPr>
        <p:spPr>
          <a:xfrm>
            <a:off x="6749180" y="1603088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4553" y="1297101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1</a:t>
            </a:r>
          </a:p>
        </p:txBody>
      </p:sp>
      <p:sp>
        <p:nvSpPr>
          <p:cNvPr id="168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9116" y="1585749"/>
            <a:ext cx="486418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2</a:t>
            </a:r>
          </a:p>
        </p:txBody>
      </p:sp>
      <p:cxnSp>
        <p:nvCxnSpPr>
          <p:cNvPr id="169" name="Straight Connector 168"/>
          <p:cNvCxnSpPr/>
          <p:nvPr/>
        </p:nvCxnSpPr>
        <p:spPr>
          <a:xfrm>
            <a:off x="7562849" y="1603088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4591" y="1335718"/>
            <a:ext cx="4523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600" dirty="0"/>
              <a:t>&lt;</a:t>
            </a:r>
          </a:p>
        </p:txBody>
      </p:sp>
      <p:sp>
        <p:nvSpPr>
          <p:cNvPr id="171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858020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72" name="Picture 17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730" y="1413382"/>
            <a:ext cx="433099" cy="394404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5" y="4709520"/>
            <a:ext cx="1064225" cy="1383333"/>
          </a:xfrm>
          <a:prstGeom prst="rect">
            <a:avLst/>
          </a:prstGeom>
        </p:spPr>
      </p:pic>
      <p:sp>
        <p:nvSpPr>
          <p:cNvPr id="175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7151" y="2541768"/>
            <a:ext cx="1148030" cy="42240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b="1" dirty="0" smtClean="0"/>
              <a:t>32.8 m</a:t>
            </a:r>
            <a:endParaRPr lang="en-GB" sz="2000" b="1" dirty="0"/>
          </a:p>
        </p:txBody>
      </p:sp>
      <p:sp>
        <p:nvSpPr>
          <p:cNvPr id="177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9105" y="4024557"/>
            <a:ext cx="21242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 smtClean="0">
                <a:solidFill>
                  <a:schemeClr val="tx1"/>
                </a:solidFill>
              </a:rPr>
              <a:t>	</a:t>
            </a:r>
            <a:r>
              <a:rPr lang="en-GB" altLang="en-US" sz="2400" b="1" u="sng" dirty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en-GB" altLang="en-US" sz="2400" b="1" u="sng" dirty="0" smtClean="0">
                <a:solidFill>
                  <a:schemeClr val="accent1">
                    <a:lumMod val="50000"/>
                  </a:schemeClr>
                </a:solidFill>
              </a:rPr>
              <a:t> 7 0 9 7</a:t>
            </a:r>
            <a:r>
              <a:rPr lang="en-GB" altLang="en-US" sz="24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GB" altLang="en-US" sz="2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GB" alt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</a:t>
            </a:r>
            <a:endParaRPr lang="en-GB" alt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78" name="Picture 17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784" y="3919218"/>
            <a:ext cx="1198222" cy="698347"/>
          </a:xfrm>
          <a:prstGeom prst="rect">
            <a:avLst/>
          </a:prstGeom>
        </p:spPr>
      </p:pic>
      <p:sp>
        <p:nvSpPr>
          <p:cNvPr id="179" name="Freeform 178">
            <a:extLst>
              <a:ext uri="{FF2B5EF4-FFF2-40B4-BE49-F238E27FC236}">
                <a16:creationId xmlns=""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6374185">
            <a:off x="6349939" y="4096044"/>
            <a:ext cx="1135493" cy="1469830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12158 w 892613"/>
              <a:gd name="connsiteY6" fmla="*/ 147152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5280 h 684230"/>
              <a:gd name="connsiteX1" fmla="*/ 4722 w 892613"/>
              <a:gd name="connsiteY1" fmla="*/ 287268 h 684230"/>
              <a:gd name="connsiteX2" fmla="*/ 510654 w 892613"/>
              <a:gd name="connsiteY2" fmla="*/ 116293 h 684230"/>
              <a:gd name="connsiteX3" fmla="*/ 590621 w 892613"/>
              <a:gd name="connsiteY3" fmla="*/ 140405 h 684230"/>
              <a:gd name="connsiteX4" fmla="*/ 611634 w 892613"/>
              <a:gd name="connsiteY4" fmla="*/ 76961 h 684230"/>
              <a:gd name="connsiteX5" fmla="*/ 749343 w 892613"/>
              <a:gd name="connsiteY5" fmla="*/ 3124 h 684230"/>
              <a:gd name="connsiteX6" fmla="*/ 777338 w 892613"/>
              <a:gd name="connsiteY6" fmla="*/ 141265 h 684230"/>
              <a:gd name="connsiteX7" fmla="*/ 720392 w 892613"/>
              <a:gd name="connsiteY7" fmla="*/ 204803 h 684230"/>
              <a:gd name="connsiteX8" fmla="*/ 746559 w 892613"/>
              <a:gd name="connsiteY8" fmla="*/ 221051 h 684230"/>
              <a:gd name="connsiteX9" fmla="*/ 887891 w 892613"/>
              <a:gd name="connsiteY9" fmla="*/ 494306 h 684230"/>
              <a:gd name="connsiteX10" fmla="*/ 381958 w 892613"/>
              <a:gd name="connsiteY10" fmla="*/ 665280 h 684230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3865 h 682815"/>
              <a:gd name="connsiteX1" fmla="*/ 4722 w 892613"/>
              <a:gd name="connsiteY1" fmla="*/ 285853 h 682815"/>
              <a:gd name="connsiteX2" fmla="*/ 510654 w 892613"/>
              <a:gd name="connsiteY2" fmla="*/ 114878 h 682815"/>
              <a:gd name="connsiteX3" fmla="*/ 590621 w 892613"/>
              <a:gd name="connsiteY3" fmla="*/ 138990 h 682815"/>
              <a:gd name="connsiteX4" fmla="*/ 678237 w 892613"/>
              <a:gd name="connsiteY4" fmla="*/ 91504 h 682815"/>
              <a:gd name="connsiteX5" fmla="*/ 749343 w 892613"/>
              <a:gd name="connsiteY5" fmla="*/ 1709 h 682815"/>
              <a:gd name="connsiteX6" fmla="*/ 777338 w 892613"/>
              <a:gd name="connsiteY6" fmla="*/ 139850 h 682815"/>
              <a:gd name="connsiteX7" fmla="*/ 720392 w 892613"/>
              <a:gd name="connsiteY7" fmla="*/ 203388 h 682815"/>
              <a:gd name="connsiteX8" fmla="*/ 746559 w 892613"/>
              <a:gd name="connsiteY8" fmla="*/ 219636 h 682815"/>
              <a:gd name="connsiteX9" fmla="*/ 887891 w 892613"/>
              <a:gd name="connsiteY9" fmla="*/ 492891 h 682815"/>
              <a:gd name="connsiteX10" fmla="*/ 381958 w 892613"/>
              <a:gd name="connsiteY10" fmla="*/ 663865 h 682815"/>
              <a:gd name="connsiteX0" fmla="*/ 381958 w 892613"/>
              <a:gd name="connsiteY0" fmla="*/ 662926 h 681876"/>
              <a:gd name="connsiteX1" fmla="*/ 4722 w 892613"/>
              <a:gd name="connsiteY1" fmla="*/ 284914 h 681876"/>
              <a:gd name="connsiteX2" fmla="*/ 510654 w 892613"/>
              <a:gd name="connsiteY2" fmla="*/ 113939 h 681876"/>
              <a:gd name="connsiteX3" fmla="*/ 590621 w 892613"/>
              <a:gd name="connsiteY3" fmla="*/ 138051 h 681876"/>
              <a:gd name="connsiteX4" fmla="*/ 678237 w 892613"/>
              <a:gd name="connsiteY4" fmla="*/ 90565 h 681876"/>
              <a:gd name="connsiteX5" fmla="*/ 749343 w 892613"/>
              <a:gd name="connsiteY5" fmla="*/ 770 h 681876"/>
              <a:gd name="connsiteX6" fmla="*/ 777338 w 892613"/>
              <a:gd name="connsiteY6" fmla="*/ 138911 h 681876"/>
              <a:gd name="connsiteX7" fmla="*/ 720392 w 892613"/>
              <a:gd name="connsiteY7" fmla="*/ 202449 h 681876"/>
              <a:gd name="connsiteX8" fmla="*/ 746559 w 892613"/>
              <a:gd name="connsiteY8" fmla="*/ 218697 h 681876"/>
              <a:gd name="connsiteX9" fmla="*/ 887891 w 892613"/>
              <a:gd name="connsiteY9" fmla="*/ 491952 h 681876"/>
              <a:gd name="connsiteX10" fmla="*/ 381958 w 892613"/>
              <a:gd name="connsiteY10" fmla="*/ 662926 h 68187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78237 w 892613"/>
              <a:gd name="connsiteY4" fmla="*/ 89795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62156 h 681106"/>
              <a:gd name="connsiteX1" fmla="*/ 4722 w 892613"/>
              <a:gd name="connsiteY1" fmla="*/ 284144 h 681106"/>
              <a:gd name="connsiteX2" fmla="*/ 510654 w 892613"/>
              <a:gd name="connsiteY2" fmla="*/ 113169 h 681106"/>
              <a:gd name="connsiteX3" fmla="*/ 590621 w 892613"/>
              <a:gd name="connsiteY3" fmla="*/ 137281 h 681106"/>
              <a:gd name="connsiteX4" fmla="*/ 684744 w 892613"/>
              <a:gd name="connsiteY4" fmla="*/ 90446 h 681106"/>
              <a:gd name="connsiteX5" fmla="*/ 749343 w 892613"/>
              <a:gd name="connsiteY5" fmla="*/ 0 h 681106"/>
              <a:gd name="connsiteX6" fmla="*/ 777338 w 892613"/>
              <a:gd name="connsiteY6" fmla="*/ 138141 h 681106"/>
              <a:gd name="connsiteX7" fmla="*/ 720392 w 892613"/>
              <a:gd name="connsiteY7" fmla="*/ 201679 h 681106"/>
              <a:gd name="connsiteX8" fmla="*/ 746559 w 892613"/>
              <a:gd name="connsiteY8" fmla="*/ 217927 h 681106"/>
              <a:gd name="connsiteX9" fmla="*/ 887891 w 892613"/>
              <a:gd name="connsiteY9" fmla="*/ 491182 h 681106"/>
              <a:gd name="connsiteX10" fmla="*/ 381958 w 892613"/>
              <a:gd name="connsiteY10" fmla="*/ 662156 h 681106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84744 w 892613"/>
              <a:gd name="connsiteY4" fmla="*/ 88109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708202 w 892613"/>
              <a:gd name="connsiteY4" fmla="*/ 91783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590621 w 892613"/>
              <a:gd name="connsiteY3" fmla="*/ 134944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77338 w 892613"/>
              <a:gd name="connsiteY6" fmla="*/ 135804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0750 w 892613"/>
              <a:gd name="connsiteY6" fmla="*/ 118985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1958 w 892613"/>
              <a:gd name="connsiteY0" fmla="*/ 659819 h 678769"/>
              <a:gd name="connsiteX1" fmla="*/ 4722 w 892613"/>
              <a:gd name="connsiteY1" fmla="*/ 281807 h 678769"/>
              <a:gd name="connsiteX2" fmla="*/ 510654 w 892613"/>
              <a:gd name="connsiteY2" fmla="*/ 110832 h 678769"/>
              <a:gd name="connsiteX3" fmla="*/ 610997 w 892613"/>
              <a:gd name="connsiteY3" fmla="*/ 119707 h 678769"/>
              <a:gd name="connsiteX4" fmla="*/ 697417 w 892613"/>
              <a:gd name="connsiteY4" fmla="*/ 76088 h 678769"/>
              <a:gd name="connsiteX5" fmla="*/ 719549 w 892613"/>
              <a:gd name="connsiteY5" fmla="*/ 0 h 678769"/>
              <a:gd name="connsiteX6" fmla="*/ 791777 w 892613"/>
              <a:gd name="connsiteY6" fmla="*/ 108458 h 678769"/>
              <a:gd name="connsiteX7" fmla="*/ 720392 w 892613"/>
              <a:gd name="connsiteY7" fmla="*/ 199342 h 678769"/>
              <a:gd name="connsiteX8" fmla="*/ 746559 w 892613"/>
              <a:gd name="connsiteY8" fmla="*/ 215590 h 678769"/>
              <a:gd name="connsiteX9" fmla="*/ 887891 w 892613"/>
              <a:gd name="connsiteY9" fmla="*/ 488845 h 678769"/>
              <a:gd name="connsiteX10" fmla="*/ 381958 w 892613"/>
              <a:gd name="connsiteY10" fmla="*/ 659819 h 678769"/>
              <a:gd name="connsiteX0" fmla="*/ 380527 w 919242"/>
              <a:gd name="connsiteY0" fmla="*/ 659819 h 684488"/>
              <a:gd name="connsiteX1" fmla="*/ 3291 w 919242"/>
              <a:gd name="connsiteY1" fmla="*/ 281807 h 684488"/>
              <a:gd name="connsiteX2" fmla="*/ 509223 w 919242"/>
              <a:gd name="connsiteY2" fmla="*/ 110832 h 684488"/>
              <a:gd name="connsiteX3" fmla="*/ 609566 w 919242"/>
              <a:gd name="connsiteY3" fmla="*/ 119707 h 684488"/>
              <a:gd name="connsiteX4" fmla="*/ 695986 w 919242"/>
              <a:gd name="connsiteY4" fmla="*/ 76088 h 684488"/>
              <a:gd name="connsiteX5" fmla="*/ 718118 w 919242"/>
              <a:gd name="connsiteY5" fmla="*/ 0 h 684488"/>
              <a:gd name="connsiteX6" fmla="*/ 790346 w 919242"/>
              <a:gd name="connsiteY6" fmla="*/ 108458 h 684488"/>
              <a:gd name="connsiteX7" fmla="*/ 718961 w 919242"/>
              <a:gd name="connsiteY7" fmla="*/ 199342 h 684488"/>
              <a:gd name="connsiteX8" fmla="*/ 745128 w 919242"/>
              <a:gd name="connsiteY8" fmla="*/ 215590 h 684488"/>
              <a:gd name="connsiteX9" fmla="*/ 915751 w 919242"/>
              <a:gd name="connsiteY9" fmla="*/ 548721 h 684488"/>
              <a:gd name="connsiteX10" fmla="*/ 380527 w 919242"/>
              <a:gd name="connsiteY10" fmla="*/ 659819 h 684488"/>
              <a:gd name="connsiteX0" fmla="*/ 427571 w 916385"/>
              <a:gd name="connsiteY0" fmla="*/ 703008 h 719022"/>
              <a:gd name="connsiteX1" fmla="*/ 434 w 916385"/>
              <a:gd name="connsiteY1" fmla="*/ 281807 h 719022"/>
              <a:gd name="connsiteX2" fmla="*/ 506366 w 916385"/>
              <a:gd name="connsiteY2" fmla="*/ 110832 h 719022"/>
              <a:gd name="connsiteX3" fmla="*/ 606709 w 916385"/>
              <a:gd name="connsiteY3" fmla="*/ 119707 h 719022"/>
              <a:gd name="connsiteX4" fmla="*/ 693129 w 916385"/>
              <a:gd name="connsiteY4" fmla="*/ 76088 h 719022"/>
              <a:gd name="connsiteX5" fmla="*/ 715261 w 916385"/>
              <a:gd name="connsiteY5" fmla="*/ 0 h 719022"/>
              <a:gd name="connsiteX6" fmla="*/ 787489 w 916385"/>
              <a:gd name="connsiteY6" fmla="*/ 108458 h 719022"/>
              <a:gd name="connsiteX7" fmla="*/ 716104 w 916385"/>
              <a:gd name="connsiteY7" fmla="*/ 199342 h 719022"/>
              <a:gd name="connsiteX8" fmla="*/ 742271 w 916385"/>
              <a:gd name="connsiteY8" fmla="*/ 215590 h 719022"/>
              <a:gd name="connsiteX9" fmla="*/ 912894 w 916385"/>
              <a:gd name="connsiteY9" fmla="*/ 548721 h 719022"/>
              <a:gd name="connsiteX10" fmla="*/ 427571 w 916385"/>
              <a:gd name="connsiteY10" fmla="*/ 703008 h 719022"/>
              <a:gd name="connsiteX0" fmla="*/ 376826 w 917304"/>
              <a:gd name="connsiteY0" fmla="*/ 652539 h 679263"/>
              <a:gd name="connsiteX1" fmla="*/ 1353 w 917304"/>
              <a:gd name="connsiteY1" fmla="*/ 281807 h 679263"/>
              <a:gd name="connsiteX2" fmla="*/ 507285 w 917304"/>
              <a:gd name="connsiteY2" fmla="*/ 110832 h 679263"/>
              <a:gd name="connsiteX3" fmla="*/ 607628 w 917304"/>
              <a:gd name="connsiteY3" fmla="*/ 119707 h 679263"/>
              <a:gd name="connsiteX4" fmla="*/ 694048 w 917304"/>
              <a:gd name="connsiteY4" fmla="*/ 76088 h 679263"/>
              <a:gd name="connsiteX5" fmla="*/ 716180 w 917304"/>
              <a:gd name="connsiteY5" fmla="*/ 0 h 679263"/>
              <a:gd name="connsiteX6" fmla="*/ 788408 w 917304"/>
              <a:gd name="connsiteY6" fmla="*/ 108458 h 679263"/>
              <a:gd name="connsiteX7" fmla="*/ 717023 w 917304"/>
              <a:gd name="connsiteY7" fmla="*/ 199342 h 679263"/>
              <a:gd name="connsiteX8" fmla="*/ 743190 w 917304"/>
              <a:gd name="connsiteY8" fmla="*/ 215590 h 679263"/>
              <a:gd name="connsiteX9" fmla="*/ 913813 w 917304"/>
              <a:gd name="connsiteY9" fmla="*/ 548721 h 679263"/>
              <a:gd name="connsiteX10" fmla="*/ 376826 w 917304"/>
              <a:gd name="connsiteY10" fmla="*/ 652539 h 679263"/>
              <a:gd name="connsiteX0" fmla="*/ 377490 w 917968"/>
              <a:gd name="connsiteY0" fmla="*/ 652539 h 698178"/>
              <a:gd name="connsiteX1" fmla="*/ 2017 w 917968"/>
              <a:gd name="connsiteY1" fmla="*/ 281807 h 698178"/>
              <a:gd name="connsiteX2" fmla="*/ 507949 w 917968"/>
              <a:gd name="connsiteY2" fmla="*/ 110832 h 698178"/>
              <a:gd name="connsiteX3" fmla="*/ 608292 w 917968"/>
              <a:gd name="connsiteY3" fmla="*/ 119707 h 698178"/>
              <a:gd name="connsiteX4" fmla="*/ 694712 w 917968"/>
              <a:gd name="connsiteY4" fmla="*/ 76088 h 698178"/>
              <a:gd name="connsiteX5" fmla="*/ 716844 w 917968"/>
              <a:gd name="connsiteY5" fmla="*/ 0 h 698178"/>
              <a:gd name="connsiteX6" fmla="*/ 789072 w 917968"/>
              <a:gd name="connsiteY6" fmla="*/ 108458 h 698178"/>
              <a:gd name="connsiteX7" fmla="*/ 717687 w 917968"/>
              <a:gd name="connsiteY7" fmla="*/ 199342 h 698178"/>
              <a:gd name="connsiteX8" fmla="*/ 743854 w 917968"/>
              <a:gd name="connsiteY8" fmla="*/ 215590 h 698178"/>
              <a:gd name="connsiteX9" fmla="*/ 914477 w 917968"/>
              <a:gd name="connsiteY9" fmla="*/ 548721 h 698178"/>
              <a:gd name="connsiteX10" fmla="*/ 377490 w 917968"/>
              <a:gd name="connsiteY10" fmla="*/ 652539 h 698178"/>
              <a:gd name="connsiteX0" fmla="*/ 333012 w 920454"/>
              <a:gd name="connsiteY0" fmla="*/ 673724 h 713898"/>
              <a:gd name="connsiteX1" fmla="*/ 4503 w 920454"/>
              <a:gd name="connsiteY1" fmla="*/ 281807 h 713898"/>
              <a:gd name="connsiteX2" fmla="*/ 510435 w 920454"/>
              <a:gd name="connsiteY2" fmla="*/ 110832 h 713898"/>
              <a:gd name="connsiteX3" fmla="*/ 610778 w 920454"/>
              <a:gd name="connsiteY3" fmla="*/ 119707 h 713898"/>
              <a:gd name="connsiteX4" fmla="*/ 697198 w 920454"/>
              <a:gd name="connsiteY4" fmla="*/ 76088 h 713898"/>
              <a:gd name="connsiteX5" fmla="*/ 719330 w 920454"/>
              <a:gd name="connsiteY5" fmla="*/ 0 h 713898"/>
              <a:gd name="connsiteX6" fmla="*/ 791558 w 920454"/>
              <a:gd name="connsiteY6" fmla="*/ 108458 h 713898"/>
              <a:gd name="connsiteX7" fmla="*/ 720173 w 920454"/>
              <a:gd name="connsiteY7" fmla="*/ 199342 h 713898"/>
              <a:gd name="connsiteX8" fmla="*/ 746340 w 920454"/>
              <a:gd name="connsiteY8" fmla="*/ 215590 h 713898"/>
              <a:gd name="connsiteX9" fmla="*/ 916963 w 920454"/>
              <a:gd name="connsiteY9" fmla="*/ 548721 h 713898"/>
              <a:gd name="connsiteX10" fmla="*/ 333012 w 920454"/>
              <a:gd name="connsiteY10" fmla="*/ 673724 h 713898"/>
              <a:gd name="connsiteX0" fmla="*/ 292550 w 879992"/>
              <a:gd name="connsiteY0" fmla="*/ 673724 h 697728"/>
              <a:gd name="connsiteX1" fmla="*/ 3329 w 879992"/>
              <a:gd name="connsiteY1" fmla="*/ 244723 h 697728"/>
              <a:gd name="connsiteX2" fmla="*/ 469973 w 879992"/>
              <a:gd name="connsiteY2" fmla="*/ 110832 h 697728"/>
              <a:gd name="connsiteX3" fmla="*/ 570316 w 879992"/>
              <a:gd name="connsiteY3" fmla="*/ 119707 h 697728"/>
              <a:gd name="connsiteX4" fmla="*/ 656736 w 879992"/>
              <a:gd name="connsiteY4" fmla="*/ 76088 h 697728"/>
              <a:gd name="connsiteX5" fmla="*/ 678868 w 879992"/>
              <a:gd name="connsiteY5" fmla="*/ 0 h 697728"/>
              <a:gd name="connsiteX6" fmla="*/ 751096 w 879992"/>
              <a:gd name="connsiteY6" fmla="*/ 108458 h 697728"/>
              <a:gd name="connsiteX7" fmla="*/ 679711 w 879992"/>
              <a:gd name="connsiteY7" fmla="*/ 199342 h 697728"/>
              <a:gd name="connsiteX8" fmla="*/ 705878 w 879992"/>
              <a:gd name="connsiteY8" fmla="*/ 215590 h 697728"/>
              <a:gd name="connsiteX9" fmla="*/ 876501 w 879992"/>
              <a:gd name="connsiteY9" fmla="*/ 548721 h 697728"/>
              <a:gd name="connsiteX10" fmla="*/ 292550 w 879992"/>
              <a:gd name="connsiteY10" fmla="*/ 673724 h 697728"/>
              <a:gd name="connsiteX0" fmla="*/ 293889 w 881331"/>
              <a:gd name="connsiteY0" fmla="*/ 673724 h 714014"/>
              <a:gd name="connsiteX1" fmla="*/ 4668 w 881331"/>
              <a:gd name="connsiteY1" fmla="*/ 244723 h 714014"/>
              <a:gd name="connsiteX2" fmla="*/ 471312 w 881331"/>
              <a:gd name="connsiteY2" fmla="*/ 110832 h 714014"/>
              <a:gd name="connsiteX3" fmla="*/ 571655 w 881331"/>
              <a:gd name="connsiteY3" fmla="*/ 119707 h 714014"/>
              <a:gd name="connsiteX4" fmla="*/ 658075 w 881331"/>
              <a:gd name="connsiteY4" fmla="*/ 76088 h 714014"/>
              <a:gd name="connsiteX5" fmla="*/ 680207 w 881331"/>
              <a:gd name="connsiteY5" fmla="*/ 0 h 714014"/>
              <a:gd name="connsiteX6" fmla="*/ 752435 w 881331"/>
              <a:gd name="connsiteY6" fmla="*/ 108458 h 714014"/>
              <a:gd name="connsiteX7" fmla="*/ 681050 w 881331"/>
              <a:gd name="connsiteY7" fmla="*/ 199342 h 714014"/>
              <a:gd name="connsiteX8" fmla="*/ 707217 w 881331"/>
              <a:gd name="connsiteY8" fmla="*/ 215590 h 714014"/>
              <a:gd name="connsiteX9" fmla="*/ 877840 w 881331"/>
              <a:gd name="connsiteY9" fmla="*/ 548721 h 714014"/>
              <a:gd name="connsiteX10" fmla="*/ 293889 w 881331"/>
              <a:gd name="connsiteY10" fmla="*/ 673724 h 714014"/>
              <a:gd name="connsiteX0" fmla="*/ 248790 w 886457"/>
              <a:gd name="connsiteY0" fmla="*/ 643738 h 692090"/>
              <a:gd name="connsiteX1" fmla="*/ 9794 w 886457"/>
              <a:gd name="connsiteY1" fmla="*/ 244723 h 692090"/>
              <a:gd name="connsiteX2" fmla="*/ 476438 w 886457"/>
              <a:gd name="connsiteY2" fmla="*/ 110832 h 692090"/>
              <a:gd name="connsiteX3" fmla="*/ 576781 w 886457"/>
              <a:gd name="connsiteY3" fmla="*/ 119707 h 692090"/>
              <a:gd name="connsiteX4" fmla="*/ 663201 w 886457"/>
              <a:gd name="connsiteY4" fmla="*/ 76088 h 692090"/>
              <a:gd name="connsiteX5" fmla="*/ 685333 w 886457"/>
              <a:gd name="connsiteY5" fmla="*/ 0 h 692090"/>
              <a:gd name="connsiteX6" fmla="*/ 757561 w 886457"/>
              <a:gd name="connsiteY6" fmla="*/ 108458 h 692090"/>
              <a:gd name="connsiteX7" fmla="*/ 686176 w 886457"/>
              <a:gd name="connsiteY7" fmla="*/ 199342 h 692090"/>
              <a:gd name="connsiteX8" fmla="*/ 712343 w 886457"/>
              <a:gd name="connsiteY8" fmla="*/ 215590 h 692090"/>
              <a:gd name="connsiteX9" fmla="*/ 882966 w 886457"/>
              <a:gd name="connsiteY9" fmla="*/ 548721 h 692090"/>
              <a:gd name="connsiteX10" fmla="*/ 248790 w 886457"/>
              <a:gd name="connsiteY10" fmla="*/ 643738 h 692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86457" h="692090">
                <a:moveTo>
                  <a:pt x="248790" y="643738"/>
                </a:moveTo>
                <a:cubicBezTo>
                  <a:pt x="42609" y="556294"/>
                  <a:pt x="-28147" y="333541"/>
                  <a:pt x="9794" y="244723"/>
                </a:cubicBezTo>
                <a:cubicBezTo>
                  <a:pt x="47735" y="155905"/>
                  <a:pt x="232558" y="53660"/>
                  <a:pt x="476438" y="110832"/>
                </a:cubicBezTo>
                <a:cubicBezTo>
                  <a:pt x="509886" y="113790"/>
                  <a:pt x="536542" y="121828"/>
                  <a:pt x="576781" y="119707"/>
                </a:cubicBezTo>
                <a:cubicBezTo>
                  <a:pt x="614318" y="108254"/>
                  <a:pt x="662133" y="92515"/>
                  <a:pt x="663201" y="76088"/>
                </a:cubicBezTo>
                <a:cubicBezTo>
                  <a:pt x="661048" y="75268"/>
                  <a:pt x="687399" y="78211"/>
                  <a:pt x="685333" y="0"/>
                </a:cubicBezTo>
                <a:cubicBezTo>
                  <a:pt x="736012" y="21042"/>
                  <a:pt x="762174" y="70920"/>
                  <a:pt x="757561" y="108458"/>
                </a:cubicBezTo>
                <a:cubicBezTo>
                  <a:pt x="758138" y="127458"/>
                  <a:pt x="709629" y="172556"/>
                  <a:pt x="686176" y="199342"/>
                </a:cubicBezTo>
                <a:lnTo>
                  <a:pt x="712343" y="215590"/>
                </a:lnTo>
                <a:cubicBezTo>
                  <a:pt x="818241" y="292455"/>
                  <a:pt x="905177" y="453972"/>
                  <a:pt x="882966" y="548721"/>
                </a:cubicBezTo>
                <a:cubicBezTo>
                  <a:pt x="847427" y="700319"/>
                  <a:pt x="454971" y="731182"/>
                  <a:pt x="248790" y="643738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62" name="Rectangle 104">
            <a:extLst>
              <a:ext uri="{FF2B5EF4-FFF2-40B4-BE49-F238E27FC236}">
                <a16:creationId xmlns=""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3184" y="4436680"/>
            <a:ext cx="123275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400" b="1" dirty="0"/>
              <a:t>40 minutes ago the time was 13:45</a:t>
            </a:r>
            <a:endParaRPr lang="en-GB" altLang="en-US" sz="1400" b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720" y="4421166"/>
            <a:ext cx="1795170" cy="1269392"/>
          </a:xfrm>
          <a:prstGeom prst="rect">
            <a:avLst/>
          </a:prstGeom>
        </p:spPr>
      </p:pic>
      <p:sp>
        <p:nvSpPr>
          <p:cNvPr id="48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013" y="1868834"/>
            <a:ext cx="850780" cy="54011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4062</a:t>
            </a:r>
            <a:endParaRPr lang="en-GB" b="1" dirty="0"/>
          </a:p>
        </p:txBody>
      </p:sp>
      <p:sp>
        <p:nvSpPr>
          <p:cNvPr id="49" name="Rectangle 98">
            <a:extLst>
              <a:ext uri="{FF2B5EF4-FFF2-40B4-BE49-F238E27FC236}">
                <a16:creationId xmlns=""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6619" y="1868834"/>
            <a:ext cx="853826" cy="54011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4162</a:t>
            </a:r>
            <a:endParaRPr lang="en-GB" b="1" dirty="0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958" y="1722057"/>
            <a:ext cx="980880" cy="87510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351" y="1602401"/>
            <a:ext cx="875045" cy="10284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66" y="1585749"/>
            <a:ext cx="899327" cy="1032846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4685797" y="2613704"/>
            <a:ext cx="3632529" cy="1407831"/>
            <a:chOff x="4681901" y="2656354"/>
            <a:chExt cx="3632529" cy="1407831"/>
          </a:xfrm>
        </p:grpSpPr>
        <p:sp>
          <p:nvSpPr>
            <p:cNvPr id="85" name="TextBox 84"/>
            <p:cNvSpPr txBox="1"/>
            <p:nvPr/>
          </p:nvSpPr>
          <p:spPr>
            <a:xfrm>
              <a:off x="6341306" y="2656354"/>
              <a:ext cx="7907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8.4 m</a:t>
              </a:r>
              <a:endParaRPr lang="en-GB" dirty="0"/>
            </a:p>
          </p:txBody>
        </p:sp>
        <p:grpSp>
          <p:nvGrpSpPr>
            <p:cNvPr id="43" name="Group 42"/>
            <p:cNvGrpSpPr/>
            <p:nvPr/>
          </p:nvGrpSpPr>
          <p:grpSpPr>
            <a:xfrm>
              <a:off x="4681901" y="2769896"/>
              <a:ext cx="3632529" cy="1294289"/>
              <a:chOff x="4681901" y="2769896"/>
              <a:chExt cx="3632529" cy="1294289"/>
            </a:xfrm>
          </p:grpSpPr>
          <p:grpSp>
            <p:nvGrpSpPr>
              <p:cNvPr id="32" name="Group 31"/>
              <p:cNvGrpSpPr/>
              <p:nvPr/>
            </p:nvGrpSpPr>
            <p:grpSpPr>
              <a:xfrm>
                <a:off x="5630433" y="2769896"/>
                <a:ext cx="1743258" cy="833580"/>
                <a:chOff x="5630433" y="2769896"/>
                <a:chExt cx="1743258" cy="833580"/>
              </a:xfrm>
            </p:grpSpPr>
            <p:cxnSp>
              <p:nvCxnSpPr>
                <p:cNvPr id="4" name="Straight Connector 3"/>
                <p:cNvCxnSpPr/>
                <p:nvPr/>
              </p:nvCxnSpPr>
              <p:spPr>
                <a:xfrm>
                  <a:off x="5630433" y="2782528"/>
                  <a:ext cx="404447" cy="0"/>
                </a:xfrm>
                <a:prstGeom prst="line">
                  <a:avLst/>
                </a:prstGeom>
                <a:ln w="28575"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" name="Straight Connector 5"/>
                <p:cNvCxnSpPr/>
                <p:nvPr/>
              </p:nvCxnSpPr>
              <p:spPr>
                <a:xfrm>
                  <a:off x="5630433" y="2769896"/>
                  <a:ext cx="0" cy="833580"/>
                </a:xfrm>
                <a:prstGeom prst="line">
                  <a:avLst/>
                </a:prstGeom>
                <a:ln w="28575"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" name="Straight Connector 7"/>
                <p:cNvCxnSpPr/>
                <p:nvPr/>
              </p:nvCxnSpPr>
              <p:spPr>
                <a:xfrm>
                  <a:off x="5630433" y="3588817"/>
                  <a:ext cx="1740877" cy="0"/>
                </a:xfrm>
                <a:prstGeom prst="line">
                  <a:avLst/>
                </a:prstGeom>
                <a:ln w="28575"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Straight Connector 9"/>
                <p:cNvCxnSpPr/>
                <p:nvPr/>
              </p:nvCxnSpPr>
              <p:spPr>
                <a:xfrm>
                  <a:off x="6034880" y="2769896"/>
                  <a:ext cx="0" cy="319886"/>
                </a:xfrm>
                <a:prstGeom prst="line">
                  <a:avLst/>
                </a:prstGeom>
                <a:ln w="28575"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Straight Connector 11"/>
                <p:cNvCxnSpPr/>
                <p:nvPr/>
              </p:nvCxnSpPr>
              <p:spPr>
                <a:xfrm>
                  <a:off x="6019493" y="3089782"/>
                  <a:ext cx="1354198" cy="0"/>
                </a:xfrm>
                <a:prstGeom prst="line">
                  <a:avLst/>
                </a:prstGeom>
                <a:ln w="28575"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/>
                <p:cNvCxnSpPr/>
                <p:nvPr/>
              </p:nvCxnSpPr>
              <p:spPr>
                <a:xfrm>
                  <a:off x="7371310" y="3074838"/>
                  <a:ext cx="0" cy="528638"/>
                </a:xfrm>
                <a:prstGeom prst="line">
                  <a:avLst/>
                </a:prstGeom>
                <a:ln w="28575"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TextBox 32"/>
              <p:cNvSpPr txBox="1"/>
              <p:nvPr/>
            </p:nvSpPr>
            <p:spPr>
              <a:xfrm>
                <a:off x="4681901" y="3024318"/>
                <a:ext cx="87883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 smtClean="0"/>
                  <a:t>4.9 m</a:t>
                </a:r>
                <a:endParaRPr lang="en-GB" dirty="0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6104519" y="3694853"/>
                <a:ext cx="81316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 smtClean="0"/>
                  <a:t>11.5 m</a:t>
                </a:r>
                <a:endParaRPr lang="en-GB" dirty="0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7445231" y="3127626"/>
                <a:ext cx="8691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 smtClean="0"/>
                  <a:t>2.7 m</a:t>
                </a:r>
                <a:endParaRPr lang="en-GB" dirty="0"/>
              </a:p>
            </p:txBody>
          </p:sp>
          <p:cxnSp>
            <p:nvCxnSpPr>
              <p:cNvPr id="35" name="Straight Arrow Connector 34"/>
              <p:cNvCxnSpPr/>
              <p:nvPr/>
            </p:nvCxnSpPr>
            <p:spPr>
              <a:xfrm>
                <a:off x="5495025" y="2769896"/>
                <a:ext cx="0" cy="818921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Arrow Connector 88"/>
              <p:cNvCxnSpPr/>
              <p:nvPr/>
            </p:nvCxnSpPr>
            <p:spPr>
              <a:xfrm>
                <a:off x="7489929" y="3074838"/>
                <a:ext cx="0" cy="513979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Arrow Connector 89"/>
              <p:cNvCxnSpPr/>
              <p:nvPr/>
            </p:nvCxnSpPr>
            <p:spPr>
              <a:xfrm flipH="1">
                <a:off x="5630434" y="3699612"/>
                <a:ext cx="1750418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Arrow Connector 94"/>
              <p:cNvCxnSpPr/>
              <p:nvPr/>
            </p:nvCxnSpPr>
            <p:spPr>
              <a:xfrm flipH="1">
                <a:off x="6059359" y="2987439"/>
                <a:ext cx="1321493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</p:childTnLst>
        </p:cTn>
      </p:par>
    </p:tnLst>
    <p:bldLst>
      <p:bldP spid="130" grpId="0" animBg="1"/>
      <p:bldP spid="138" grpId="0" animBg="1"/>
      <p:bldP spid="149" grpId="0" animBg="1"/>
      <p:bldP spid="151" grpId="0" animBg="1"/>
      <p:bldP spid="154" grpId="0" animBg="1"/>
      <p:bldP spid="171" grpId="0" animBg="1"/>
      <p:bldP spid="1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17">
            <a:extLst>
              <a:ext uri="{FF2B5EF4-FFF2-40B4-BE49-F238E27FC236}">
                <a16:creationId xmlns="" xmlns:a16="http://schemas.microsoft.com/office/drawing/2014/main" id="{9B941ACA-8F76-4CCB-A8A8-3648EBE81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3005" y="506880"/>
            <a:ext cx="11721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Week </a:t>
            </a:r>
            <a:r>
              <a:rPr lang="en-GB" altLang="en-US" sz="1200" b="1" dirty="0" smtClean="0">
                <a:solidFill>
                  <a:schemeClr val="tx1"/>
                </a:solidFill>
              </a:rPr>
              <a:t>1 Friday</a:t>
            </a:r>
            <a:endParaRPr lang="en-GB" altLang="en-US" sz="1200" b="1" dirty="0">
              <a:solidFill>
                <a:schemeClr val="tx1"/>
              </a:solidFill>
            </a:endParaRPr>
          </a:p>
        </p:txBody>
      </p:sp>
      <p:sp>
        <p:nvSpPr>
          <p:cNvPr id="14343" name="Rectangle 22">
            <a:extLst>
              <a:ext uri="{FF2B5EF4-FFF2-40B4-BE49-F238E27FC236}">
                <a16:creationId xmlns="" xmlns:a16="http://schemas.microsoft.com/office/drawing/2014/main" id="{A8C906A4-5906-4AD0-B717-5E0AB6ECF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25428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4344" name="Picture 23">
            <a:extLst>
              <a:ext uri="{FF2B5EF4-FFF2-40B4-BE49-F238E27FC236}">
                <a16:creationId xmlns="" xmlns:a16="http://schemas.microsoft.com/office/drawing/2014/main" id="{825A8EB1-D788-4214-AE40-60D6C1BA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5839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="" xmlns:a16="http://schemas.microsoft.com/office/drawing/2014/main" id="{8A7B699B-836A-44AC-8700-C4CDA20EFAD9}"/>
              </a:ext>
            </a:extLst>
          </p:cNvPr>
          <p:cNvSpPr/>
          <p:nvPr/>
        </p:nvSpPr>
        <p:spPr>
          <a:xfrm>
            <a:off x="771525" y="526439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4" name="Rectangle 103">
            <a:extLst>
              <a:ext uri="{FF2B5EF4-FFF2-40B4-BE49-F238E27FC236}">
                <a16:creationId xmlns=""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15775" y="2077640"/>
            <a:ext cx="3772575" cy="19571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4621300" y="768246"/>
            <a:ext cx="3763881" cy="1220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 smtClean="0">
                <a:solidFill>
                  <a:sysClr val="windowText" lastClr="000000"/>
                </a:solidFill>
              </a:rPr>
              <a:t>Fractions</a:t>
            </a: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=""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15775" y="4115111"/>
            <a:ext cx="3775669" cy="19777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107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2168292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8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1300" y="2371585"/>
            <a:ext cx="3494000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The area of the face of a cube is 16cm</a:t>
            </a:r>
            <a:r>
              <a:rPr lang="en-GB" sz="1300" baseline="30000" dirty="0"/>
              <a:t>2</a:t>
            </a:r>
            <a:r>
              <a:rPr lang="en-GB" sz="1300" dirty="0"/>
              <a:t>. What is the volume of the cube?</a:t>
            </a:r>
          </a:p>
        </p:txBody>
      </p:sp>
      <p:sp>
        <p:nvSpPr>
          <p:cNvPr id="109" name="Rectangle 90">
            <a:extLst>
              <a:ext uri="{FF2B5EF4-FFF2-40B4-BE49-F238E27FC236}">
                <a16:creationId xmlns=""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6434" y="5595575"/>
            <a:ext cx="2320793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b="1" dirty="0"/>
              <a:t>Is Jamil correct? </a:t>
            </a:r>
            <a:r>
              <a:rPr lang="en-GB" sz="1300" b="1" dirty="0" smtClean="0"/>
              <a:t/>
            </a:r>
            <a:br>
              <a:rPr lang="en-GB" sz="1300" b="1" dirty="0" smtClean="0"/>
            </a:br>
            <a:r>
              <a:rPr lang="en-GB" sz="1300" b="1" dirty="0" smtClean="0"/>
              <a:t>Explain </a:t>
            </a:r>
            <a:r>
              <a:rPr lang="en-GB" sz="1300" b="1" dirty="0"/>
              <a:t>your reasoning.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005" y="2818056"/>
            <a:ext cx="3774768" cy="1965567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=""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3478" y="767790"/>
            <a:ext cx="3773517" cy="19704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12" name="Reveal Answer 1">
            <a:extLst>
              <a:ext uri="{FF2B5EF4-FFF2-40B4-BE49-F238E27FC236}">
                <a16:creationId xmlns=""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3349806" y="8554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191" y="3175230"/>
            <a:ext cx="3603907" cy="59298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4" name="Rectangle 113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32054"/>
            <a:ext cx="3596548" cy="152334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5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50" y="1158022"/>
            <a:ext cx="3596548" cy="45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 smtClean="0"/>
              <a:t>Which symbol completes this number sentence?</a:t>
            </a:r>
            <a:endParaRPr lang="en-GB" sz="1300" dirty="0"/>
          </a:p>
        </p:txBody>
      </p:sp>
      <p:sp>
        <p:nvSpPr>
          <p:cNvPr id="116" name="Rectangle 115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64752" y="4871889"/>
            <a:ext cx="3763881" cy="12209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118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803" y="3282663"/>
            <a:ext cx="34964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309 200  + 70 000  =   379 200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191" y="4112032"/>
            <a:ext cx="3603907" cy="584344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0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7016" y="290092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21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7016" y="3839316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5733" y="5439821"/>
            <a:ext cx="3611072" cy="5647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3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761" y="4225110"/>
            <a:ext cx="23487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9</a:t>
            </a:r>
            <a:r>
              <a:rPr lang="en-GB" altLang="en-US" b="1" dirty="0">
                <a:solidFill>
                  <a:schemeClr val="tx1"/>
                </a:solidFill>
              </a:rPr>
              <a:t>2</a:t>
            </a:r>
            <a:r>
              <a:rPr lang="en-GB" altLang="en-US" b="1" dirty="0" smtClean="0">
                <a:solidFill>
                  <a:schemeClr val="tx1"/>
                </a:solidFill>
              </a:rPr>
              <a:t> 410  -  30 000  = 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24" name="Rectangle 65">
            <a:extLst>
              <a:ext uri="{FF2B5EF4-FFF2-40B4-BE49-F238E27FC236}">
                <a16:creationId xmlns=""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8026" y="5537525"/>
            <a:ext cx="23871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chemeClr val="tx1"/>
                </a:solidFill>
              </a:rPr>
              <a:t>52   </a:t>
            </a:r>
            <a:r>
              <a:rPr lang="en-GB" b="1" dirty="0" smtClean="0">
                <a:solidFill>
                  <a:sysClr val="windowText" lastClr="000000"/>
                </a:solidFill>
              </a:rPr>
              <a:t>×</a:t>
            </a:r>
            <a:r>
              <a:rPr lang="en-GB" altLang="en-US" b="1" dirty="0" smtClean="0">
                <a:solidFill>
                  <a:schemeClr val="tx1"/>
                </a:solidFill>
              </a:rPr>
              <a:t>   29</a:t>
            </a:r>
            <a:r>
              <a:rPr lang="en-GB" b="1" dirty="0" smtClean="0">
                <a:solidFill>
                  <a:sysClr val="windowText" lastClr="000000"/>
                </a:solidFill>
              </a:rPr>
              <a:t>    </a:t>
            </a:r>
            <a:r>
              <a:rPr lang="en-GB" altLang="en-US" b="1" dirty="0" smtClean="0">
                <a:solidFill>
                  <a:schemeClr val="tx1"/>
                </a:solidFill>
              </a:rPr>
              <a:t>=    1508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125" name="Reveal Answer 2">
            <a:extLst>
              <a:ext uri="{FF2B5EF4-FFF2-40B4-BE49-F238E27FC236}">
                <a16:creationId xmlns=""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45558" y="495893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27" name="Picture 1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902" y="3125022"/>
            <a:ext cx="987116" cy="575311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50"/>
          <a:stretch/>
        </p:blipFill>
        <p:spPr>
          <a:xfrm>
            <a:off x="7151133" y="4608202"/>
            <a:ext cx="1177981" cy="1481916"/>
          </a:xfrm>
          <a:prstGeom prst="rect">
            <a:avLst/>
          </a:prstGeom>
        </p:spPr>
      </p:pic>
      <p:sp>
        <p:nvSpPr>
          <p:cNvPr id="129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47129"/>
            <a:ext cx="3586306" cy="2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Subtract these fractions:</a:t>
            </a:r>
          </a:p>
        </p:txBody>
      </p:sp>
      <p:sp>
        <p:nvSpPr>
          <p:cNvPr id="130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61" y="5149854"/>
            <a:ext cx="3762634" cy="2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300" dirty="0"/>
              <a:t>Use a written method to solve this calculation: </a:t>
            </a:r>
          </a:p>
        </p:txBody>
      </p:sp>
      <p:pic>
        <p:nvPicPr>
          <p:cNvPr id="146" name="Picture 1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24126">
            <a:off x="3267504" y="5280248"/>
            <a:ext cx="518821" cy="883883"/>
          </a:xfrm>
          <a:prstGeom prst="rect">
            <a:avLst/>
          </a:prstGeom>
        </p:spPr>
      </p:pic>
      <p:sp>
        <p:nvSpPr>
          <p:cNvPr id="154" name="Freeform 153">
            <a:extLst>
              <a:ext uri="{FF2B5EF4-FFF2-40B4-BE49-F238E27FC236}">
                <a16:creationId xmlns="" xmlns:a16="http://schemas.microsoft.com/office/drawing/2014/main" id="{C8C5D910-6B68-4F19-8C95-4025B630546B}"/>
              </a:ext>
            </a:extLst>
          </p:cNvPr>
          <p:cNvSpPr/>
          <p:nvPr/>
        </p:nvSpPr>
        <p:spPr>
          <a:xfrm rot="5400000">
            <a:off x="5549986" y="3870670"/>
            <a:ext cx="1177605" cy="2241384"/>
          </a:xfrm>
          <a:custGeom>
            <a:avLst/>
            <a:gdLst>
              <a:gd name="connsiteX0" fmla="*/ 381958 w 892613"/>
              <a:gd name="connsiteY0" fmla="*/ 709799 h 728749"/>
              <a:gd name="connsiteX1" fmla="*/ 4722 w 892613"/>
              <a:gd name="connsiteY1" fmla="*/ 331787 h 728749"/>
              <a:gd name="connsiteX2" fmla="*/ 510654 w 892613"/>
              <a:gd name="connsiteY2" fmla="*/ 160812 h 728749"/>
              <a:gd name="connsiteX3" fmla="*/ 590621 w 892613"/>
              <a:gd name="connsiteY3" fmla="*/ 184924 h 728749"/>
              <a:gd name="connsiteX4" fmla="*/ 594394 w 892613"/>
              <a:gd name="connsiteY4" fmla="*/ 174153 h 728749"/>
              <a:gd name="connsiteX5" fmla="*/ 598813 w 892613"/>
              <a:gd name="connsiteY5" fmla="*/ 0 h 728749"/>
              <a:gd name="connsiteX6" fmla="*/ 712158 w 892613"/>
              <a:gd name="connsiteY6" fmla="*/ 191671 h 728749"/>
              <a:gd name="connsiteX7" fmla="*/ 720392 w 892613"/>
              <a:gd name="connsiteY7" fmla="*/ 249322 h 728749"/>
              <a:gd name="connsiteX8" fmla="*/ 746559 w 892613"/>
              <a:gd name="connsiteY8" fmla="*/ 265570 h 728749"/>
              <a:gd name="connsiteX9" fmla="*/ 887891 w 892613"/>
              <a:gd name="connsiteY9" fmla="*/ 538825 h 728749"/>
              <a:gd name="connsiteX10" fmla="*/ 381958 w 892613"/>
              <a:gd name="connsiteY10" fmla="*/ 709799 h 728749"/>
              <a:gd name="connsiteX0" fmla="*/ 381958 w 892613"/>
              <a:gd name="connsiteY0" fmla="*/ 668953 h 687903"/>
              <a:gd name="connsiteX1" fmla="*/ 4722 w 892613"/>
              <a:gd name="connsiteY1" fmla="*/ 290941 h 687903"/>
              <a:gd name="connsiteX2" fmla="*/ 510654 w 892613"/>
              <a:gd name="connsiteY2" fmla="*/ 119966 h 687903"/>
              <a:gd name="connsiteX3" fmla="*/ 590621 w 892613"/>
              <a:gd name="connsiteY3" fmla="*/ 144078 h 687903"/>
              <a:gd name="connsiteX4" fmla="*/ 594394 w 892613"/>
              <a:gd name="connsiteY4" fmla="*/ 133307 h 687903"/>
              <a:gd name="connsiteX5" fmla="*/ 622258 w 892613"/>
              <a:gd name="connsiteY5" fmla="*/ 0 h 687903"/>
              <a:gd name="connsiteX6" fmla="*/ 712158 w 892613"/>
              <a:gd name="connsiteY6" fmla="*/ 150825 h 687903"/>
              <a:gd name="connsiteX7" fmla="*/ 720392 w 892613"/>
              <a:gd name="connsiteY7" fmla="*/ 208476 h 687903"/>
              <a:gd name="connsiteX8" fmla="*/ 746559 w 892613"/>
              <a:gd name="connsiteY8" fmla="*/ 224724 h 687903"/>
              <a:gd name="connsiteX9" fmla="*/ 887891 w 892613"/>
              <a:gd name="connsiteY9" fmla="*/ 497979 h 687903"/>
              <a:gd name="connsiteX10" fmla="*/ 381958 w 892613"/>
              <a:gd name="connsiteY10" fmla="*/ 668953 h 687903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71436 h 690386"/>
              <a:gd name="connsiteX1" fmla="*/ 4722 w 892613"/>
              <a:gd name="connsiteY1" fmla="*/ 293424 h 690386"/>
              <a:gd name="connsiteX2" fmla="*/ 510654 w 892613"/>
              <a:gd name="connsiteY2" fmla="*/ 122449 h 690386"/>
              <a:gd name="connsiteX3" fmla="*/ 590621 w 892613"/>
              <a:gd name="connsiteY3" fmla="*/ 146561 h 690386"/>
              <a:gd name="connsiteX4" fmla="*/ 594394 w 892613"/>
              <a:gd name="connsiteY4" fmla="*/ 135790 h 690386"/>
              <a:gd name="connsiteX5" fmla="*/ 622258 w 892613"/>
              <a:gd name="connsiteY5" fmla="*/ 2483 h 690386"/>
              <a:gd name="connsiteX6" fmla="*/ 712158 w 892613"/>
              <a:gd name="connsiteY6" fmla="*/ 153308 h 690386"/>
              <a:gd name="connsiteX7" fmla="*/ 720392 w 892613"/>
              <a:gd name="connsiteY7" fmla="*/ 210959 h 690386"/>
              <a:gd name="connsiteX8" fmla="*/ 746559 w 892613"/>
              <a:gd name="connsiteY8" fmla="*/ 227207 h 690386"/>
              <a:gd name="connsiteX9" fmla="*/ 887891 w 892613"/>
              <a:gd name="connsiteY9" fmla="*/ 500462 h 690386"/>
              <a:gd name="connsiteX10" fmla="*/ 381958 w 892613"/>
              <a:gd name="connsiteY10" fmla="*/ 671436 h 690386"/>
              <a:gd name="connsiteX0" fmla="*/ 381958 w 892613"/>
              <a:gd name="connsiteY0" fmla="*/ 669493 h 688443"/>
              <a:gd name="connsiteX1" fmla="*/ 4722 w 892613"/>
              <a:gd name="connsiteY1" fmla="*/ 291481 h 688443"/>
              <a:gd name="connsiteX2" fmla="*/ 510654 w 892613"/>
              <a:gd name="connsiteY2" fmla="*/ 120506 h 688443"/>
              <a:gd name="connsiteX3" fmla="*/ 590621 w 892613"/>
              <a:gd name="connsiteY3" fmla="*/ 144618 h 688443"/>
              <a:gd name="connsiteX4" fmla="*/ 594394 w 892613"/>
              <a:gd name="connsiteY4" fmla="*/ 133847 h 688443"/>
              <a:gd name="connsiteX5" fmla="*/ 622258 w 892613"/>
              <a:gd name="connsiteY5" fmla="*/ 540 h 688443"/>
              <a:gd name="connsiteX6" fmla="*/ 712158 w 892613"/>
              <a:gd name="connsiteY6" fmla="*/ 151365 h 688443"/>
              <a:gd name="connsiteX7" fmla="*/ 720392 w 892613"/>
              <a:gd name="connsiteY7" fmla="*/ 209016 h 688443"/>
              <a:gd name="connsiteX8" fmla="*/ 746559 w 892613"/>
              <a:gd name="connsiteY8" fmla="*/ 225264 h 688443"/>
              <a:gd name="connsiteX9" fmla="*/ 887891 w 892613"/>
              <a:gd name="connsiteY9" fmla="*/ 498519 h 688443"/>
              <a:gd name="connsiteX10" fmla="*/ 381958 w 892613"/>
              <a:gd name="connsiteY10" fmla="*/ 669493 h 688443"/>
              <a:gd name="connsiteX0" fmla="*/ 381958 w 892613"/>
              <a:gd name="connsiteY0" fmla="*/ 669386 h 688336"/>
              <a:gd name="connsiteX1" fmla="*/ 4722 w 892613"/>
              <a:gd name="connsiteY1" fmla="*/ 291374 h 688336"/>
              <a:gd name="connsiteX2" fmla="*/ 510654 w 892613"/>
              <a:gd name="connsiteY2" fmla="*/ 120399 h 688336"/>
              <a:gd name="connsiteX3" fmla="*/ 590621 w 892613"/>
              <a:gd name="connsiteY3" fmla="*/ 144511 h 688336"/>
              <a:gd name="connsiteX4" fmla="*/ 594394 w 892613"/>
              <a:gd name="connsiteY4" fmla="*/ 133740 h 688336"/>
              <a:gd name="connsiteX5" fmla="*/ 622258 w 892613"/>
              <a:gd name="connsiteY5" fmla="*/ 433 h 688336"/>
              <a:gd name="connsiteX6" fmla="*/ 712158 w 892613"/>
              <a:gd name="connsiteY6" fmla="*/ 151258 h 688336"/>
              <a:gd name="connsiteX7" fmla="*/ 720392 w 892613"/>
              <a:gd name="connsiteY7" fmla="*/ 208909 h 688336"/>
              <a:gd name="connsiteX8" fmla="*/ 746559 w 892613"/>
              <a:gd name="connsiteY8" fmla="*/ 225157 h 688336"/>
              <a:gd name="connsiteX9" fmla="*/ 887891 w 892613"/>
              <a:gd name="connsiteY9" fmla="*/ 498412 h 688336"/>
              <a:gd name="connsiteX10" fmla="*/ 381958 w 892613"/>
              <a:gd name="connsiteY10" fmla="*/ 669386 h 688336"/>
              <a:gd name="connsiteX0" fmla="*/ 381958 w 892613"/>
              <a:gd name="connsiteY0" fmla="*/ 669553 h 688503"/>
              <a:gd name="connsiteX1" fmla="*/ 4722 w 892613"/>
              <a:gd name="connsiteY1" fmla="*/ 291541 h 688503"/>
              <a:gd name="connsiteX2" fmla="*/ 510654 w 892613"/>
              <a:gd name="connsiteY2" fmla="*/ 120566 h 688503"/>
              <a:gd name="connsiteX3" fmla="*/ 590621 w 892613"/>
              <a:gd name="connsiteY3" fmla="*/ 144678 h 688503"/>
              <a:gd name="connsiteX4" fmla="*/ 618178 w 892613"/>
              <a:gd name="connsiteY4" fmla="*/ 104447 h 688503"/>
              <a:gd name="connsiteX5" fmla="*/ 622258 w 892613"/>
              <a:gd name="connsiteY5" fmla="*/ 600 h 688503"/>
              <a:gd name="connsiteX6" fmla="*/ 712158 w 892613"/>
              <a:gd name="connsiteY6" fmla="*/ 151425 h 688503"/>
              <a:gd name="connsiteX7" fmla="*/ 720392 w 892613"/>
              <a:gd name="connsiteY7" fmla="*/ 209076 h 688503"/>
              <a:gd name="connsiteX8" fmla="*/ 746559 w 892613"/>
              <a:gd name="connsiteY8" fmla="*/ 225324 h 688503"/>
              <a:gd name="connsiteX9" fmla="*/ 887891 w 892613"/>
              <a:gd name="connsiteY9" fmla="*/ 498579 h 688503"/>
              <a:gd name="connsiteX10" fmla="*/ 381958 w 892613"/>
              <a:gd name="connsiteY10" fmla="*/ 669553 h 688503"/>
              <a:gd name="connsiteX0" fmla="*/ 381958 w 892613"/>
              <a:gd name="connsiteY0" fmla="*/ 669978 h 688928"/>
              <a:gd name="connsiteX1" fmla="*/ 4722 w 892613"/>
              <a:gd name="connsiteY1" fmla="*/ 291966 h 688928"/>
              <a:gd name="connsiteX2" fmla="*/ 510654 w 892613"/>
              <a:gd name="connsiteY2" fmla="*/ 120991 h 688928"/>
              <a:gd name="connsiteX3" fmla="*/ 590621 w 892613"/>
              <a:gd name="connsiteY3" fmla="*/ 145103 h 688928"/>
              <a:gd name="connsiteX4" fmla="*/ 618178 w 892613"/>
              <a:gd name="connsiteY4" fmla="*/ 104872 h 688928"/>
              <a:gd name="connsiteX5" fmla="*/ 622258 w 892613"/>
              <a:gd name="connsiteY5" fmla="*/ 1025 h 688928"/>
              <a:gd name="connsiteX6" fmla="*/ 712158 w 892613"/>
              <a:gd name="connsiteY6" fmla="*/ 151850 h 688928"/>
              <a:gd name="connsiteX7" fmla="*/ 720392 w 892613"/>
              <a:gd name="connsiteY7" fmla="*/ 209501 h 688928"/>
              <a:gd name="connsiteX8" fmla="*/ 746559 w 892613"/>
              <a:gd name="connsiteY8" fmla="*/ 225749 h 688928"/>
              <a:gd name="connsiteX9" fmla="*/ 887891 w 892613"/>
              <a:gd name="connsiteY9" fmla="*/ 499004 h 688928"/>
              <a:gd name="connsiteX10" fmla="*/ 381958 w 892613"/>
              <a:gd name="connsiteY10" fmla="*/ 669978 h 688928"/>
              <a:gd name="connsiteX0" fmla="*/ 381958 w 892613"/>
              <a:gd name="connsiteY0" fmla="*/ 670543 h 689493"/>
              <a:gd name="connsiteX1" fmla="*/ 4722 w 892613"/>
              <a:gd name="connsiteY1" fmla="*/ 292531 h 689493"/>
              <a:gd name="connsiteX2" fmla="*/ 510654 w 892613"/>
              <a:gd name="connsiteY2" fmla="*/ 121556 h 689493"/>
              <a:gd name="connsiteX3" fmla="*/ 590621 w 892613"/>
              <a:gd name="connsiteY3" fmla="*/ 145668 h 689493"/>
              <a:gd name="connsiteX4" fmla="*/ 628699 w 892613"/>
              <a:gd name="connsiteY4" fmla="*/ 88320 h 689493"/>
              <a:gd name="connsiteX5" fmla="*/ 622258 w 892613"/>
              <a:gd name="connsiteY5" fmla="*/ 1590 h 689493"/>
              <a:gd name="connsiteX6" fmla="*/ 712158 w 892613"/>
              <a:gd name="connsiteY6" fmla="*/ 152415 h 689493"/>
              <a:gd name="connsiteX7" fmla="*/ 720392 w 892613"/>
              <a:gd name="connsiteY7" fmla="*/ 210066 h 689493"/>
              <a:gd name="connsiteX8" fmla="*/ 746559 w 892613"/>
              <a:gd name="connsiteY8" fmla="*/ 226314 h 689493"/>
              <a:gd name="connsiteX9" fmla="*/ 887891 w 892613"/>
              <a:gd name="connsiteY9" fmla="*/ 499569 h 689493"/>
              <a:gd name="connsiteX10" fmla="*/ 381958 w 892613"/>
              <a:gd name="connsiteY10" fmla="*/ 670543 h 689493"/>
              <a:gd name="connsiteX0" fmla="*/ 381958 w 892613"/>
              <a:gd name="connsiteY0" fmla="*/ 670844 h 689794"/>
              <a:gd name="connsiteX1" fmla="*/ 4722 w 892613"/>
              <a:gd name="connsiteY1" fmla="*/ 292832 h 689794"/>
              <a:gd name="connsiteX2" fmla="*/ 510654 w 892613"/>
              <a:gd name="connsiteY2" fmla="*/ 121857 h 689794"/>
              <a:gd name="connsiteX3" fmla="*/ 590621 w 892613"/>
              <a:gd name="connsiteY3" fmla="*/ 145969 h 689794"/>
              <a:gd name="connsiteX4" fmla="*/ 628699 w 892613"/>
              <a:gd name="connsiteY4" fmla="*/ 88621 h 689794"/>
              <a:gd name="connsiteX5" fmla="*/ 622258 w 892613"/>
              <a:gd name="connsiteY5" fmla="*/ 1891 h 689794"/>
              <a:gd name="connsiteX6" fmla="*/ 712158 w 892613"/>
              <a:gd name="connsiteY6" fmla="*/ 152716 h 689794"/>
              <a:gd name="connsiteX7" fmla="*/ 720392 w 892613"/>
              <a:gd name="connsiteY7" fmla="*/ 210367 h 689794"/>
              <a:gd name="connsiteX8" fmla="*/ 746559 w 892613"/>
              <a:gd name="connsiteY8" fmla="*/ 226615 h 689794"/>
              <a:gd name="connsiteX9" fmla="*/ 887891 w 892613"/>
              <a:gd name="connsiteY9" fmla="*/ 499870 h 689794"/>
              <a:gd name="connsiteX10" fmla="*/ 381958 w 892613"/>
              <a:gd name="connsiteY10" fmla="*/ 670844 h 689794"/>
              <a:gd name="connsiteX0" fmla="*/ 381958 w 892613"/>
              <a:gd name="connsiteY0" fmla="*/ 671315 h 690265"/>
              <a:gd name="connsiteX1" fmla="*/ 4722 w 892613"/>
              <a:gd name="connsiteY1" fmla="*/ 293303 h 690265"/>
              <a:gd name="connsiteX2" fmla="*/ 510654 w 892613"/>
              <a:gd name="connsiteY2" fmla="*/ 122328 h 690265"/>
              <a:gd name="connsiteX3" fmla="*/ 590621 w 892613"/>
              <a:gd name="connsiteY3" fmla="*/ 146440 h 690265"/>
              <a:gd name="connsiteX4" fmla="*/ 611634 w 892613"/>
              <a:gd name="connsiteY4" fmla="*/ 82996 h 690265"/>
              <a:gd name="connsiteX5" fmla="*/ 622258 w 892613"/>
              <a:gd name="connsiteY5" fmla="*/ 2362 h 690265"/>
              <a:gd name="connsiteX6" fmla="*/ 712158 w 892613"/>
              <a:gd name="connsiteY6" fmla="*/ 153187 h 690265"/>
              <a:gd name="connsiteX7" fmla="*/ 720392 w 892613"/>
              <a:gd name="connsiteY7" fmla="*/ 210838 h 690265"/>
              <a:gd name="connsiteX8" fmla="*/ 746559 w 892613"/>
              <a:gd name="connsiteY8" fmla="*/ 227086 h 690265"/>
              <a:gd name="connsiteX9" fmla="*/ 887891 w 892613"/>
              <a:gd name="connsiteY9" fmla="*/ 500341 h 690265"/>
              <a:gd name="connsiteX10" fmla="*/ 381958 w 892613"/>
              <a:gd name="connsiteY10" fmla="*/ 671315 h 690265"/>
              <a:gd name="connsiteX0" fmla="*/ 321993 w 893391"/>
              <a:gd name="connsiteY0" fmla="*/ 699509 h 715351"/>
              <a:gd name="connsiteX1" fmla="*/ 5500 w 893391"/>
              <a:gd name="connsiteY1" fmla="*/ 293303 h 715351"/>
              <a:gd name="connsiteX2" fmla="*/ 511432 w 893391"/>
              <a:gd name="connsiteY2" fmla="*/ 122328 h 715351"/>
              <a:gd name="connsiteX3" fmla="*/ 591399 w 893391"/>
              <a:gd name="connsiteY3" fmla="*/ 146440 h 715351"/>
              <a:gd name="connsiteX4" fmla="*/ 612412 w 893391"/>
              <a:gd name="connsiteY4" fmla="*/ 82996 h 715351"/>
              <a:gd name="connsiteX5" fmla="*/ 623036 w 893391"/>
              <a:gd name="connsiteY5" fmla="*/ 2362 h 715351"/>
              <a:gd name="connsiteX6" fmla="*/ 712936 w 893391"/>
              <a:gd name="connsiteY6" fmla="*/ 153187 h 715351"/>
              <a:gd name="connsiteX7" fmla="*/ 721170 w 893391"/>
              <a:gd name="connsiteY7" fmla="*/ 210838 h 715351"/>
              <a:gd name="connsiteX8" fmla="*/ 747337 w 893391"/>
              <a:gd name="connsiteY8" fmla="*/ 227086 h 715351"/>
              <a:gd name="connsiteX9" fmla="*/ 888669 w 893391"/>
              <a:gd name="connsiteY9" fmla="*/ 500341 h 715351"/>
              <a:gd name="connsiteX10" fmla="*/ 321993 w 893391"/>
              <a:gd name="connsiteY10" fmla="*/ 699509 h 715351"/>
              <a:gd name="connsiteX0" fmla="*/ 271922 w 843320"/>
              <a:gd name="connsiteY0" fmla="*/ 699509 h 702909"/>
              <a:gd name="connsiteX1" fmla="*/ 4023 w 843320"/>
              <a:gd name="connsiteY1" fmla="*/ 381018 h 702909"/>
              <a:gd name="connsiteX2" fmla="*/ 461361 w 843320"/>
              <a:gd name="connsiteY2" fmla="*/ 122328 h 702909"/>
              <a:gd name="connsiteX3" fmla="*/ 541328 w 843320"/>
              <a:gd name="connsiteY3" fmla="*/ 146440 h 702909"/>
              <a:gd name="connsiteX4" fmla="*/ 562341 w 843320"/>
              <a:gd name="connsiteY4" fmla="*/ 82996 h 702909"/>
              <a:gd name="connsiteX5" fmla="*/ 572965 w 843320"/>
              <a:gd name="connsiteY5" fmla="*/ 2362 h 702909"/>
              <a:gd name="connsiteX6" fmla="*/ 662865 w 843320"/>
              <a:gd name="connsiteY6" fmla="*/ 153187 h 702909"/>
              <a:gd name="connsiteX7" fmla="*/ 671099 w 843320"/>
              <a:gd name="connsiteY7" fmla="*/ 210838 h 702909"/>
              <a:gd name="connsiteX8" fmla="*/ 697266 w 843320"/>
              <a:gd name="connsiteY8" fmla="*/ 227086 h 702909"/>
              <a:gd name="connsiteX9" fmla="*/ 838598 w 843320"/>
              <a:gd name="connsiteY9" fmla="*/ 500341 h 702909"/>
              <a:gd name="connsiteX10" fmla="*/ 271922 w 843320"/>
              <a:gd name="connsiteY10" fmla="*/ 699509 h 702909"/>
              <a:gd name="connsiteX0" fmla="*/ 268179 w 839577"/>
              <a:gd name="connsiteY0" fmla="*/ 699509 h 702909"/>
              <a:gd name="connsiteX1" fmla="*/ 280 w 839577"/>
              <a:gd name="connsiteY1" fmla="*/ 381018 h 702909"/>
              <a:gd name="connsiteX2" fmla="*/ 457618 w 839577"/>
              <a:gd name="connsiteY2" fmla="*/ 122328 h 702909"/>
              <a:gd name="connsiteX3" fmla="*/ 537585 w 839577"/>
              <a:gd name="connsiteY3" fmla="*/ 146440 h 702909"/>
              <a:gd name="connsiteX4" fmla="*/ 558598 w 839577"/>
              <a:gd name="connsiteY4" fmla="*/ 82996 h 702909"/>
              <a:gd name="connsiteX5" fmla="*/ 569222 w 839577"/>
              <a:gd name="connsiteY5" fmla="*/ 2362 h 702909"/>
              <a:gd name="connsiteX6" fmla="*/ 659122 w 839577"/>
              <a:gd name="connsiteY6" fmla="*/ 153187 h 702909"/>
              <a:gd name="connsiteX7" fmla="*/ 667356 w 839577"/>
              <a:gd name="connsiteY7" fmla="*/ 210838 h 702909"/>
              <a:gd name="connsiteX8" fmla="*/ 693523 w 839577"/>
              <a:gd name="connsiteY8" fmla="*/ 227086 h 702909"/>
              <a:gd name="connsiteX9" fmla="*/ 834855 w 839577"/>
              <a:gd name="connsiteY9" fmla="*/ 500341 h 702909"/>
              <a:gd name="connsiteX10" fmla="*/ 268179 w 839577"/>
              <a:gd name="connsiteY10" fmla="*/ 699509 h 702909"/>
              <a:gd name="connsiteX0" fmla="*/ 286374 w 857772"/>
              <a:gd name="connsiteY0" fmla="*/ 699509 h 703337"/>
              <a:gd name="connsiteX1" fmla="*/ 252 w 857772"/>
              <a:gd name="connsiteY1" fmla="*/ 371620 h 703337"/>
              <a:gd name="connsiteX2" fmla="*/ 475813 w 857772"/>
              <a:gd name="connsiteY2" fmla="*/ 122328 h 703337"/>
              <a:gd name="connsiteX3" fmla="*/ 555780 w 857772"/>
              <a:gd name="connsiteY3" fmla="*/ 146440 h 703337"/>
              <a:gd name="connsiteX4" fmla="*/ 576793 w 857772"/>
              <a:gd name="connsiteY4" fmla="*/ 82996 h 703337"/>
              <a:gd name="connsiteX5" fmla="*/ 587417 w 857772"/>
              <a:gd name="connsiteY5" fmla="*/ 2362 h 703337"/>
              <a:gd name="connsiteX6" fmla="*/ 677317 w 857772"/>
              <a:gd name="connsiteY6" fmla="*/ 153187 h 703337"/>
              <a:gd name="connsiteX7" fmla="*/ 685551 w 857772"/>
              <a:gd name="connsiteY7" fmla="*/ 210838 h 703337"/>
              <a:gd name="connsiteX8" fmla="*/ 711718 w 857772"/>
              <a:gd name="connsiteY8" fmla="*/ 227086 h 703337"/>
              <a:gd name="connsiteX9" fmla="*/ 853050 w 857772"/>
              <a:gd name="connsiteY9" fmla="*/ 500341 h 703337"/>
              <a:gd name="connsiteX10" fmla="*/ 286374 w 857772"/>
              <a:gd name="connsiteY10" fmla="*/ 699509 h 703337"/>
              <a:gd name="connsiteX0" fmla="*/ 336481 w 859284"/>
              <a:gd name="connsiteY0" fmla="*/ 705775 h 709371"/>
              <a:gd name="connsiteX1" fmla="*/ 1764 w 859284"/>
              <a:gd name="connsiteY1" fmla="*/ 371620 h 709371"/>
              <a:gd name="connsiteX2" fmla="*/ 477325 w 859284"/>
              <a:gd name="connsiteY2" fmla="*/ 122328 h 709371"/>
              <a:gd name="connsiteX3" fmla="*/ 557292 w 859284"/>
              <a:gd name="connsiteY3" fmla="*/ 146440 h 709371"/>
              <a:gd name="connsiteX4" fmla="*/ 578305 w 859284"/>
              <a:gd name="connsiteY4" fmla="*/ 82996 h 709371"/>
              <a:gd name="connsiteX5" fmla="*/ 588929 w 859284"/>
              <a:gd name="connsiteY5" fmla="*/ 2362 h 709371"/>
              <a:gd name="connsiteX6" fmla="*/ 678829 w 859284"/>
              <a:gd name="connsiteY6" fmla="*/ 153187 h 709371"/>
              <a:gd name="connsiteX7" fmla="*/ 687063 w 859284"/>
              <a:gd name="connsiteY7" fmla="*/ 210838 h 709371"/>
              <a:gd name="connsiteX8" fmla="*/ 713230 w 859284"/>
              <a:gd name="connsiteY8" fmla="*/ 227086 h 709371"/>
              <a:gd name="connsiteX9" fmla="*/ 854562 w 859284"/>
              <a:gd name="connsiteY9" fmla="*/ 500341 h 709371"/>
              <a:gd name="connsiteX10" fmla="*/ 336481 w 859284"/>
              <a:gd name="connsiteY10" fmla="*/ 705775 h 709371"/>
              <a:gd name="connsiteX0" fmla="*/ 338908 w 861711"/>
              <a:gd name="connsiteY0" fmla="*/ 705775 h 715095"/>
              <a:gd name="connsiteX1" fmla="*/ 4191 w 861711"/>
              <a:gd name="connsiteY1" fmla="*/ 371620 h 715095"/>
              <a:gd name="connsiteX2" fmla="*/ 479752 w 861711"/>
              <a:gd name="connsiteY2" fmla="*/ 122328 h 715095"/>
              <a:gd name="connsiteX3" fmla="*/ 559719 w 861711"/>
              <a:gd name="connsiteY3" fmla="*/ 146440 h 715095"/>
              <a:gd name="connsiteX4" fmla="*/ 580732 w 861711"/>
              <a:gd name="connsiteY4" fmla="*/ 82996 h 715095"/>
              <a:gd name="connsiteX5" fmla="*/ 591356 w 861711"/>
              <a:gd name="connsiteY5" fmla="*/ 2362 h 715095"/>
              <a:gd name="connsiteX6" fmla="*/ 681256 w 861711"/>
              <a:gd name="connsiteY6" fmla="*/ 153187 h 715095"/>
              <a:gd name="connsiteX7" fmla="*/ 689490 w 861711"/>
              <a:gd name="connsiteY7" fmla="*/ 210838 h 715095"/>
              <a:gd name="connsiteX8" fmla="*/ 715657 w 861711"/>
              <a:gd name="connsiteY8" fmla="*/ 227086 h 715095"/>
              <a:gd name="connsiteX9" fmla="*/ 856989 w 861711"/>
              <a:gd name="connsiteY9" fmla="*/ 500341 h 715095"/>
              <a:gd name="connsiteX10" fmla="*/ 338908 w 861711"/>
              <a:gd name="connsiteY10" fmla="*/ 705775 h 715095"/>
              <a:gd name="connsiteX0" fmla="*/ 340633 w 863436"/>
              <a:gd name="connsiteY0" fmla="*/ 705775 h 715095"/>
              <a:gd name="connsiteX1" fmla="*/ 5916 w 863436"/>
              <a:gd name="connsiteY1" fmla="*/ 371620 h 715095"/>
              <a:gd name="connsiteX2" fmla="*/ 481477 w 863436"/>
              <a:gd name="connsiteY2" fmla="*/ 122328 h 715095"/>
              <a:gd name="connsiteX3" fmla="*/ 561444 w 863436"/>
              <a:gd name="connsiteY3" fmla="*/ 146440 h 715095"/>
              <a:gd name="connsiteX4" fmla="*/ 582457 w 863436"/>
              <a:gd name="connsiteY4" fmla="*/ 82996 h 715095"/>
              <a:gd name="connsiteX5" fmla="*/ 593081 w 863436"/>
              <a:gd name="connsiteY5" fmla="*/ 2362 h 715095"/>
              <a:gd name="connsiteX6" fmla="*/ 682981 w 863436"/>
              <a:gd name="connsiteY6" fmla="*/ 153187 h 715095"/>
              <a:gd name="connsiteX7" fmla="*/ 691215 w 863436"/>
              <a:gd name="connsiteY7" fmla="*/ 210838 h 715095"/>
              <a:gd name="connsiteX8" fmla="*/ 717382 w 863436"/>
              <a:gd name="connsiteY8" fmla="*/ 227086 h 715095"/>
              <a:gd name="connsiteX9" fmla="*/ 858714 w 863436"/>
              <a:gd name="connsiteY9" fmla="*/ 500341 h 715095"/>
              <a:gd name="connsiteX10" fmla="*/ 340633 w 863436"/>
              <a:gd name="connsiteY10" fmla="*/ 705775 h 715095"/>
              <a:gd name="connsiteX0" fmla="*/ 324412 w 847215"/>
              <a:gd name="connsiteY0" fmla="*/ 705775 h 708441"/>
              <a:gd name="connsiteX1" fmla="*/ 1844 w 847215"/>
              <a:gd name="connsiteY1" fmla="*/ 393548 h 708441"/>
              <a:gd name="connsiteX2" fmla="*/ 465256 w 847215"/>
              <a:gd name="connsiteY2" fmla="*/ 122328 h 708441"/>
              <a:gd name="connsiteX3" fmla="*/ 545223 w 847215"/>
              <a:gd name="connsiteY3" fmla="*/ 146440 h 708441"/>
              <a:gd name="connsiteX4" fmla="*/ 566236 w 847215"/>
              <a:gd name="connsiteY4" fmla="*/ 82996 h 708441"/>
              <a:gd name="connsiteX5" fmla="*/ 576860 w 847215"/>
              <a:gd name="connsiteY5" fmla="*/ 2362 h 708441"/>
              <a:gd name="connsiteX6" fmla="*/ 666760 w 847215"/>
              <a:gd name="connsiteY6" fmla="*/ 153187 h 708441"/>
              <a:gd name="connsiteX7" fmla="*/ 674994 w 847215"/>
              <a:gd name="connsiteY7" fmla="*/ 210838 h 708441"/>
              <a:gd name="connsiteX8" fmla="*/ 701161 w 847215"/>
              <a:gd name="connsiteY8" fmla="*/ 227086 h 708441"/>
              <a:gd name="connsiteX9" fmla="*/ 842493 w 847215"/>
              <a:gd name="connsiteY9" fmla="*/ 500341 h 708441"/>
              <a:gd name="connsiteX10" fmla="*/ 324412 w 847215"/>
              <a:gd name="connsiteY10" fmla="*/ 705775 h 708441"/>
              <a:gd name="connsiteX0" fmla="*/ 324412 w 847215"/>
              <a:gd name="connsiteY0" fmla="*/ 705775 h 708441"/>
              <a:gd name="connsiteX1" fmla="*/ 1844 w 847215"/>
              <a:gd name="connsiteY1" fmla="*/ 393548 h 708441"/>
              <a:gd name="connsiteX2" fmla="*/ 465256 w 847215"/>
              <a:gd name="connsiteY2" fmla="*/ 122328 h 708441"/>
              <a:gd name="connsiteX3" fmla="*/ 545223 w 847215"/>
              <a:gd name="connsiteY3" fmla="*/ 146440 h 708441"/>
              <a:gd name="connsiteX4" fmla="*/ 566236 w 847215"/>
              <a:gd name="connsiteY4" fmla="*/ 82996 h 708441"/>
              <a:gd name="connsiteX5" fmla="*/ 576860 w 847215"/>
              <a:gd name="connsiteY5" fmla="*/ 2362 h 708441"/>
              <a:gd name="connsiteX6" fmla="*/ 666760 w 847215"/>
              <a:gd name="connsiteY6" fmla="*/ 153187 h 708441"/>
              <a:gd name="connsiteX7" fmla="*/ 674994 w 847215"/>
              <a:gd name="connsiteY7" fmla="*/ 210838 h 708441"/>
              <a:gd name="connsiteX8" fmla="*/ 701161 w 847215"/>
              <a:gd name="connsiteY8" fmla="*/ 227086 h 708441"/>
              <a:gd name="connsiteX9" fmla="*/ 842493 w 847215"/>
              <a:gd name="connsiteY9" fmla="*/ 500341 h 708441"/>
              <a:gd name="connsiteX10" fmla="*/ 324412 w 847215"/>
              <a:gd name="connsiteY10" fmla="*/ 705775 h 708441"/>
              <a:gd name="connsiteX0" fmla="*/ 323043 w 845846"/>
              <a:gd name="connsiteY0" fmla="*/ 705775 h 708441"/>
              <a:gd name="connsiteX1" fmla="*/ 475 w 845846"/>
              <a:gd name="connsiteY1" fmla="*/ 393548 h 708441"/>
              <a:gd name="connsiteX2" fmla="*/ 463887 w 845846"/>
              <a:gd name="connsiteY2" fmla="*/ 122328 h 708441"/>
              <a:gd name="connsiteX3" fmla="*/ 543854 w 845846"/>
              <a:gd name="connsiteY3" fmla="*/ 146440 h 708441"/>
              <a:gd name="connsiteX4" fmla="*/ 564867 w 845846"/>
              <a:gd name="connsiteY4" fmla="*/ 82996 h 708441"/>
              <a:gd name="connsiteX5" fmla="*/ 575491 w 845846"/>
              <a:gd name="connsiteY5" fmla="*/ 2362 h 708441"/>
              <a:gd name="connsiteX6" fmla="*/ 665391 w 845846"/>
              <a:gd name="connsiteY6" fmla="*/ 153187 h 708441"/>
              <a:gd name="connsiteX7" fmla="*/ 673625 w 845846"/>
              <a:gd name="connsiteY7" fmla="*/ 210838 h 708441"/>
              <a:gd name="connsiteX8" fmla="*/ 699792 w 845846"/>
              <a:gd name="connsiteY8" fmla="*/ 227086 h 708441"/>
              <a:gd name="connsiteX9" fmla="*/ 841124 w 845846"/>
              <a:gd name="connsiteY9" fmla="*/ 500341 h 708441"/>
              <a:gd name="connsiteX10" fmla="*/ 323043 w 845846"/>
              <a:gd name="connsiteY10" fmla="*/ 705775 h 708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5846" h="708441">
                <a:moveTo>
                  <a:pt x="323043" y="705775"/>
                </a:moveTo>
                <a:cubicBezTo>
                  <a:pt x="182935" y="687976"/>
                  <a:pt x="-10851" y="622363"/>
                  <a:pt x="475" y="393548"/>
                </a:cubicBezTo>
                <a:cubicBezTo>
                  <a:pt x="11801" y="164733"/>
                  <a:pt x="220007" y="65156"/>
                  <a:pt x="463887" y="122328"/>
                </a:cubicBezTo>
                <a:lnTo>
                  <a:pt x="543854" y="146440"/>
                </a:lnTo>
                <a:lnTo>
                  <a:pt x="564867" y="82996"/>
                </a:lnTo>
                <a:cubicBezTo>
                  <a:pt x="560669" y="2246"/>
                  <a:pt x="541607" y="-5404"/>
                  <a:pt x="575491" y="2362"/>
                </a:cubicBezTo>
                <a:cubicBezTo>
                  <a:pt x="631131" y="65092"/>
                  <a:pt x="650431" y="94647"/>
                  <a:pt x="665391" y="153187"/>
                </a:cubicBezTo>
                <a:lnTo>
                  <a:pt x="673625" y="210838"/>
                </a:lnTo>
                <a:lnTo>
                  <a:pt x="699792" y="227086"/>
                </a:lnTo>
                <a:cubicBezTo>
                  <a:pt x="805690" y="303951"/>
                  <a:pt x="863335" y="405592"/>
                  <a:pt x="841124" y="500341"/>
                </a:cubicBezTo>
                <a:cubicBezTo>
                  <a:pt x="805585" y="651939"/>
                  <a:pt x="463151" y="723574"/>
                  <a:pt x="323043" y="705775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62" name="Rectangle 104">
            <a:extLst>
              <a:ext uri="{FF2B5EF4-FFF2-40B4-BE49-F238E27FC236}">
                <a16:creationId xmlns=""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5806" y="4566607"/>
            <a:ext cx="1883724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b="1" dirty="0"/>
              <a:t>If I count on a number line from −8 to 13, the difference will be 21.</a:t>
            </a:r>
          </a:p>
        </p:txBody>
      </p:sp>
      <p:sp>
        <p:nvSpPr>
          <p:cNvPr id="175" name="Rectangle 174">
            <a:extLst>
              <a:ext uri="{FF2B5EF4-FFF2-40B4-BE49-F238E27FC236}">
                <a16:creationId xmlns=""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5635869" y="1309341"/>
            <a:ext cx="1774324" cy="60303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b="1" dirty="0">
              <a:solidFill>
                <a:sysClr val="windowText" lastClr="000000"/>
              </a:solidFill>
            </a:endParaRPr>
          </a:p>
        </p:txBody>
      </p:sp>
      <p:sp>
        <p:nvSpPr>
          <p:cNvPr id="176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8097" y="1303888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5</a:t>
            </a:r>
          </a:p>
        </p:txBody>
      </p:sp>
      <p:sp>
        <p:nvSpPr>
          <p:cNvPr id="179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8097" y="1592536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8</a:t>
            </a:r>
          </a:p>
        </p:txBody>
      </p:sp>
      <p:cxnSp>
        <p:nvCxnSpPr>
          <p:cNvPr id="180" name="Straight Connector 179"/>
          <p:cNvCxnSpPr/>
          <p:nvPr/>
        </p:nvCxnSpPr>
        <p:spPr>
          <a:xfrm>
            <a:off x="5724013" y="1609875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1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6330" y="1297101"/>
            <a:ext cx="431906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82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5921" y="1585749"/>
            <a:ext cx="486418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8</a:t>
            </a:r>
          </a:p>
        </p:txBody>
      </p:sp>
      <p:cxnSp>
        <p:nvCxnSpPr>
          <p:cNvPr id="183" name="Straight Connector 182"/>
          <p:cNvCxnSpPr/>
          <p:nvPr/>
        </p:nvCxnSpPr>
        <p:spPr>
          <a:xfrm>
            <a:off x="7080129" y="1603088"/>
            <a:ext cx="252603" cy="0"/>
          </a:xfrm>
          <a:prstGeom prst="line">
            <a:avLst/>
          </a:prstGeom>
          <a:ln w="2222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6369" y="1328098"/>
            <a:ext cx="4523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600" dirty="0" smtClean="0"/>
              <a:t>=</a:t>
            </a:r>
            <a:endParaRPr lang="en-GB" sz="3600" dirty="0"/>
          </a:p>
        </p:txBody>
      </p:sp>
      <p:sp>
        <p:nvSpPr>
          <p:cNvPr id="185" name="Reveal Answer 3">
            <a:extLst>
              <a:ext uri="{FF2B5EF4-FFF2-40B4-BE49-F238E27FC236}">
                <a16:creationId xmlns=""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211510" y="858020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87" name="Rectangle 186"/>
          <p:cNvSpPr/>
          <p:nvPr/>
        </p:nvSpPr>
        <p:spPr>
          <a:xfrm>
            <a:off x="3266717" y="4219538"/>
            <a:ext cx="8787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b="1" dirty="0" smtClean="0"/>
              <a:t>62 410</a:t>
            </a:r>
            <a:endParaRPr lang="en-GB" altLang="en-US" b="1" dirty="0"/>
          </a:p>
        </p:txBody>
      </p:sp>
      <p:pic>
        <p:nvPicPr>
          <p:cNvPr id="191" name="Picture 19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9221">
            <a:off x="3345138" y="4039167"/>
            <a:ext cx="721924" cy="732049"/>
          </a:xfrm>
          <a:prstGeom prst="rect">
            <a:avLst/>
          </a:prstGeom>
        </p:spPr>
      </p:pic>
      <p:sp>
        <p:nvSpPr>
          <p:cNvPr id="193" name="Rectangle 192">
            <a:extLst>
              <a:ext uri="{FF2B5EF4-FFF2-40B4-BE49-F238E27FC236}">
                <a16:creationId xmlns=""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4703788" y="2852227"/>
            <a:ext cx="3596548" cy="1093523"/>
          </a:xfrm>
          <a:prstGeom prst="rect">
            <a:avLst/>
          </a:prstGeom>
          <a:solidFill>
            <a:srgbClr val="C9E1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0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9656" y="1522601"/>
            <a:ext cx="452314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7200" dirty="0"/>
              <a:t>&gt;</a:t>
            </a:r>
          </a:p>
        </p:txBody>
      </p:sp>
      <p:sp>
        <p:nvSpPr>
          <p:cNvPr id="61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4959" y="1833286"/>
            <a:ext cx="1077714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400" b="1" dirty="0" smtClean="0"/>
              <a:t>10 101</a:t>
            </a:r>
            <a:endParaRPr lang="en-GB" sz="2400" b="1" dirty="0"/>
          </a:p>
        </p:txBody>
      </p:sp>
      <p:sp>
        <p:nvSpPr>
          <p:cNvPr id="62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916" y="1833286"/>
            <a:ext cx="1077714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400" b="1" dirty="0" smtClean="0"/>
              <a:t>10 011</a:t>
            </a:r>
            <a:endParaRPr lang="en-GB" sz="2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53" y="1680448"/>
            <a:ext cx="809939" cy="737574"/>
          </a:xfrm>
          <a:prstGeom prst="rect">
            <a:avLst/>
          </a:prstGeom>
        </p:spPr>
      </p:pic>
      <p:sp>
        <p:nvSpPr>
          <p:cNvPr id="64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8579" y="1311508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 smtClean="0"/>
              <a:t>1</a:t>
            </a:r>
            <a:endParaRPr lang="en-GB" b="1" dirty="0"/>
          </a:p>
        </p:txBody>
      </p:sp>
      <p:sp>
        <p:nvSpPr>
          <p:cNvPr id="65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6199" y="1592536"/>
            <a:ext cx="240899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4</a:t>
            </a:r>
          </a:p>
        </p:txBody>
      </p:sp>
      <p:cxnSp>
        <p:nvCxnSpPr>
          <p:cNvPr id="66" name="Straight Connector 65"/>
          <p:cNvCxnSpPr/>
          <p:nvPr/>
        </p:nvCxnSpPr>
        <p:spPr>
          <a:xfrm>
            <a:off x="6352115" y="1609875"/>
            <a:ext cx="252603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026" y="1328098"/>
            <a:ext cx="4523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600" dirty="0"/>
              <a:t>-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6589">
            <a:off x="7031835" y="1274837"/>
            <a:ext cx="402696" cy="6860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49710" y="2950239"/>
            <a:ext cx="889078" cy="889078"/>
          </a:xfrm>
          <a:prstGeom prst="rect">
            <a:avLst/>
          </a:prstGeom>
          <a:noFill/>
          <a:ln w="38100">
            <a:solidFill>
              <a:srgbClr val="6A9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2211" y="3133604"/>
            <a:ext cx="4523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600" dirty="0" smtClean="0"/>
              <a:t>=</a:t>
            </a:r>
            <a:endParaRPr lang="en-GB" sz="3600" dirty="0"/>
          </a:p>
        </p:txBody>
      </p:sp>
      <p:sp>
        <p:nvSpPr>
          <p:cNvPr id="71" name="Rectangle 58">
            <a:extLst>
              <a:ext uri="{FF2B5EF4-FFF2-40B4-BE49-F238E27FC236}">
                <a16:creationId xmlns=""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0147" y="3195479"/>
            <a:ext cx="1265716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400" b="1" dirty="0" smtClean="0"/>
              <a:t>64 cm</a:t>
            </a:r>
            <a:r>
              <a:rPr lang="en-GB" sz="2400" b="1" baseline="30000" dirty="0" smtClean="0"/>
              <a:t>3</a:t>
            </a:r>
            <a:endParaRPr lang="en-GB" sz="2400" b="1" dirty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</p:childTnLst>
        </p:cTn>
      </p:par>
    </p:tnLst>
    <p:bldLst>
      <p:bldP spid="107" grpId="0" animBg="1"/>
      <p:bldP spid="112" grpId="0" animBg="1"/>
      <p:bldP spid="120" grpId="0" animBg="1"/>
      <p:bldP spid="121" grpId="0" animBg="1"/>
      <p:bldP spid="125" grpId="0" animBg="1"/>
      <p:bldP spid="185" grpId="0" animBg="1"/>
      <p:bldP spid="187" grpId="0"/>
      <p:bldP spid="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2158</TotalTime>
  <Words>553</Words>
  <Application>Microsoft Office PowerPoint</Application>
  <PresentationFormat>On-screen Show (4:3)</PresentationFormat>
  <Paragraphs>171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Twinkl SemiBold</vt:lpstr>
      <vt:lpstr>Calibri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Oliver Wallace</cp:lastModifiedBy>
  <cp:revision>487</cp:revision>
  <dcterms:created xsi:type="dcterms:W3CDTF">2018-07-16T12:29:28Z</dcterms:created>
  <dcterms:modified xsi:type="dcterms:W3CDTF">2019-04-11T12:07:03Z</dcterms:modified>
</cp:coreProperties>
</file>