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0"/>
  </p:handoutMasterIdLst>
  <p:sldIdLst>
    <p:sldId id="258" r:id="rId2"/>
    <p:sldId id="264" r:id="rId3"/>
    <p:sldId id="281" r:id="rId4"/>
    <p:sldId id="268" r:id="rId5"/>
    <p:sldId id="269" r:id="rId6"/>
    <p:sldId id="280" r:id="rId7"/>
    <p:sldId id="282" r:id="rId8"/>
    <p:sldId id="270" r:id="rId9"/>
  </p:sldIdLst>
  <p:sldSz cx="9144000" cy="6858000" type="screen4x3"/>
  <p:notesSz cx="6858000" cy="9144000"/>
  <p:embeddedFontLst>
    <p:embeddedFont>
      <p:font typeface="Calibri" panose="020F0502020204030204" pitchFamily="34" charset="0"/>
      <p:regular r:id="rId11"/>
      <p:bold r:id="rId12"/>
      <p:italic r:id="rId13"/>
      <p:boldItalic r:id="rId14"/>
    </p:embeddedFont>
    <p:embeddedFont>
      <p:font typeface="Sassoon Infant Md" panose="02000603050000020003" pitchFamily="50" charset="0"/>
      <p:regular r:id="rId15"/>
    </p:embeddedFont>
    <p:embeddedFont>
      <p:font typeface="Sassoon Infant Rg" panose="02000503030000020003" pitchFamily="50" charset="0"/>
      <p:regular r:id="rId16"/>
      <p:bold r:id="rId17"/>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AE5C"/>
    <a:srgbClr val="FFCD9B"/>
    <a:srgbClr val="CD534E"/>
    <a:srgbClr val="AD221D"/>
    <a:srgbClr val="742235"/>
    <a:srgbClr val="E7C389"/>
    <a:srgbClr val="DEAD5D"/>
    <a:srgbClr val="397B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8" d="100"/>
          <a:sy n="88" d="100"/>
        </p:scale>
        <p:origin x="1291" y="6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handoutMaster" Target="handoutMasters/handout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244FEFB-F0AD-4D30-A9BC-CF75417708D5}" type="datetimeFigureOut">
              <a:rPr lang="en-GB"/>
              <a:pPr>
                <a:defRPr/>
              </a:pPr>
              <a:t>06/06/2020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2E958F6-7E0C-43E9-9B55-E077907ECA5D}"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39048578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2626423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823513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2278660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0199478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7850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1" r:id="rId4"/>
    <p:sldLayoutId id="2147483712" r:id="rId5"/>
    <p:sldLayoutId id="214748371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bbc.co.uk/teach/class-clips-video/history-ks2-introducing-ancient-egypt/z6jrkmn" TargetMode="External"/><Relationship Id="rId2" Type="http://schemas.openxmlformats.org/officeDocument/2006/relationships/hyperlink" Target="https://www.bbc.co.uk/teach/class-clips-video/history-ks2-introducing-ancient-sumer/zmgnvk7" TargetMode="Externa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hyperlink" Target="https://www.bbc.co.uk/teach/class-clips-video/history-ks2-baghdad-in-900ad/zjfxpg8" TargetMode="External"/><Relationship Id="rId4" Type="http://schemas.openxmlformats.org/officeDocument/2006/relationships/hyperlink" Target="https://www.bbc.co.uk/teach/class-clips-video/history-ks2-introducing-the-maya-civilisation/znk3cqt"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hyperlink" Target="https://www.bbc.co.uk/teach/class-clips-video/history-ks2-introducing-the-shang-dynasty/zv79wty"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7170" name="Twinkl Logo"/>
          <p:cNvPicPr>
            <a:picLocks noChangeAspect="1"/>
          </p:cNvPicPr>
          <p:nvPr/>
        </p:nvPicPr>
        <p:blipFill>
          <a:blip r:embed="rId3" cstate="print">
            <a:grayscl/>
            <a:biLevel thresh="50000"/>
            <a:extLst>
              <a:ext uri="{28A0092B-C50C-407E-A947-70E740481C1C}">
                <a14:useLocalDpi xmlns:a14="http://schemas.microsoft.com/office/drawing/2010/main" val="0"/>
              </a:ext>
            </a:extLst>
          </a:blip>
          <a:srcRect/>
          <a:stretch>
            <a:fillRect/>
          </a:stretch>
        </p:blipFill>
        <p:spPr bwMode="auto">
          <a:xfrm>
            <a:off x="4278313" y="57197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238" y="1511300"/>
            <a:ext cx="8137525" cy="952500"/>
          </a:xfrm>
          <a:prstGeom prst="rect">
            <a:avLst/>
          </a:prstGeom>
          <a:solidFill>
            <a:srgbClr val="FFCD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3" name="Title 5"/>
          <p:cNvSpPr>
            <a:spLocks noGrp="1"/>
          </p:cNvSpPr>
          <p:nvPr>
            <p:ph type="title"/>
          </p:nvPr>
        </p:nvSpPr>
        <p:spPr>
          <a:xfrm>
            <a:off x="503238" y="728663"/>
            <a:ext cx="8137525" cy="684212"/>
          </a:xfrm>
        </p:spPr>
        <p:txBody>
          <a:bodyPr>
            <a:normAutofit fontScale="90000"/>
          </a:bodyPr>
          <a:lstStyle/>
          <a:p>
            <a:pPr eaLnBrk="1" hangingPunct="1">
              <a:defRPr/>
            </a:pPr>
            <a:r>
              <a:rPr lang="en-GB" altLang="en-US" smtClean="0"/>
              <a:t>World History Timeline</a:t>
            </a:r>
          </a:p>
        </p:txBody>
      </p:sp>
      <p:sp>
        <p:nvSpPr>
          <p:cNvPr id="9220" name="Content Placeholder 6"/>
          <p:cNvSpPr>
            <a:spLocks noGrp="1"/>
          </p:cNvSpPr>
          <p:nvPr>
            <p:ph idx="1"/>
          </p:nvPr>
        </p:nvSpPr>
        <p:spPr>
          <a:xfrm>
            <a:off x="461963" y="1511300"/>
            <a:ext cx="8220075" cy="952500"/>
          </a:xfrm>
        </p:spPr>
        <p:txBody>
          <a:bodyPr/>
          <a:lstStyle/>
          <a:p>
            <a:pPr marL="0" indent="0" algn="ctr" eaLnBrk="1" hangingPunct="1">
              <a:buFont typeface="Arial" panose="020B0604020202020204" pitchFamily="34" charset="0"/>
              <a:buNone/>
            </a:pPr>
            <a:r>
              <a:rPr lang="en-GB" altLang="en-US" smtClean="0"/>
              <a:t>Here are some of the other great civilisations of the world. What is special about them? Can you complete the comparison chart to show what you know?</a:t>
            </a:r>
          </a:p>
        </p:txBody>
      </p:sp>
      <p:sp>
        <p:nvSpPr>
          <p:cNvPr id="3" name="Rectangle 2"/>
          <p:cNvSpPr/>
          <p:nvPr/>
        </p:nvSpPr>
        <p:spPr>
          <a:xfrm>
            <a:off x="503238" y="2520950"/>
            <a:ext cx="8137525" cy="3203575"/>
          </a:xfrm>
          <a:prstGeom prst="rect">
            <a:avLst/>
          </a:prstGeom>
          <a:solidFill>
            <a:srgbClr val="CD53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p:cNvSpPr/>
          <p:nvPr/>
        </p:nvSpPr>
        <p:spPr>
          <a:xfrm>
            <a:off x="503238" y="5724525"/>
            <a:ext cx="8137525" cy="368300"/>
          </a:xfrm>
          <a:prstGeom prst="rect">
            <a:avLst/>
          </a:prstGeom>
          <a:solidFill>
            <a:srgbClr val="7422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Rectangle 3"/>
          <p:cNvSpPr/>
          <p:nvPr/>
        </p:nvSpPr>
        <p:spPr>
          <a:xfrm>
            <a:off x="503238" y="2520950"/>
            <a:ext cx="1244600" cy="3203575"/>
          </a:xfrm>
          <a:prstGeom prst="rect">
            <a:avLst/>
          </a:prstGeom>
          <a:solidFill>
            <a:srgbClr val="CD534E"/>
          </a:solidFill>
          <a:ln>
            <a:solidFill>
              <a:srgbClr val="74223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4" name="Rectangle 33"/>
          <p:cNvSpPr/>
          <p:nvPr/>
        </p:nvSpPr>
        <p:spPr>
          <a:xfrm>
            <a:off x="1652588" y="2520950"/>
            <a:ext cx="1244600" cy="3203575"/>
          </a:xfrm>
          <a:prstGeom prst="rect">
            <a:avLst/>
          </a:prstGeom>
          <a:solidFill>
            <a:srgbClr val="CD534E"/>
          </a:solidFill>
          <a:ln>
            <a:solidFill>
              <a:srgbClr val="74223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Rectangle 34"/>
          <p:cNvSpPr/>
          <p:nvPr/>
        </p:nvSpPr>
        <p:spPr>
          <a:xfrm>
            <a:off x="2800350" y="2520950"/>
            <a:ext cx="1246188" cy="3203575"/>
          </a:xfrm>
          <a:prstGeom prst="rect">
            <a:avLst/>
          </a:prstGeom>
          <a:solidFill>
            <a:srgbClr val="CD534E"/>
          </a:solidFill>
          <a:ln>
            <a:solidFill>
              <a:srgbClr val="74223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6" name="Rectangle 35"/>
          <p:cNvSpPr/>
          <p:nvPr/>
        </p:nvSpPr>
        <p:spPr>
          <a:xfrm>
            <a:off x="3949700" y="2520950"/>
            <a:ext cx="1244600" cy="3203575"/>
          </a:xfrm>
          <a:prstGeom prst="rect">
            <a:avLst/>
          </a:prstGeom>
          <a:solidFill>
            <a:srgbClr val="CD534E"/>
          </a:solidFill>
          <a:ln>
            <a:solidFill>
              <a:srgbClr val="74223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Rectangle 36"/>
          <p:cNvSpPr/>
          <p:nvPr/>
        </p:nvSpPr>
        <p:spPr>
          <a:xfrm>
            <a:off x="5097463" y="2520950"/>
            <a:ext cx="1246187" cy="3203575"/>
          </a:xfrm>
          <a:prstGeom prst="rect">
            <a:avLst/>
          </a:prstGeom>
          <a:solidFill>
            <a:srgbClr val="CD534E"/>
          </a:solidFill>
          <a:ln>
            <a:solidFill>
              <a:srgbClr val="74223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8" name="Rectangle 37"/>
          <p:cNvSpPr/>
          <p:nvPr/>
        </p:nvSpPr>
        <p:spPr>
          <a:xfrm>
            <a:off x="6246813" y="2520950"/>
            <a:ext cx="1244600" cy="3203575"/>
          </a:xfrm>
          <a:prstGeom prst="rect">
            <a:avLst/>
          </a:prstGeom>
          <a:solidFill>
            <a:srgbClr val="CD534E"/>
          </a:solidFill>
          <a:ln>
            <a:solidFill>
              <a:srgbClr val="74223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9" name="Rectangle 38"/>
          <p:cNvSpPr/>
          <p:nvPr/>
        </p:nvSpPr>
        <p:spPr>
          <a:xfrm>
            <a:off x="7396163" y="2520950"/>
            <a:ext cx="1244600" cy="3203575"/>
          </a:xfrm>
          <a:prstGeom prst="rect">
            <a:avLst/>
          </a:prstGeom>
          <a:solidFill>
            <a:srgbClr val="CD534E"/>
          </a:solidFill>
          <a:ln>
            <a:solidFill>
              <a:srgbClr val="74223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30" name="Content Placeholder 6"/>
          <p:cNvSpPr>
            <a:spLocks/>
          </p:cNvSpPr>
          <p:nvPr/>
        </p:nvSpPr>
        <p:spPr bwMode="auto">
          <a:xfrm>
            <a:off x="503238" y="5583238"/>
            <a:ext cx="1149350" cy="4762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44000" tIns="252000" rIns="144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4000 BC</a:t>
            </a:r>
          </a:p>
        </p:txBody>
      </p:sp>
      <p:sp>
        <p:nvSpPr>
          <p:cNvPr id="9231" name="Content Placeholder 6"/>
          <p:cNvSpPr>
            <a:spLocks/>
          </p:cNvSpPr>
          <p:nvPr/>
        </p:nvSpPr>
        <p:spPr bwMode="auto">
          <a:xfrm>
            <a:off x="1652588" y="5588000"/>
            <a:ext cx="1147762" cy="4762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44000" tIns="252000" rIns="144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3000 BC</a:t>
            </a:r>
          </a:p>
        </p:txBody>
      </p:sp>
      <p:sp>
        <p:nvSpPr>
          <p:cNvPr id="9232" name="Content Placeholder 6"/>
          <p:cNvSpPr>
            <a:spLocks/>
          </p:cNvSpPr>
          <p:nvPr/>
        </p:nvSpPr>
        <p:spPr bwMode="auto">
          <a:xfrm>
            <a:off x="2800350" y="5592763"/>
            <a:ext cx="1149350" cy="4762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44000" tIns="252000" rIns="144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2000 BC</a:t>
            </a:r>
          </a:p>
        </p:txBody>
      </p:sp>
      <p:sp>
        <p:nvSpPr>
          <p:cNvPr id="9233" name="Content Placeholder 6"/>
          <p:cNvSpPr>
            <a:spLocks/>
          </p:cNvSpPr>
          <p:nvPr/>
        </p:nvSpPr>
        <p:spPr bwMode="auto">
          <a:xfrm>
            <a:off x="3949700" y="5599113"/>
            <a:ext cx="1147763" cy="47466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44000" tIns="252000" rIns="144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1000 BC</a:t>
            </a:r>
          </a:p>
        </p:txBody>
      </p:sp>
      <p:sp>
        <p:nvSpPr>
          <p:cNvPr id="9234" name="Content Placeholder 6"/>
          <p:cNvSpPr>
            <a:spLocks/>
          </p:cNvSpPr>
          <p:nvPr/>
        </p:nvSpPr>
        <p:spPr bwMode="auto">
          <a:xfrm>
            <a:off x="5097463" y="5603875"/>
            <a:ext cx="1149350" cy="4762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44000" tIns="252000" rIns="144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0</a:t>
            </a:r>
          </a:p>
        </p:txBody>
      </p:sp>
      <p:sp>
        <p:nvSpPr>
          <p:cNvPr id="9235" name="Content Placeholder 6"/>
          <p:cNvSpPr>
            <a:spLocks/>
          </p:cNvSpPr>
          <p:nvPr/>
        </p:nvSpPr>
        <p:spPr bwMode="auto">
          <a:xfrm>
            <a:off x="6246813" y="5608638"/>
            <a:ext cx="1149350" cy="4762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44000" tIns="252000" rIns="144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1000 AD</a:t>
            </a:r>
          </a:p>
        </p:txBody>
      </p:sp>
      <p:sp>
        <p:nvSpPr>
          <p:cNvPr id="9236" name="Content Placeholder 6"/>
          <p:cNvSpPr>
            <a:spLocks/>
          </p:cNvSpPr>
          <p:nvPr/>
        </p:nvSpPr>
        <p:spPr bwMode="auto">
          <a:xfrm>
            <a:off x="7396163" y="5613400"/>
            <a:ext cx="1147762" cy="4762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44000" tIns="252000" rIns="144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2000 AD</a:t>
            </a:r>
          </a:p>
        </p:txBody>
      </p:sp>
      <p:sp>
        <p:nvSpPr>
          <p:cNvPr id="5" name="Rectangle 4"/>
          <p:cNvSpPr/>
          <p:nvPr/>
        </p:nvSpPr>
        <p:spPr>
          <a:xfrm>
            <a:off x="1066800" y="2620963"/>
            <a:ext cx="2022475" cy="436562"/>
          </a:xfrm>
          <a:prstGeom prst="rect">
            <a:avLst/>
          </a:prstGeom>
          <a:solidFill>
            <a:srgbClr val="FFAE5C"/>
          </a:solidFill>
          <a:ln>
            <a:solidFill>
              <a:srgbClr val="FFCD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742235"/>
                </a:solidFill>
              </a:rPr>
              <a:t>Indus Valley</a:t>
            </a:r>
          </a:p>
        </p:txBody>
      </p:sp>
      <p:sp>
        <p:nvSpPr>
          <p:cNvPr id="48" name="Rectangle 47"/>
          <p:cNvSpPr/>
          <p:nvPr/>
        </p:nvSpPr>
        <p:spPr>
          <a:xfrm>
            <a:off x="1652588" y="3397250"/>
            <a:ext cx="1016000" cy="436563"/>
          </a:xfrm>
          <a:prstGeom prst="rect">
            <a:avLst/>
          </a:prstGeom>
          <a:solidFill>
            <a:srgbClr val="FFAE5C"/>
          </a:solidFill>
          <a:ln>
            <a:solidFill>
              <a:srgbClr val="FFCD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dirty="0">
                <a:solidFill>
                  <a:srgbClr val="742235"/>
                </a:solidFill>
              </a:rPr>
              <a:t>Ancient Sumer</a:t>
            </a:r>
          </a:p>
        </p:txBody>
      </p:sp>
      <p:sp>
        <p:nvSpPr>
          <p:cNvPr id="49" name="Rectangle 48"/>
          <p:cNvSpPr/>
          <p:nvPr/>
        </p:nvSpPr>
        <p:spPr>
          <a:xfrm>
            <a:off x="4090988" y="2687638"/>
            <a:ext cx="931862" cy="436562"/>
          </a:xfrm>
          <a:prstGeom prst="rect">
            <a:avLst/>
          </a:prstGeom>
          <a:solidFill>
            <a:srgbClr val="FFAE5C"/>
          </a:solidFill>
          <a:ln>
            <a:solidFill>
              <a:srgbClr val="FFCD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dirty="0">
                <a:solidFill>
                  <a:srgbClr val="742235"/>
                </a:solidFill>
              </a:rPr>
              <a:t>Ancient Greeks</a:t>
            </a:r>
          </a:p>
        </p:txBody>
      </p:sp>
      <p:sp>
        <p:nvSpPr>
          <p:cNvPr id="50" name="Rectangle 49"/>
          <p:cNvSpPr/>
          <p:nvPr/>
        </p:nvSpPr>
        <p:spPr>
          <a:xfrm>
            <a:off x="4208463" y="3187700"/>
            <a:ext cx="1277937" cy="436563"/>
          </a:xfrm>
          <a:prstGeom prst="rect">
            <a:avLst/>
          </a:prstGeom>
          <a:solidFill>
            <a:srgbClr val="FFAE5C"/>
          </a:solidFill>
          <a:ln>
            <a:solidFill>
              <a:srgbClr val="FFCD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742235"/>
                </a:solidFill>
              </a:rPr>
              <a:t>Romans</a:t>
            </a:r>
          </a:p>
        </p:txBody>
      </p:sp>
      <p:sp>
        <p:nvSpPr>
          <p:cNvPr id="51" name="Rectangle 50"/>
          <p:cNvSpPr/>
          <p:nvPr/>
        </p:nvSpPr>
        <p:spPr>
          <a:xfrm>
            <a:off x="3013075" y="4684713"/>
            <a:ext cx="3008313" cy="436562"/>
          </a:xfrm>
          <a:prstGeom prst="rect">
            <a:avLst/>
          </a:prstGeom>
          <a:solidFill>
            <a:srgbClr val="FFAE5C"/>
          </a:solidFill>
          <a:ln>
            <a:solidFill>
              <a:srgbClr val="FFCD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742235"/>
                </a:solidFill>
              </a:rPr>
              <a:t>Shang Dynasty</a:t>
            </a:r>
          </a:p>
        </p:txBody>
      </p:sp>
      <p:sp>
        <p:nvSpPr>
          <p:cNvPr id="52" name="Rectangle 51"/>
          <p:cNvSpPr/>
          <p:nvPr/>
        </p:nvSpPr>
        <p:spPr>
          <a:xfrm>
            <a:off x="1392238" y="5218113"/>
            <a:ext cx="3609975" cy="436562"/>
          </a:xfrm>
          <a:prstGeom prst="rect">
            <a:avLst/>
          </a:prstGeom>
          <a:solidFill>
            <a:srgbClr val="FFAE5C"/>
          </a:solidFill>
          <a:ln>
            <a:solidFill>
              <a:srgbClr val="FFCD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742235"/>
                </a:solidFill>
              </a:rPr>
              <a:t>Ancient Egypt</a:t>
            </a:r>
          </a:p>
        </p:txBody>
      </p:sp>
      <p:sp>
        <p:nvSpPr>
          <p:cNvPr id="53" name="Rectangle 52"/>
          <p:cNvSpPr/>
          <p:nvPr/>
        </p:nvSpPr>
        <p:spPr>
          <a:xfrm>
            <a:off x="5824538" y="4189413"/>
            <a:ext cx="1004887" cy="436562"/>
          </a:xfrm>
          <a:prstGeom prst="rect">
            <a:avLst/>
          </a:prstGeom>
          <a:solidFill>
            <a:srgbClr val="FFAE5C"/>
          </a:solidFill>
          <a:ln>
            <a:solidFill>
              <a:srgbClr val="FFCD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742235"/>
                </a:solidFill>
              </a:rPr>
              <a:t>Vikings</a:t>
            </a:r>
          </a:p>
        </p:txBody>
      </p:sp>
      <p:sp>
        <p:nvSpPr>
          <p:cNvPr id="54" name="Rectangle 53"/>
          <p:cNvSpPr/>
          <p:nvPr/>
        </p:nvSpPr>
        <p:spPr>
          <a:xfrm>
            <a:off x="5291138" y="3681413"/>
            <a:ext cx="1538287" cy="436562"/>
          </a:xfrm>
          <a:prstGeom prst="rect">
            <a:avLst/>
          </a:prstGeom>
          <a:solidFill>
            <a:srgbClr val="FFAE5C"/>
          </a:solidFill>
          <a:ln>
            <a:solidFill>
              <a:srgbClr val="FFCD9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dirty="0">
                <a:solidFill>
                  <a:srgbClr val="742235"/>
                </a:solidFill>
              </a:rPr>
              <a:t>Anglo-Saxons</a:t>
            </a:r>
          </a:p>
        </p:txBody>
      </p:sp>
      <p:pic>
        <p:nvPicPr>
          <p:cNvPr id="9245" name="Pai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85775"/>
            <a:ext cx="8220075" cy="1595438"/>
          </a:xfrm>
        </p:spPr>
        <p:txBody>
          <a:bodyPr>
            <a:normAutofit fontScale="90000"/>
          </a:bodyPr>
          <a:lstStyle/>
          <a:p>
            <a:pPr algn="ctr">
              <a:defRPr/>
            </a:pPr>
            <a:r>
              <a:rPr lang="en-US" dirty="0"/>
              <a:t>W</a:t>
            </a:r>
            <a:r>
              <a:rPr lang="en-US" dirty="0" smtClean="0"/>
              <a:t>atch </a:t>
            </a:r>
            <a:r>
              <a:rPr lang="en-US" dirty="0" smtClean="0"/>
              <a:t>the video clips below. </a:t>
            </a:r>
            <a:r>
              <a:rPr lang="en-US" dirty="0" smtClean="0"/>
              <a:t>After each one, complete the table with your </a:t>
            </a:r>
            <a:r>
              <a:rPr lang="en-US" dirty="0" err="1" smtClean="0"/>
              <a:t>favourite</a:t>
            </a:r>
            <a:r>
              <a:rPr lang="en-US" dirty="0" smtClean="0"/>
              <a:t> 3. </a:t>
            </a:r>
            <a:endParaRPr lang="en-GB" dirty="0"/>
          </a:p>
        </p:txBody>
      </p:sp>
      <p:sp>
        <p:nvSpPr>
          <p:cNvPr id="3" name="Content Placeholder 2"/>
          <p:cNvSpPr>
            <a:spLocks noGrp="1"/>
          </p:cNvSpPr>
          <p:nvPr>
            <p:ph idx="1"/>
          </p:nvPr>
        </p:nvSpPr>
        <p:spPr>
          <a:xfrm>
            <a:off x="457200" y="2152650"/>
            <a:ext cx="8220075" cy="4243388"/>
          </a:xfrm>
        </p:spPr>
        <p:txBody>
          <a:bodyPr/>
          <a:lstStyle/>
          <a:p>
            <a:pPr>
              <a:defRPr/>
            </a:pPr>
            <a:r>
              <a:rPr lang="en-GB" dirty="0" smtClean="0">
                <a:hlinkClick r:id="rId2"/>
              </a:rPr>
              <a:t>Ancient Sumer</a:t>
            </a:r>
            <a:endParaRPr lang="en-GB" dirty="0" smtClean="0"/>
          </a:p>
          <a:p>
            <a:pPr>
              <a:defRPr/>
            </a:pPr>
            <a:endParaRPr lang="en-US" dirty="0"/>
          </a:p>
          <a:p>
            <a:pPr>
              <a:defRPr/>
            </a:pPr>
            <a:r>
              <a:rPr lang="en-GB" dirty="0" smtClean="0">
                <a:hlinkClick r:id="rId3"/>
              </a:rPr>
              <a:t>Ancient Egypt</a:t>
            </a:r>
            <a:endParaRPr lang="en-GB" dirty="0" smtClean="0"/>
          </a:p>
          <a:p>
            <a:pPr>
              <a:defRPr/>
            </a:pPr>
            <a:endParaRPr lang="en-US" dirty="0"/>
          </a:p>
          <a:p>
            <a:pPr>
              <a:defRPr/>
            </a:pPr>
            <a:r>
              <a:rPr lang="en-GB" dirty="0" smtClean="0">
                <a:hlinkClick r:id="rId4"/>
              </a:rPr>
              <a:t>Maya civilisation</a:t>
            </a:r>
            <a:endParaRPr lang="en-GB" dirty="0" smtClean="0"/>
          </a:p>
          <a:p>
            <a:pPr marL="0" indent="0">
              <a:buFont typeface="Arial" panose="020B0604020202020204" pitchFamily="34" charset="0"/>
              <a:buNone/>
              <a:defRPr/>
            </a:pPr>
            <a:endParaRPr lang="en-GB" dirty="0" smtClean="0"/>
          </a:p>
          <a:p>
            <a:pPr>
              <a:defRPr/>
            </a:pPr>
            <a:r>
              <a:rPr lang="en-US" dirty="0" smtClean="0">
                <a:hlinkClick r:id="rId5"/>
              </a:rPr>
              <a:t>Baghdad</a:t>
            </a:r>
            <a:endParaRPr lang="en-US" dirty="0"/>
          </a:p>
          <a:p>
            <a:pPr>
              <a:defRPr/>
            </a:pPr>
            <a:endParaRPr lang="en-US" dirty="0" smtClean="0"/>
          </a:p>
          <a:p>
            <a:pPr>
              <a:defRPr/>
            </a:pPr>
            <a:endParaRPr lang="en-US" dirty="0"/>
          </a:p>
          <a:p>
            <a:pPr>
              <a:defRPr/>
            </a:pPr>
            <a:endParaRPr lang="en-GB" dirty="0"/>
          </a:p>
        </p:txBody>
      </p:sp>
      <p:pic>
        <p:nvPicPr>
          <p:cNvPr id="4" name="Picture 3"/>
          <p:cNvPicPr>
            <a:picLocks noChangeAspect="1"/>
          </p:cNvPicPr>
          <p:nvPr/>
        </p:nvPicPr>
        <p:blipFill>
          <a:blip r:embed="rId6"/>
          <a:stretch>
            <a:fillRect/>
          </a:stretch>
        </p:blipFill>
        <p:spPr>
          <a:xfrm>
            <a:off x="3727304" y="2512695"/>
            <a:ext cx="4719689" cy="3008539"/>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3" y="1558926"/>
            <a:ext cx="8137525" cy="952500"/>
          </a:xfrm>
          <a:prstGeom prst="rect">
            <a:avLst/>
          </a:prstGeom>
          <a:solidFill>
            <a:srgbClr val="FFCD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p:cNvSpPr>
            <a:spLocks noGrp="1"/>
          </p:cNvSpPr>
          <p:nvPr>
            <p:ph type="title"/>
          </p:nvPr>
        </p:nvSpPr>
        <p:spPr>
          <a:xfrm>
            <a:off x="503238" y="728663"/>
            <a:ext cx="8137525" cy="684212"/>
          </a:xfrm>
        </p:spPr>
        <p:txBody>
          <a:bodyPr>
            <a:normAutofit fontScale="90000"/>
          </a:bodyPr>
          <a:lstStyle/>
          <a:p>
            <a:pPr eaLnBrk="1" hangingPunct="1">
              <a:defRPr/>
            </a:pPr>
            <a:r>
              <a:rPr lang="en-GB" altLang="en-US" smtClean="0"/>
              <a:t>The Shang Dynasty</a:t>
            </a:r>
          </a:p>
        </p:txBody>
      </p:sp>
      <p:sp>
        <p:nvSpPr>
          <p:cNvPr id="10244" name="Content Placeholder 6"/>
          <p:cNvSpPr>
            <a:spLocks noGrp="1"/>
          </p:cNvSpPr>
          <p:nvPr>
            <p:ph idx="1"/>
          </p:nvPr>
        </p:nvSpPr>
        <p:spPr>
          <a:xfrm>
            <a:off x="461963" y="1271451"/>
            <a:ext cx="8220075" cy="873262"/>
          </a:xfrm>
        </p:spPr>
        <p:txBody>
          <a:bodyPr/>
          <a:lstStyle/>
          <a:p>
            <a:pPr marL="0" indent="0" algn="ctr" eaLnBrk="1" hangingPunct="1">
              <a:buFont typeface="Arial" panose="020B0604020202020204" pitchFamily="34" charset="0"/>
              <a:buNone/>
            </a:pPr>
            <a:r>
              <a:rPr lang="en-GB" altLang="en-US" dirty="0" smtClean="0"/>
              <a:t>The Shang dynasty (ruled by the Shang family) was located in ancient China.</a:t>
            </a:r>
          </a:p>
          <a:p>
            <a:pPr marL="0" indent="0" algn="ctr" eaLnBrk="1" hangingPunct="1">
              <a:buFont typeface="Arial" panose="020B0604020202020204" pitchFamily="34" charset="0"/>
              <a:buNone/>
            </a:pPr>
            <a:r>
              <a:rPr lang="en-GB" altLang="en-US" dirty="0" smtClean="0"/>
              <a:t>The civilisation lasted from around 1600 BC until 1046 BC.</a:t>
            </a:r>
          </a:p>
        </p:txBody>
      </p:sp>
      <p:pic>
        <p:nvPicPr>
          <p:cNvPr id="10245" name="Picture 8"/>
          <p:cNvPicPr>
            <a:picLocks noChangeAspect="1"/>
          </p:cNvPicPr>
          <p:nvPr/>
        </p:nvPicPr>
        <p:blipFill>
          <a:blip r:embed="rId2">
            <a:extLst>
              <a:ext uri="{28A0092B-C50C-407E-A947-70E740481C1C}">
                <a14:useLocalDpi xmlns:a14="http://schemas.microsoft.com/office/drawing/2010/main" val="0"/>
              </a:ext>
            </a:extLst>
          </a:blip>
          <a:srcRect t="27167" b="6805"/>
          <a:stretch>
            <a:fillRect/>
          </a:stretch>
        </p:blipFill>
        <p:spPr bwMode="auto">
          <a:xfrm>
            <a:off x="500063" y="2528888"/>
            <a:ext cx="8140700" cy="356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rcRect t="27168" b="6805"/>
          <a:stretch>
            <a:fillRect/>
          </a:stretch>
        </p:blipFill>
        <p:spPr bwMode="auto">
          <a:xfrm>
            <a:off x="541338" y="2463801"/>
            <a:ext cx="8140700" cy="356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Oval 10"/>
          <p:cNvSpPr/>
          <p:nvPr/>
        </p:nvSpPr>
        <p:spPr>
          <a:xfrm>
            <a:off x="898525" y="2576513"/>
            <a:ext cx="3451225" cy="3451225"/>
          </a:xfrm>
          <a:prstGeom prst="ellipse">
            <a:avLst/>
          </a:prstGeom>
          <a:solidFill>
            <a:srgbClr val="CD534E"/>
          </a:solidFill>
          <a:ln>
            <a:solidFill>
              <a:srgbClr val="74223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t>We know lots about the Shang dynasty from archaeological remains and written documents. Chinese legend says that the founder of the Shang Dynasty, Cheng Tang, overthrew the Xia dynasty to take power, but there is no definite proof of the Xia dynasty’s existence.</a:t>
            </a:r>
          </a:p>
        </p:txBody>
      </p:sp>
      <p:sp>
        <p:nvSpPr>
          <p:cNvPr id="3" name="Rectangle 2"/>
          <p:cNvSpPr/>
          <p:nvPr/>
        </p:nvSpPr>
        <p:spPr>
          <a:xfrm>
            <a:off x="2542799" y="2106098"/>
            <a:ext cx="4407617" cy="369332"/>
          </a:xfrm>
          <a:prstGeom prst="rect">
            <a:avLst/>
          </a:prstGeom>
        </p:spPr>
        <p:txBody>
          <a:bodyPr wrap="none">
            <a:spAutoFit/>
          </a:bodyPr>
          <a:lstStyle/>
          <a:p>
            <a:pPr>
              <a:defRPr/>
            </a:pPr>
            <a:r>
              <a:rPr lang="en-GB" dirty="0" smtClean="0">
                <a:hlinkClick r:id="rId4"/>
              </a:rPr>
              <a:t>Click here to learn about the Shang </a:t>
            </a:r>
            <a:r>
              <a:rPr lang="en-GB" dirty="0">
                <a:hlinkClick r:id="rId4"/>
              </a:rPr>
              <a:t>Dynasty </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238" y="1511300"/>
            <a:ext cx="8137525" cy="952500"/>
          </a:xfrm>
          <a:prstGeom prst="rect">
            <a:avLst/>
          </a:prstGeom>
          <a:solidFill>
            <a:srgbClr val="FFCD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1" name="Title 5"/>
          <p:cNvSpPr>
            <a:spLocks noGrp="1"/>
          </p:cNvSpPr>
          <p:nvPr>
            <p:ph type="title"/>
          </p:nvPr>
        </p:nvSpPr>
        <p:spPr>
          <a:xfrm>
            <a:off x="503238" y="728663"/>
            <a:ext cx="8137525" cy="684212"/>
          </a:xfrm>
        </p:spPr>
        <p:txBody>
          <a:bodyPr>
            <a:normAutofit fontScale="90000"/>
          </a:bodyPr>
          <a:lstStyle/>
          <a:p>
            <a:pPr eaLnBrk="1" hangingPunct="1">
              <a:defRPr/>
            </a:pPr>
            <a:r>
              <a:rPr lang="en-GB" altLang="en-US" smtClean="0"/>
              <a:t>Shang Dynasty Map</a:t>
            </a:r>
          </a:p>
        </p:txBody>
      </p:sp>
      <p:sp>
        <p:nvSpPr>
          <p:cNvPr id="11268" name="Content Placeholder 6"/>
          <p:cNvSpPr>
            <a:spLocks noGrp="1"/>
          </p:cNvSpPr>
          <p:nvPr>
            <p:ph idx="1"/>
          </p:nvPr>
        </p:nvSpPr>
        <p:spPr>
          <a:xfrm>
            <a:off x="461963" y="1370013"/>
            <a:ext cx="8307568" cy="701675"/>
          </a:xfrm>
        </p:spPr>
        <p:txBody>
          <a:bodyPr/>
          <a:lstStyle/>
          <a:p>
            <a:pPr marL="0" indent="0" eaLnBrk="1" hangingPunct="1">
              <a:buFont typeface="Arial" panose="020B0604020202020204" pitchFamily="34" charset="0"/>
              <a:buNone/>
            </a:pPr>
            <a:r>
              <a:rPr lang="en-GB" altLang="en-US" dirty="0" smtClean="0"/>
              <a:t>Get your ‘map of China’ and mark </a:t>
            </a:r>
            <a:r>
              <a:rPr lang="en-GB" altLang="en-US" dirty="0" smtClean="0"/>
              <a:t>out where the Shang dynasty </a:t>
            </a:r>
            <a:r>
              <a:rPr lang="en-GB" altLang="en-US" dirty="0" smtClean="0"/>
              <a:t>(the red area below) was </a:t>
            </a:r>
            <a:r>
              <a:rPr lang="en-GB" altLang="en-US" dirty="0" smtClean="0"/>
              <a:t>located on your map of China. Use the map here to help you. Then use </a:t>
            </a:r>
            <a:r>
              <a:rPr lang="en-GB" altLang="en-US" dirty="0" smtClean="0"/>
              <a:t>the map on the next slide to help you find and mark on sheet, the following features:</a:t>
            </a:r>
            <a:endParaRPr lang="en-GB" altLang="en-US" dirty="0" smtClean="0"/>
          </a:p>
        </p:txBody>
      </p:sp>
      <p:pic>
        <p:nvPicPr>
          <p:cNvPr id="11269" name="Picture 2"/>
          <p:cNvPicPr>
            <a:picLocks noChangeAspect="1"/>
          </p:cNvPicPr>
          <p:nvPr/>
        </p:nvPicPr>
        <p:blipFill>
          <a:blip r:embed="rId2">
            <a:extLst>
              <a:ext uri="{28A0092B-C50C-407E-A947-70E740481C1C}">
                <a14:useLocalDpi xmlns:a14="http://schemas.microsoft.com/office/drawing/2010/main" val="0"/>
              </a:ext>
            </a:extLst>
          </a:blip>
          <a:srcRect l="13896"/>
          <a:stretch>
            <a:fillRect/>
          </a:stretch>
        </p:blipFill>
        <p:spPr bwMode="auto">
          <a:xfrm>
            <a:off x="4030663" y="2514600"/>
            <a:ext cx="4357687" cy="357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4138613" y="2603500"/>
            <a:ext cx="477837" cy="395288"/>
          </a:xfrm>
          <a:prstGeom prst="rect">
            <a:avLst/>
          </a:prstGeom>
          <a:solidFill>
            <a:srgbClr val="AD221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71" name="Content Placeholder 6"/>
          <p:cNvSpPr>
            <a:spLocks/>
          </p:cNvSpPr>
          <p:nvPr/>
        </p:nvSpPr>
        <p:spPr bwMode="auto">
          <a:xfrm>
            <a:off x="4408488" y="2425700"/>
            <a:ext cx="2984500" cy="70008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buFont typeface="Arial" panose="020B0604020202020204" pitchFamily="34" charset="0"/>
              <a:buNone/>
            </a:pPr>
            <a:r>
              <a:rPr lang="en-GB" altLang="en-US" b="1"/>
              <a:t>area of Shang culture</a:t>
            </a:r>
          </a:p>
        </p:txBody>
      </p:sp>
      <p:sp>
        <p:nvSpPr>
          <p:cNvPr id="13" name="Rectangle 12"/>
          <p:cNvSpPr/>
          <p:nvPr/>
        </p:nvSpPr>
        <p:spPr>
          <a:xfrm>
            <a:off x="762000" y="2603500"/>
            <a:ext cx="3214688" cy="3578225"/>
          </a:xfrm>
          <a:prstGeom prst="rect">
            <a:avLst/>
          </a:prstGeom>
          <a:solidFill>
            <a:srgbClr val="FFAE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8000" indent="-180000" eaLnBrk="1" fontAlgn="auto" hangingPunct="1">
              <a:spcBef>
                <a:spcPts val="0"/>
              </a:spcBef>
              <a:spcAft>
                <a:spcPts val="200"/>
              </a:spcAft>
              <a:buFont typeface="Arial" panose="020B0604020202020204" pitchFamily="34" charset="0"/>
              <a:buChar char="•"/>
              <a:defRPr/>
            </a:pPr>
            <a:r>
              <a:rPr lang="en-GB" dirty="0">
                <a:solidFill>
                  <a:schemeClr val="tx1"/>
                </a:solidFill>
              </a:rPr>
              <a:t>Yellow River</a:t>
            </a:r>
          </a:p>
          <a:p>
            <a:pPr marL="288000" indent="-180000" eaLnBrk="1" fontAlgn="auto" hangingPunct="1">
              <a:spcBef>
                <a:spcPts val="0"/>
              </a:spcBef>
              <a:spcAft>
                <a:spcPts val="200"/>
              </a:spcAft>
              <a:buFont typeface="Arial" panose="020B0604020202020204" pitchFamily="34" charset="0"/>
              <a:buChar char="•"/>
              <a:defRPr/>
            </a:pPr>
            <a:r>
              <a:rPr lang="en-GB" dirty="0">
                <a:solidFill>
                  <a:schemeClr val="tx1"/>
                </a:solidFill>
              </a:rPr>
              <a:t>Yangtze River</a:t>
            </a:r>
          </a:p>
          <a:p>
            <a:pPr marL="288000" indent="-180000" eaLnBrk="1" fontAlgn="auto" hangingPunct="1">
              <a:spcBef>
                <a:spcPts val="0"/>
              </a:spcBef>
              <a:spcAft>
                <a:spcPts val="200"/>
              </a:spcAft>
              <a:buFont typeface="Arial" panose="020B0604020202020204" pitchFamily="34" charset="0"/>
              <a:buChar char="•"/>
              <a:defRPr/>
            </a:pPr>
            <a:r>
              <a:rPr lang="en-GB" dirty="0">
                <a:solidFill>
                  <a:schemeClr val="tx1"/>
                </a:solidFill>
              </a:rPr>
              <a:t>Himalayas</a:t>
            </a:r>
          </a:p>
          <a:p>
            <a:pPr marL="288000" indent="-180000" eaLnBrk="1" fontAlgn="auto" hangingPunct="1">
              <a:spcBef>
                <a:spcPts val="0"/>
              </a:spcBef>
              <a:spcAft>
                <a:spcPts val="200"/>
              </a:spcAft>
              <a:buFont typeface="Arial" panose="020B0604020202020204" pitchFamily="34" charset="0"/>
              <a:buChar char="•"/>
              <a:defRPr/>
            </a:pPr>
            <a:r>
              <a:rPr lang="en-GB" dirty="0" smtClean="0">
                <a:solidFill>
                  <a:schemeClr val="tx1"/>
                </a:solidFill>
              </a:rPr>
              <a:t>Beijing</a:t>
            </a:r>
            <a:endParaRPr lang="en-GB" dirty="0">
              <a:solidFill>
                <a:schemeClr val="tx1"/>
              </a:solidFill>
            </a:endParaRPr>
          </a:p>
          <a:p>
            <a:pPr marL="288000" indent="-180000" eaLnBrk="1" fontAlgn="auto" hangingPunct="1">
              <a:spcBef>
                <a:spcPts val="0"/>
              </a:spcBef>
              <a:spcAft>
                <a:spcPts val="200"/>
              </a:spcAft>
              <a:buFont typeface="Arial" panose="020B0604020202020204" pitchFamily="34" charset="0"/>
              <a:buChar char="•"/>
              <a:defRPr/>
            </a:pPr>
            <a:r>
              <a:rPr lang="en-GB" dirty="0">
                <a:solidFill>
                  <a:schemeClr val="tx1"/>
                </a:solidFill>
              </a:rPr>
              <a:t>South China </a:t>
            </a:r>
            <a:r>
              <a:rPr lang="en-GB" dirty="0" smtClean="0">
                <a:solidFill>
                  <a:schemeClr val="tx1"/>
                </a:solidFill>
              </a:rPr>
              <a:t>Sea</a:t>
            </a:r>
            <a:endParaRPr lang="en-GB" dirty="0">
              <a:solidFill>
                <a:schemeClr val="tx1"/>
              </a:solidFill>
            </a:endParaRPr>
          </a:p>
          <a:p>
            <a:pPr marL="288000" indent="-180000" eaLnBrk="1" fontAlgn="auto" hangingPunct="1">
              <a:spcBef>
                <a:spcPts val="0"/>
              </a:spcBef>
              <a:spcAft>
                <a:spcPts val="200"/>
              </a:spcAft>
              <a:buFont typeface="Arial" panose="020B0604020202020204" pitchFamily="34" charset="0"/>
              <a:buChar char="•"/>
              <a:defRPr/>
            </a:pPr>
            <a:r>
              <a:rPr lang="en-GB" dirty="0">
                <a:solidFill>
                  <a:schemeClr val="tx1"/>
                </a:solidFill>
              </a:rPr>
              <a:t>Yellow Sea</a:t>
            </a:r>
          </a:p>
          <a:p>
            <a:pPr marL="288000" indent="-180000" eaLnBrk="1" fontAlgn="auto" hangingPunct="1">
              <a:spcBef>
                <a:spcPts val="0"/>
              </a:spcBef>
              <a:spcAft>
                <a:spcPts val="200"/>
              </a:spcAft>
              <a:buFont typeface="Arial" panose="020B0604020202020204" pitchFamily="34" charset="0"/>
              <a:buChar char="•"/>
              <a:defRPr/>
            </a:pPr>
            <a:r>
              <a:rPr lang="en-GB" dirty="0" smtClean="0">
                <a:solidFill>
                  <a:schemeClr val="tx1"/>
                </a:solidFill>
              </a:rPr>
              <a:t>The Great </a:t>
            </a:r>
            <a:r>
              <a:rPr lang="en-GB" dirty="0">
                <a:solidFill>
                  <a:schemeClr val="tx1"/>
                </a:solidFill>
              </a:rPr>
              <a:t>Wall </a:t>
            </a:r>
            <a:r>
              <a:rPr lang="en-GB" dirty="0" smtClean="0">
                <a:solidFill>
                  <a:schemeClr val="tx1"/>
                </a:solidFill>
              </a:rPr>
              <a:t>(of China)</a:t>
            </a:r>
            <a:endParaRPr lang="en-GB" dirty="0">
              <a:solidFill>
                <a:schemeClr val="tx1"/>
              </a:solidFill>
            </a:endParaRPr>
          </a:p>
          <a:p>
            <a:pPr marL="288000" indent="-180000" eaLnBrk="1" fontAlgn="auto" hangingPunct="1">
              <a:spcBef>
                <a:spcPts val="0"/>
              </a:spcBef>
              <a:spcAft>
                <a:spcPts val="200"/>
              </a:spcAft>
              <a:buFont typeface="Arial" panose="020B0604020202020204" pitchFamily="34" charset="0"/>
              <a:buChar char="•"/>
              <a:defRPr/>
            </a:pPr>
            <a:r>
              <a:rPr lang="en-GB" dirty="0" smtClean="0">
                <a:solidFill>
                  <a:schemeClr val="tx1"/>
                </a:solidFill>
              </a:rPr>
              <a:t>Names of surrounding countries (India, Mongolia, Pakistan) </a:t>
            </a:r>
            <a:endParaRPr lang="en-GB" dirty="0">
              <a:solidFill>
                <a:schemeClr val="tx1"/>
              </a:solidFill>
            </a:endParaRPr>
          </a:p>
        </p:txBody>
      </p:sp>
      <p:pic>
        <p:nvPicPr>
          <p:cNvPr id="11273" name="Individual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485775"/>
            <a:ext cx="8220075" cy="1595438"/>
          </a:xfrm>
        </p:spPr>
        <p:txBody>
          <a:bodyPr/>
          <a:lstStyle/>
          <a:p>
            <a:endParaRPr lang="en-GB" altLang="en-US" smtClean="0"/>
          </a:p>
        </p:txBody>
      </p:sp>
      <p:pic>
        <p:nvPicPr>
          <p:cNvPr id="1229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557213" y="138113"/>
            <a:ext cx="8120062" cy="6570662"/>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lgn="ctr">
              <a:buNone/>
            </a:pPr>
            <a:r>
              <a:rPr lang="en-US" dirty="0" smtClean="0"/>
              <a:t>Use the next slide to check you’ve got the features in the correct place. </a:t>
            </a:r>
            <a:endParaRPr lang="en-GB" dirty="0"/>
          </a:p>
        </p:txBody>
      </p:sp>
    </p:spTree>
    <p:extLst>
      <p:ext uri="{BB962C8B-B14F-4D97-AF65-F5344CB8AC3E}">
        <p14:creationId xmlns:p14="http://schemas.microsoft.com/office/powerpoint/2010/main" val="14112732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238" y="1511300"/>
            <a:ext cx="8137525" cy="803275"/>
          </a:xfrm>
          <a:prstGeom prst="rect">
            <a:avLst/>
          </a:prstGeom>
          <a:solidFill>
            <a:srgbClr val="FFCD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5" name="Title 5"/>
          <p:cNvSpPr>
            <a:spLocks noGrp="1"/>
          </p:cNvSpPr>
          <p:nvPr>
            <p:ph type="title"/>
          </p:nvPr>
        </p:nvSpPr>
        <p:spPr>
          <a:xfrm>
            <a:off x="503238" y="728663"/>
            <a:ext cx="8137525" cy="684212"/>
          </a:xfrm>
        </p:spPr>
        <p:txBody>
          <a:bodyPr>
            <a:normAutofit fontScale="90000"/>
          </a:bodyPr>
          <a:lstStyle/>
          <a:p>
            <a:pPr eaLnBrk="1" hangingPunct="1">
              <a:defRPr/>
            </a:pPr>
            <a:r>
              <a:rPr lang="en-GB" altLang="en-US" smtClean="0"/>
              <a:t>Shang Dynasty Map</a:t>
            </a:r>
          </a:p>
        </p:txBody>
      </p:sp>
      <p:sp>
        <p:nvSpPr>
          <p:cNvPr id="13316" name="Content Placeholder 6"/>
          <p:cNvSpPr>
            <a:spLocks noGrp="1"/>
          </p:cNvSpPr>
          <p:nvPr>
            <p:ph idx="1"/>
          </p:nvPr>
        </p:nvSpPr>
        <p:spPr>
          <a:xfrm>
            <a:off x="461963" y="1560513"/>
            <a:ext cx="8220075" cy="700087"/>
          </a:xfrm>
        </p:spPr>
        <p:txBody>
          <a:bodyPr/>
          <a:lstStyle/>
          <a:p>
            <a:pPr marL="0" indent="0" algn="ctr" eaLnBrk="1" hangingPunct="1">
              <a:buFont typeface="Arial" panose="020B0604020202020204" pitchFamily="34" charset="0"/>
              <a:buNone/>
            </a:pPr>
            <a:r>
              <a:rPr lang="en-GB" altLang="en-US" smtClean="0"/>
              <a:t>Did you find all the features and label them correctly? Let’s check.</a:t>
            </a:r>
          </a:p>
        </p:txBody>
      </p:sp>
      <p:pic>
        <p:nvPicPr>
          <p:cNvPr id="13317" name="Picture 2"/>
          <p:cNvPicPr>
            <a:picLocks noChangeAspect="1"/>
          </p:cNvPicPr>
          <p:nvPr/>
        </p:nvPicPr>
        <p:blipFill>
          <a:blip r:embed="rId2">
            <a:extLst>
              <a:ext uri="{28A0092B-C50C-407E-A947-70E740481C1C}">
                <a14:useLocalDpi xmlns:a14="http://schemas.microsoft.com/office/drawing/2010/main" val="0"/>
              </a:ext>
            </a:extLst>
          </a:blip>
          <a:srcRect l="507" t="30197" r="502" b="1308"/>
          <a:stretch>
            <a:fillRect/>
          </a:stretch>
        </p:blipFill>
        <p:spPr bwMode="auto">
          <a:xfrm>
            <a:off x="503238" y="2363788"/>
            <a:ext cx="8137525"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1614</TotalTime>
  <Words>295</Words>
  <Application>Microsoft Office PowerPoint</Application>
  <PresentationFormat>On-screen Show (4:3)</PresentationFormat>
  <Paragraphs>45</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Calibri</vt:lpstr>
      <vt:lpstr>BPreplay</vt:lpstr>
      <vt:lpstr>Sassoon Infant Md</vt:lpstr>
      <vt:lpstr>Arial</vt:lpstr>
      <vt:lpstr>Sassoon Infant Rg</vt:lpstr>
      <vt:lpstr>Office Theme</vt:lpstr>
      <vt:lpstr>PowerPoint Presentation</vt:lpstr>
      <vt:lpstr>World History Timeline</vt:lpstr>
      <vt:lpstr>Watch the video clips below. After each one, complete the table with your favourite 3. </vt:lpstr>
      <vt:lpstr>The Shang Dynasty</vt:lpstr>
      <vt:lpstr>Shang Dynasty Map</vt:lpstr>
      <vt:lpstr>PowerPoint Presentation</vt:lpstr>
      <vt:lpstr>PowerPoint Presentation</vt:lpstr>
      <vt:lpstr>Shang Dynasty Map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Lindsay Baker</cp:lastModifiedBy>
  <cp:revision>87</cp:revision>
  <dcterms:created xsi:type="dcterms:W3CDTF">2014-10-01T16:09:27Z</dcterms:created>
  <dcterms:modified xsi:type="dcterms:W3CDTF">2020-06-06T13:34:56Z</dcterms:modified>
</cp:coreProperties>
</file>