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6"/>
  </p:notesMasterIdLst>
  <p:sldIdLst>
    <p:sldId id="256" r:id="rId2"/>
    <p:sldId id="266" r:id="rId3"/>
    <p:sldId id="260" r:id="rId4"/>
    <p:sldId id="291" r:id="rId5"/>
    <p:sldId id="301" r:id="rId6"/>
    <p:sldId id="293" r:id="rId7"/>
    <p:sldId id="294" r:id="rId8"/>
    <p:sldId id="295" r:id="rId9"/>
    <p:sldId id="297" r:id="rId10"/>
    <p:sldId id="298" r:id="rId11"/>
    <p:sldId id="299" r:id="rId12"/>
    <p:sldId id="306" r:id="rId13"/>
    <p:sldId id="307" r:id="rId14"/>
    <p:sldId id="302" r:id="rId15"/>
  </p:sldIdLst>
  <p:sldSz cx="12192000" cy="6858000"/>
  <p:notesSz cx="6858000" cy="9144000"/>
  <p:embeddedFontLst>
    <p:embeddedFont>
      <p:font typeface="Calibri" panose="020F0502020204030204" pitchFamily="34" charset="0"/>
      <p:regular r:id="rId17"/>
      <p:bold r:id="rId18"/>
      <p:italic r:id="rId19"/>
      <p:boldItalic r:id="rId20"/>
    </p:embeddedFont>
    <p:embeddedFont>
      <p:font typeface="Century Gothic" panose="020B0502020202020204" pitchFamily="34" charset="0"/>
      <p:regular r:id="rId21"/>
      <p:bold r:id="rId22"/>
      <p:italic r:id="rId23"/>
      <p:boldItalic r:id="rId24"/>
    </p:embeddedFont>
    <p:embeddedFont>
      <p:font typeface="游ゴシック" panose="020B0400000000000000" pitchFamily="34" charset="-128"/>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Nietopski" initials="SN" lastIdx="5" clrIdx="0">
    <p:extLst>
      <p:ext uri="{19B8F6BF-5375-455C-9EA6-DF929625EA0E}">
        <p15:presenceInfo xmlns:p15="http://schemas.microsoft.com/office/powerpoint/2012/main" userId="S-1-5-21-1598838018-3775903872-2167328690-21614" providerId="AD"/>
      </p:ext>
    </p:extLst>
  </p:cmAuthor>
  <p:cmAuthor id="2" name="Katrina Dixon" initials="KD" lastIdx="3" clrIdx="1">
    <p:extLst>
      <p:ext uri="{19B8F6BF-5375-455C-9EA6-DF929625EA0E}">
        <p15:presenceInfo xmlns:p15="http://schemas.microsoft.com/office/powerpoint/2012/main" userId="S::katrina.dixon@edcoms.co.uk::138a75ba-d4c6-4b31-a390-0f3c938b8453" providerId="AD"/>
      </p:ext>
    </p:extLst>
  </p:cmAuthor>
  <p:cmAuthor id="3" name="Rich Martin" initials="RM" lastIdx="2" clrIdx="2">
    <p:extLst>
      <p:ext uri="{19B8F6BF-5375-455C-9EA6-DF929625EA0E}">
        <p15:presenceInfo xmlns:p15="http://schemas.microsoft.com/office/powerpoint/2012/main" userId="S-1-5-21-1598838018-3775903872-2167328690-2562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3A5D"/>
    <a:srgbClr val="D0353B"/>
    <a:srgbClr val="0075C9"/>
    <a:srgbClr val="009845"/>
    <a:srgbClr val="F2F2F2"/>
    <a:srgbClr val="FBFC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06" autoAdjust="0"/>
    <p:restoredTop sz="69660" autoAdjust="0"/>
  </p:normalViewPr>
  <p:slideViewPr>
    <p:cSldViewPr snapToGrid="0" snapToObjects="1" showGuides="1">
      <p:cViewPr varScale="1">
        <p:scale>
          <a:sx n="61" d="100"/>
          <a:sy n="61" d="100"/>
        </p:scale>
        <p:origin x="139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commentAuthors" Target="commentAuthors.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Century Gothic" panose="020B0502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Century Gothic" panose="020B0502020202020204" pitchFamily="34" charset="0"/>
              </a:defRPr>
            </a:lvl1pPr>
          </a:lstStyle>
          <a:p>
            <a:fld id="{0A3C1BCE-1D15-F644-95FA-06B08CE6BCB3}" type="datetimeFigureOut">
              <a:rPr lang="en-US" smtClean="0"/>
              <a:pPr/>
              <a:t>5/17/2020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Century Gothic" panose="020B0502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Century Gothic" panose="020B0502020202020204" pitchFamily="34" charset="0"/>
              </a:defRPr>
            </a:lvl1pPr>
          </a:lstStyle>
          <a:p>
            <a:fld id="{622C03BD-1F24-FB44-B3E3-A79B539481A8}" type="slidenum">
              <a:rPr lang="en-US" smtClean="0"/>
              <a:pPr/>
              <a:t>‹#›</a:t>
            </a:fld>
            <a:endParaRPr lang="en-US" dirty="0"/>
          </a:p>
        </p:txBody>
      </p:sp>
    </p:spTree>
    <p:extLst>
      <p:ext uri="{BB962C8B-B14F-4D97-AF65-F5344CB8AC3E}">
        <p14:creationId xmlns:p14="http://schemas.microsoft.com/office/powerpoint/2010/main" val="4156141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Century Gothic" panose="020B0502020202020204" pitchFamily="34" charset="0"/>
        <a:ea typeface="+mn-ea"/>
        <a:cs typeface="+mn-cs"/>
      </a:defRPr>
    </a:lvl1pPr>
    <a:lvl2pPr marL="457200" algn="l" defTabSz="914400" rtl="0" eaLnBrk="1" latinLnBrk="0" hangingPunct="1">
      <a:defRPr sz="1200" b="0" i="0" kern="1200">
        <a:solidFill>
          <a:schemeClr val="tx1"/>
        </a:solidFill>
        <a:latin typeface="Century Gothic" panose="020B0502020202020204" pitchFamily="34" charset="0"/>
        <a:ea typeface="+mn-ea"/>
        <a:cs typeface="+mn-cs"/>
      </a:defRPr>
    </a:lvl2pPr>
    <a:lvl3pPr marL="914400" algn="l" defTabSz="914400" rtl="0" eaLnBrk="1" latinLnBrk="0" hangingPunct="1">
      <a:defRPr sz="1200" b="0" i="0" kern="1200">
        <a:solidFill>
          <a:schemeClr val="tx1"/>
        </a:solidFill>
        <a:latin typeface="Century Gothic" panose="020B0502020202020204" pitchFamily="34" charset="0"/>
        <a:ea typeface="+mn-ea"/>
        <a:cs typeface="+mn-cs"/>
      </a:defRPr>
    </a:lvl3pPr>
    <a:lvl4pPr marL="1371600" algn="l" defTabSz="914400" rtl="0" eaLnBrk="1" latinLnBrk="0" hangingPunct="1">
      <a:defRPr sz="1200" b="0" i="0" kern="1200">
        <a:solidFill>
          <a:schemeClr val="tx1"/>
        </a:solidFill>
        <a:latin typeface="Century Gothic" panose="020B0502020202020204" pitchFamily="34" charset="0"/>
        <a:ea typeface="+mn-ea"/>
        <a:cs typeface="+mn-cs"/>
      </a:defRPr>
    </a:lvl4pPr>
    <a:lvl5pPr marL="1828800" algn="l" defTabSz="914400" rtl="0" eaLnBrk="1" latinLnBrk="0" hangingPunct="1">
      <a:defRPr sz="1200" b="0" i="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getset.co.uk/resources/travel-to-tokyo/ttt-teacher-resource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TEACHER ONLY</a:t>
            </a:r>
          </a:p>
          <a:p>
            <a:endParaRPr lang="en-US" dirty="0"/>
          </a:p>
        </p:txBody>
      </p:sp>
      <p:sp>
        <p:nvSpPr>
          <p:cNvPr id="4" name="Slide Number Placeholder 3"/>
          <p:cNvSpPr>
            <a:spLocks noGrp="1"/>
          </p:cNvSpPr>
          <p:nvPr>
            <p:ph type="sldNum" sz="quarter" idx="5"/>
          </p:nvPr>
        </p:nvSpPr>
        <p:spPr/>
        <p:txBody>
          <a:bodyPr/>
          <a:lstStyle/>
          <a:p>
            <a:fld id="{622C03BD-1F24-FB44-B3E3-A79B539481A8}" type="slidenum">
              <a:rPr lang="en-US" smtClean="0"/>
              <a:t>1</a:t>
            </a:fld>
            <a:endParaRPr lang="en-US"/>
          </a:p>
        </p:txBody>
      </p:sp>
    </p:spTree>
    <p:extLst>
      <p:ext uri="{BB962C8B-B14F-4D97-AF65-F5344CB8AC3E}">
        <p14:creationId xmlns:p14="http://schemas.microsoft.com/office/powerpoint/2010/main" val="1002531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 </a:t>
            </a:r>
          </a:p>
          <a:p>
            <a:pPr marL="171450" indent="-171450">
              <a:buFont typeface="Arial" panose="020B0604020202020204" pitchFamily="34" charset="0"/>
              <a:buChar char="•"/>
            </a:pPr>
            <a:r>
              <a:rPr lang="en-GB" dirty="0"/>
              <a:t>Use the slide to explain that athletes need specialist clothing (kit) and equipment to take part in the Olympic and Paralympic Games.</a:t>
            </a:r>
          </a:p>
          <a:p>
            <a:pPr marL="171450" indent="-171450">
              <a:buFont typeface="Arial" panose="020B0604020202020204" pitchFamily="34" charset="0"/>
              <a:buChar char="•"/>
            </a:pPr>
            <a:r>
              <a:rPr lang="en-GB" baseline="0" dirty="0"/>
              <a:t>Part of the preparation for the Games involves athletes being given their team kit.</a:t>
            </a:r>
          </a:p>
          <a:p>
            <a:pPr marL="171450" indent="-171450">
              <a:buFont typeface="Arial" panose="020B0604020202020204" pitchFamily="34" charset="0"/>
              <a:buChar char="•"/>
            </a:pPr>
            <a:r>
              <a:rPr lang="en-GB" baseline="0" dirty="0"/>
              <a:t>Ask pupils what different types of kit they wear for PE. Remind them they may wear different kit for different activities, e.g. swimming.</a:t>
            </a:r>
          </a:p>
          <a:p>
            <a:pPr marL="171450" indent="-171450">
              <a:buFont typeface="Arial" panose="020B0604020202020204" pitchFamily="34" charset="0"/>
              <a:buChar char="•"/>
            </a:pPr>
            <a:r>
              <a:rPr lang="en-GB" baseline="0" dirty="0"/>
              <a:t>Ask them why they wear PE kit, e.g. safety, comfort, hygiene.</a:t>
            </a:r>
          </a:p>
          <a:p>
            <a:pPr marL="171450" indent="-171450">
              <a:buFont typeface="Arial" panose="020B0604020202020204" pitchFamily="34" charset="0"/>
              <a:buChar char="•"/>
            </a:pPr>
            <a:r>
              <a:rPr lang="en-GB" baseline="0" dirty="0"/>
              <a:t>Explain that different sports need different kit and equipment.</a:t>
            </a:r>
          </a:p>
          <a:p>
            <a:pPr marL="171450" indent="-171450">
              <a:buFont typeface="Arial" panose="020B0604020202020204" pitchFamily="34" charset="0"/>
              <a:buChar char="•"/>
            </a:pPr>
            <a:r>
              <a:rPr lang="en-GB" baseline="0" dirty="0"/>
              <a:t>Ask pupils to spot some of the kit and equipment shown in the photos. NB. Even horses need to be transported to the Games!</a:t>
            </a:r>
          </a:p>
          <a:p>
            <a:pPr marL="171450" indent="-171450">
              <a:buFont typeface="Arial" panose="020B0604020202020204" pitchFamily="34" charset="0"/>
              <a:buChar char="•"/>
            </a:pPr>
            <a:r>
              <a:rPr lang="en-GB" baseline="0" dirty="0"/>
              <a:t>Use the quiz on the following slide to involve pupils in matching kit to sports.</a:t>
            </a:r>
          </a:p>
        </p:txBody>
      </p:sp>
      <p:sp>
        <p:nvSpPr>
          <p:cNvPr id="4" name="Slide Number Placeholder 3"/>
          <p:cNvSpPr>
            <a:spLocks noGrp="1"/>
          </p:cNvSpPr>
          <p:nvPr>
            <p:ph type="sldNum" sz="quarter" idx="5"/>
          </p:nvPr>
        </p:nvSpPr>
        <p:spPr/>
        <p:txBody>
          <a:bodyPr/>
          <a:lstStyle/>
          <a:p>
            <a:fld id="{622C03BD-1F24-FB44-B3E3-A79B539481A8}" type="slidenum">
              <a:rPr lang="en-US" smtClean="0"/>
              <a:t>2</a:t>
            </a:fld>
            <a:endParaRPr lang="en-US"/>
          </a:p>
        </p:txBody>
      </p:sp>
    </p:spTree>
    <p:extLst>
      <p:ext uri="{BB962C8B-B14F-4D97-AF65-F5344CB8AC3E}">
        <p14:creationId xmlns:p14="http://schemas.microsoft.com/office/powerpoint/2010/main" val="32509158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ACTIVITY</a:t>
            </a:r>
          </a:p>
          <a:p>
            <a:pPr marL="171450" indent="-171450">
              <a:buFont typeface="Arial" panose="020B0604020202020204" pitchFamily="34" charset="0"/>
              <a:buChar char="•"/>
            </a:pPr>
            <a:r>
              <a:rPr lang="en-GB" dirty="0"/>
              <a:t>Ask pupils to work in groups.</a:t>
            </a:r>
          </a:p>
          <a:p>
            <a:pPr marL="171450" indent="-171450">
              <a:buFont typeface="Arial" panose="020B0604020202020204" pitchFamily="34" charset="0"/>
              <a:buChar char="•"/>
            </a:pPr>
            <a:r>
              <a:rPr lang="en-GB" dirty="0"/>
              <a:t>Show each item of kit and ask the groups to agree for which sport they would wear it.</a:t>
            </a:r>
          </a:p>
          <a:p>
            <a:pPr marL="171450" indent="-171450">
              <a:buFont typeface="Arial" panose="020B0604020202020204" pitchFamily="34" charset="0"/>
              <a:buChar char="•"/>
            </a:pPr>
            <a:r>
              <a:rPr lang="en-GB" b="1" dirty="0"/>
              <a:t>Active learning option: </a:t>
            </a:r>
            <a:r>
              <a:rPr lang="en-GB" dirty="0"/>
              <a:t>ask each group to agree an action they will make to represent that sport, e.g. swimming might be a breaststroke movement. On ‘go’, ask the groups to make their actions as a way to give their answer.</a:t>
            </a:r>
          </a:p>
          <a:p>
            <a:pPr marL="171450" indent="-171450">
              <a:buFont typeface="Arial" panose="020B0604020202020204" pitchFamily="34" charset="0"/>
              <a:buChar char="•"/>
            </a:pPr>
            <a:r>
              <a:rPr lang="en-GB" dirty="0"/>
              <a:t>Click to reveal the correct answer.</a:t>
            </a:r>
          </a:p>
        </p:txBody>
      </p:sp>
      <p:sp>
        <p:nvSpPr>
          <p:cNvPr id="4" name="Slide Number Placeholder 3"/>
          <p:cNvSpPr>
            <a:spLocks noGrp="1"/>
          </p:cNvSpPr>
          <p:nvPr>
            <p:ph type="sldNum" sz="quarter" idx="5"/>
          </p:nvPr>
        </p:nvSpPr>
        <p:spPr/>
        <p:txBody>
          <a:bodyPr/>
          <a:lstStyle/>
          <a:p>
            <a:fld id="{622C03BD-1F24-FB44-B3E3-A79B539481A8}" type="slidenum">
              <a:rPr lang="en-US" smtClean="0"/>
              <a:t>3</a:t>
            </a:fld>
            <a:endParaRPr lang="en-US"/>
          </a:p>
        </p:txBody>
      </p:sp>
    </p:spTree>
    <p:extLst>
      <p:ext uri="{BB962C8B-B14F-4D97-AF65-F5344CB8AC3E}">
        <p14:creationId xmlns:p14="http://schemas.microsoft.com/office/powerpoint/2010/main" val="36923384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 </a:t>
            </a:r>
          </a:p>
          <a:p>
            <a:pPr marL="171450" indent="-171450">
              <a:buFont typeface="Arial" panose="020B0604020202020204" pitchFamily="34" charset="0"/>
              <a:buChar char="•"/>
            </a:pPr>
            <a:r>
              <a:rPr lang="en-GB" dirty="0"/>
              <a:t>Traditional Japanese dress – the kimono and obi (the belt) – influenced a number of modern sports.</a:t>
            </a:r>
          </a:p>
          <a:p>
            <a:pPr marL="171450" indent="-171450">
              <a:buFont typeface="Arial" panose="020B0604020202020204" pitchFamily="34" charset="0"/>
              <a:buChar char="•"/>
            </a:pPr>
            <a:r>
              <a:rPr lang="en-GB" dirty="0"/>
              <a:t>Ask the pupils which Olympic or Paralympic sports these might include. If they need a hint, they are all martial arts.</a:t>
            </a:r>
          </a:p>
          <a:p>
            <a:pPr marL="171450" indent="-171450">
              <a:buFont typeface="Arial" panose="020B0604020202020204" pitchFamily="34" charset="0"/>
              <a:buChar char="•"/>
            </a:pPr>
            <a:r>
              <a:rPr lang="en-GB" dirty="0"/>
              <a:t>Use the next slide to check their answers.</a:t>
            </a:r>
          </a:p>
        </p:txBody>
      </p:sp>
      <p:sp>
        <p:nvSpPr>
          <p:cNvPr id="4" name="Slide Number Placeholder 3"/>
          <p:cNvSpPr>
            <a:spLocks noGrp="1"/>
          </p:cNvSpPr>
          <p:nvPr>
            <p:ph type="sldNum" sz="quarter" idx="5"/>
          </p:nvPr>
        </p:nvSpPr>
        <p:spPr/>
        <p:txBody>
          <a:bodyPr/>
          <a:lstStyle/>
          <a:p>
            <a:fld id="{622C03BD-1F24-FB44-B3E3-A79B539481A8}" type="slidenum">
              <a:rPr lang="en-US" smtClean="0"/>
              <a:t>4</a:t>
            </a:fld>
            <a:endParaRPr lang="en-US"/>
          </a:p>
        </p:txBody>
      </p:sp>
    </p:spTree>
    <p:extLst>
      <p:ext uri="{BB962C8B-B14F-4D97-AF65-F5344CB8AC3E}">
        <p14:creationId xmlns:p14="http://schemas.microsoft.com/office/powerpoint/2010/main" val="1437063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a:t>
            </a:r>
          </a:p>
          <a:p>
            <a:pPr marL="171450" indent="-171450">
              <a:buFont typeface="Arial" panose="020B0604020202020204" pitchFamily="34" charset="0"/>
              <a:buChar char="•"/>
            </a:pPr>
            <a:r>
              <a:rPr lang="en-GB" dirty="0"/>
              <a:t>Kit for the following modern sports (all martial arts) has been influenced by traditional Japanese clothing – even though not all of the martial arts are of Japanese origin. For example:</a:t>
            </a:r>
          </a:p>
          <a:p>
            <a:pPr marL="628650" lvl="1" indent="-171450">
              <a:buFont typeface="Arial" panose="020B0604020202020204" pitchFamily="34" charset="0"/>
              <a:buChar char="•"/>
            </a:pPr>
            <a:r>
              <a:rPr lang="en-GB" dirty="0"/>
              <a:t>Judo – Olympics and Paralympics (Japanese origin sport)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Karate – Olympics – making its debut at Tokyo 2020 (Japanese origin sport)</a:t>
            </a:r>
          </a:p>
          <a:p>
            <a:pPr marL="628650" lvl="1" indent="-171450">
              <a:buFont typeface="Arial" panose="020B0604020202020204" pitchFamily="34" charset="0"/>
              <a:buChar char="•"/>
            </a:pPr>
            <a:r>
              <a:rPr lang="en-GB" dirty="0"/>
              <a:t>Taekwondo – Olympics and Paralympics (Korean origin sport)</a:t>
            </a:r>
          </a:p>
          <a:p>
            <a:pPr marL="171450" indent="-171450">
              <a:buFont typeface="Arial" panose="020B0604020202020204" pitchFamily="34" charset="0"/>
              <a:buChar char="•"/>
            </a:pPr>
            <a:r>
              <a:rPr lang="en-GB" dirty="0"/>
              <a:t>Pupils might also mention jujitsu (Japanese origin sport) but this is not an Olympic or Paralympic sport.</a:t>
            </a:r>
          </a:p>
        </p:txBody>
      </p:sp>
      <p:sp>
        <p:nvSpPr>
          <p:cNvPr id="4" name="Slide Number Placeholder 3"/>
          <p:cNvSpPr>
            <a:spLocks noGrp="1"/>
          </p:cNvSpPr>
          <p:nvPr>
            <p:ph type="sldNum" sz="quarter" idx="5"/>
          </p:nvPr>
        </p:nvSpPr>
        <p:spPr/>
        <p:txBody>
          <a:bodyPr/>
          <a:lstStyle/>
          <a:p>
            <a:fld id="{622C03BD-1F24-FB44-B3E3-A79B539481A8}" type="slidenum">
              <a:rPr lang="en-US" smtClean="0"/>
              <a:t>5</a:t>
            </a:fld>
            <a:endParaRPr lang="en-US"/>
          </a:p>
        </p:txBody>
      </p:sp>
    </p:spTree>
    <p:extLst>
      <p:ext uri="{BB962C8B-B14F-4D97-AF65-F5344CB8AC3E}">
        <p14:creationId xmlns:p14="http://schemas.microsoft.com/office/powerpoint/2010/main" val="815010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a:t>
            </a:r>
          </a:p>
          <a:p>
            <a:pPr marL="171450" indent="-171450">
              <a:buFont typeface="Arial" panose="020B0604020202020204" pitchFamily="34" charset="0"/>
              <a:buChar char="•"/>
            </a:pPr>
            <a:r>
              <a:rPr lang="en-GB" dirty="0"/>
              <a:t>Explain that athletes are given specially designed kit when they go to the Games.</a:t>
            </a:r>
          </a:p>
          <a:p>
            <a:pPr marL="171450" indent="-171450">
              <a:buFont typeface="Arial" panose="020B0604020202020204" pitchFamily="34" charset="0"/>
              <a:buChar char="•"/>
            </a:pPr>
            <a:r>
              <a:rPr lang="en-GB" dirty="0"/>
              <a:t>Although the actual kit is different for each sport, there is a consistent design across the team.</a:t>
            </a:r>
          </a:p>
          <a:p>
            <a:pPr marL="171450" indent="-171450">
              <a:buFont typeface="Arial" panose="020B0604020202020204" pitchFamily="34" charset="0"/>
              <a:buChar char="•"/>
            </a:pPr>
            <a:r>
              <a:rPr lang="en-GB" dirty="0"/>
              <a:t>This shows the athletes represent the UK and helps them to feel part of a team.</a:t>
            </a:r>
          </a:p>
          <a:p>
            <a:pPr marL="171450" indent="-171450">
              <a:buFont typeface="Arial" panose="020B0604020202020204" pitchFamily="34" charset="0"/>
              <a:buChar char="•"/>
            </a:pPr>
            <a:r>
              <a:rPr lang="en-GB" dirty="0"/>
              <a:t>This was the kit for Rio 2016 Olympic and Paralympic Games.</a:t>
            </a:r>
          </a:p>
        </p:txBody>
      </p:sp>
      <p:sp>
        <p:nvSpPr>
          <p:cNvPr id="4" name="Slide Number Placeholder 3"/>
          <p:cNvSpPr>
            <a:spLocks noGrp="1"/>
          </p:cNvSpPr>
          <p:nvPr>
            <p:ph type="sldNum" sz="quarter" idx="5"/>
          </p:nvPr>
        </p:nvSpPr>
        <p:spPr/>
        <p:txBody>
          <a:bodyPr/>
          <a:lstStyle/>
          <a:p>
            <a:fld id="{622C03BD-1F24-FB44-B3E3-A79B539481A8}" type="slidenum">
              <a:rPr lang="en-US" smtClean="0"/>
              <a:t>6</a:t>
            </a:fld>
            <a:endParaRPr lang="en-US"/>
          </a:p>
        </p:txBody>
      </p:sp>
    </p:spTree>
    <p:extLst>
      <p:ext uri="{BB962C8B-B14F-4D97-AF65-F5344CB8AC3E}">
        <p14:creationId xmlns:p14="http://schemas.microsoft.com/office/powerpoint/2010/main" val="2358401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ACTIVITY </a:t>
            </a:r>
          </a:p>
          <a:p>
            <a:pPr marL="171450" indent="-171450">
              <a:buFont typeface="Arial" panose="020B0604020202020204" pitchFamily="34" charset="0"/>
              <a:buChar char="•"/>
            </a:pPr>
            <a:r>
              <a:rPr lang="en-GB" dirty="0"/>
              <a:t>Explain that the kit for Tokyo 2020 has not been revealed yet (likely to be revealed in June 2020).</a:t>
            </a:r>
          </a:p>
          <a:p>
            <a:pPr marL="171450" indent="-171450">
              <a:buFont typeface="Arial" panose="020B0604020202020204" pitchFamily="34" charset="0"/>
              <a:buChar char="•"/>
            </a:pPr>
            <a:r>
              <a:rPr lang="en-GB" dirty="0"/>
              <a:t>Show the photo of the Rio 2016 kit: ask pupils what looks similar between the different items of kit?</a:t>
            </a:r>
          </a:p>
          <a:p>
            <a:pPr marL="171450" indent="-171450">
              <a:buFont typeface="Arial" panose="020B0604020202020204" pitchFamily="34" charset="0"/>
              <a:buChar char="•"/>
            </a:pPr>
            <a:r>
              <a:rPr lang="en-GB" dirty="0"/>
              <a:t>Click again to reveal the answers:</a:t>
            </a:r>
          </a:p>
          <a:p>
            <a:pPr marL="628650" lvl="1" indent="-171450">
              <a:buFont typeface="Arial" panose="020B0604020202020204" pitchFamily="34" charset="0"/>
              <a:buChar char="•"/>
            </a:pPr>
            <a:r>
              <a:rPr lang="en-GB" dirty="0"/>
              <a:t>Red, white and blue from the Union flag</a:t>
            </a:r>
          </a:p>
          <a:p>
            <a:pPr marL="628650" lvl="1" indent="-171450">
              <a:buFont typeface="Arial" panose="020B0604020202020204" pitchFamily="34" charset="0"/>
              <a:buChar char="•"/>
            </a:pPr>
            <a:r>
              <a:rPr lang="en-GB" dirty="0"/>
              <a:t>Lions are symbols from the Royal Coat of Arms </a:t>
            </a:r>
          </a:p>
        </p:txBody>
      </p:sp>
      <p:sp>
        <p:nvSpPr>
          <p:cNvPr id="4" name="Slide Number Placeholder 3"/>
          <p:cNvSpPr>
            <a:spLocks noGrp="1"/>
          </p:cNvSpPr>
          <p:nvPr>
            <p:ph type="sldNum" sz="quarter" idx="5"/>
          </p:nvPr>
        </p:nvSpPr>
        <p:spPr/>
        <p:txBody>
          <a:bodyPr/>
          <a:lstStyle/>
          <a:p>
            <a:fld id="{622C03BD-1F24-FB44-B3E3-A79B539481A8}" type="slidenum">
              <a:rPr lang="en-US" smtClean="0"/>
              <a:t>7</a:t>
            </a:fld>
            <a:endParaRPr lang="en-US"/>
          </a:p>
        </p:txBody>
      </p:sp>
    </p:spTree>
    <p:extLst>
      <p:ext uri="{BB962C8B-B14F-4D97-AF65-F5344CB8AC3E}">
        <p14:creationId xmlns:p14="http://schemas.microsoft.com/office/powerpoint/2010/main" val="738266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ACTIVITY (Optional)</a:t>
            </a:r>
          </a:p>
          <a:p>
            <a:pPr marL="171450" indent="-171450">
              <a:buFont typeface="Arial" panose="020B0604020202020204" pitchFamily="34" charset="0"/>
              <a:buChar char="•"/>
            </a:pPr>
            <a:r>
              <a:rPr lang="en-GB" dirty="0"/>
              <a:t>Explain that the kit for Tokyo 2020 has not been revealed yet (likely to be revealed in June 2020).</a:t>
            </a:r>
          </a:p>
          <a:p>
            <a:pPr marL="171450" indent="-171450">
              <a:buFont typeface="Arial" panose="020B0604020202020204" pitchFamily="34" charset="0"/>
              <a:buChar char="•"/>
            </a:pPr>
            <a:r>
              <a:rPr lang="en-GB" dirty="0"/>
              <a:t>Show the photo of the Rio 2016 tracksuit.</a:t>
            </a:r>
          </a:p>
          <a:p>
            <a:pPr marL="171450" indent="-171450">
              <a:buFont typeface="Arial" panose="020B0604020202020204" pitchFamily="34" charset="0"/>
              <a:buChar char="•"/>
            </a:pPr>
            <a:r>
              <a:rPr lang="en-GB" dirty="0"/>
              <a:t>Ask pupils to design a tracksuit, either for Team GB and </a:t>
            </a:r>
            <a:r>
              <a:rPr lang="en-GB" dirty="0" err="1"/>
              <a:t>ParalympicsGB</a:t>
            </a:r>
            <a:r>
              <a:rPr lang="en-GB" dirty="0"/>
              <a:t> (UK teams) or for their school/class.</a:t>
            </a:r>
          </a:p>
          <a:p>
            <a:pPr marL="171450" indent="-171450">
              <a:buFont typeface="Arial" panose="020B0604020202020204" pitchFamily="34" charset="0"/>
              <a:buChar char="•"/>
            </a:pPr>
            <a:r>
              <a:rPr lang="en-GB" b="0" dirty="0"/>
              <a:t>CROSS-CURRICULAR OPPORTUNITY: </a:t>
            </a:r>
          </a:p>
          <a:p>
            <a:pPr marL="628650" lvl="1" indent="-171450">
              <a:buFont typeface="Arial" panose="020B0604020202020204" pitchFamily="34" charset="0"/>
              <a:buChar char="•"/>
            </a:pPr>
            <a:r>
              <a:rPr lang="en-GB" dirty="0"/>
              <a:t>Geography: pupils research the climate in Tokyo – what will the weather be like in July/August? </a:t>
            </a:r>
          </a:p>
          <a:p>
            <a:pPr marL="628650" lvl="1" indent="-171450">
              <a:buFont typeface="Arial" panose="020B0604020202020204" pitchFamily="34" charset="0"/>
              <a:buChar char="•"/>
            </a:pPr>
            <a:r>
              <a:rPr lang="en-GB" dirty="0"/>
              <a:t>Science and/or Design and Technology – pupils explore materials and identify what will be needed to help the athletes in Tokyo. (For example, keeping athletes cool was a priority during Rio 2016 due to high Brazilian temperatures.)</a:t>
            </a:r>
          </a:p>
        </p:txBody>
      </p:sp>
      <p:sp>
        <p:nvSpPr>
          <p:cNvPr id="4" name="Slide Number Placeholder 3"/>
          <p:cNvSpPr>
            <a:spLocks noGrp="1"/>
          </p:cNvSpPr>
          <p:nvPr>
            <p:ph type="sldNum" sz="quarter" idx="5"/>
          </p:nvPr>
        </p:nvSpPr>
        <p:spPr/>
        <p:txBody>
          <a:bodyPr/>
          <a:lstStyle/>
          <a:p>
            <a:fld id="{622C03BD-1F24-FB44-B3E3-A79B539481A8}" type="slidenum">
              <a:rPr lang="en-US" smtClean="0"/>
              <a:t>8</a:t>
            </a:fld>
            <a:endParaRPr lang="en-US"/>
          </a:p>
        </p:txBody>
      </p:sp>
    </p:spTree>
    <p:extLst>
      <p:ext uri="{BB962C8B-B14F-4D97-AF65-F5344CB8AC3E}">
        <p14:creationId xmlns:p14="http://schemas.microsoft.com/office/powerpoint/2010/main" val="1468991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ACTIVITY </a:t>
            </a:r>
          </a:p>
          <a:p>
            <a:pPr marL="171450" indent="-171450">
              <a:buFont typeface="Arial" panose="020B0604020202020204" pitchFamily="34" charset="0"/>
              <a:buChar char="•"/>
            </a:pPr>
            <a:r>
              <a:rPr lang="en-GB" dirty="0"/>
              <a:t>As well as clothing, some athletes need specialist equipment for their sport.</a:t>
            </a:r>
          </a:p>
          <a:p>
            <a:pPr marL="171450" indent="-171450">
              <a:buFont typeface="Arial" panose="020B0604020202020204" pitchFamily="34" charset="0"/>
              <a:buChar char="•"/>
            </a:pPr>
            <a:r>
              <a:rPr lang="en-GB" dirty="0"/>
              <a:t>Run the activity as a small group task:</a:t>
            </a:r>
          </a:p>
          <a:p>
            <a:pPr marL="628650" lvl="1" indent="-171450">
              <a:buFont typeface="Arial" panose="020B0604020202020204" pitchFamily="34" charset="0"/>
              <a:buChar char="•"/>
            </a:pPr>
            <a:r>
              <a:rPr lang="en-GB" dirty="0"/>
              <a:t>Ask pupils to work in small groups (or pairs), as appropriate.</a:t>
            </a:r>
          </a:p>
          <a:p>
            <a:pPr marL="628650" lvl="1" indent="-171450">
              <a:buFont typeface="Arial" panose="020B0604020202020204" pitchFamily="34" charset="0"/>
              <a:buChar char="•"/>
            </a:pPr>
            <a:r>
              <a:rPr lang="en-GB" dirty="0"/>
              <a:t>Show the items of equipment.</a:t>
            </a:r>
          </a:p>
          <a:p>
            <a:pPr marL="628650" lvl="1" indent="-171450">
              <a:buFont typeface="Arial" panose="020B0604020202020204" pitchFamily="34" charset="0"/>
              <a:buChar char="•"/>
            </a:pPr>
            <a:r>
              <a:rPr lang="en-GB" dirty="0"/>
              <a:t>Ask pupils to agree in which sports the equipment is used.</a:t>
            </a:r>
          </a:p>
          <a:p>
            <a:pPr marL="171450" lvl="0" indent="-171450">
              <a:buFont typeface="Arial" panose="020B0604020202020204" pitchFamily="34" charset="0"/>
              <a:buChar char="•"/>
            </a:pPr>
            <a:r>
              <a:rPr lang="en-GB" dirty="0"/>
              <a:t>Click again to reveal the answers.</a:t>
            </a:r>
          </a:p>
          <a:p>
            <a:pPr marL="171450" lvl="0" indent="-171450">
              <a:buFont typeface="Arial" panose="020B0604020202020204" pitchFamily="34" charset="0"/>
              <a:buChar char="•"/>
            </a:pPr>
            <a:r>
              <a:rPr lang="en-GB" dirty="0"/>
              <a:t>Optional: ask pupils what equipment they use for sports and physical activities they do (in school or at home).</a:t>
            </a:r>
          </a:p>
        </p:txBody>
      </p:sp>
      <p:sp>
        <p:nvSpPr>
          <p:cNvPr id="4" name="Slide Number Placeholder 3"/>
          <p:cNvSpPr>
            <a:spLocks noGrp="1"/>
          </p:cNvSpPr>
          <p:nvPr>
            <p:ph type="sldNum" sz="quarter" idx="5"/>
          </p:nvPr>
        </p:nvSpPr>
        <p:spPr/>
        <p:txBody>
          <a:bodyPr/>
          <a:lstStyle/>
          <a:p>
            <a:fld id="{622C03BD-1F24-FB44-B3E3-A79B539481A8}" type="slidenum">
              <a:rPr lang="en-US" smtClean="0"/>
              <a:t>9</a:t>
            </a:fld>
            <a:endParaRPr lang="en-US"/>
          </a:p>
        </p:txBody>
      </p:sp>
    </p:spTree>
    <p:extLst>
      <p:ext uri="{BB962C8B-B14F-4D97-AF65-F5344CB8AC3E}">
        <p14:creationId xmlns:p14="http://schemas.microsoft.com/office/powerpoint/2010/main" val="27739550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 </a:t>
            </a:r>
          </a:p>
          <a:p>
            <a:pPr marL="0" indent="0">
              <a:buFont typeface="Arial" panose="020B0604020202020204" pitchFamily="34" charset="0"/>
              <a:buNone/>
            </a:pPr>
            <a:r>
              <a:rPr lang="en-GB" baseline="0" dirty="0"/>
              <a:t>Answers are:</a:t>
            </a:r>
          </a:p>
          <a:p>
            <a:pPr marL="628650" lvl="1" indent="-171450">
              <a:buFont typeface="Arial" panose="020B0604020202020204" pitchFamily="34" charset="0"/>
              <a:buChar char="•"/>
            </a:pPr>
            <a:r>
              <a:rPr lang="en-GB" dirty="0"/>
              <a:t> Badminton - A</a:t>
            </a:r>
          </a:p>
          <a:p>
            <a:pPr marL="628650" lvl="1" indent="-171450">
              <a:buFont typeface="Arial" panose="020B0604020202020204" pitchFamily="34" charset="0"/>
              <a:buChar char="•"/>
            </a:pPr>
            <a:r>
              <a:rPr lang="en-GB" dirty="0"/>
              <a:t>Skateboarding - B</a:t>
            </a:r>
          </a:p>
          <a:p>
            <a:pPr marL="628650" lvl="1" indent="-171450">
              <a:buFont typeface="Arial" panose="020B0604020202020204" pitchFamily="34" charset="0"/>
              <a:buChar char="•"/>
            </a:pPr>
            <a:r>
              <a:rPr lang="en-GB" dirty="0"/>
              <a:t>Swimming - C</a:t>
            </a:r>
          </a:p>
          <a:p>
            <a:pPr marL="628650" lvl="1" indent="-171450">
              <a:buFont typeface="Arial" panose="020B0604020202020204" pitchFamily="34" charset="0"/>
              <a:buChar char="•"/>
            </a:pPr>
            <a:r>
              <a:rPr lang="en-GB" dirty="0"/>
              <a:t>Baseball - D</a:t>
            </a:r>
          </a:p>
          <a:p>
            <a:pPr marL="171450" lvl="0" indent="-171450">
              <a:buFont typeface="Arial" panose="020B0604020202020204" pitchFamily="34" charset="0"/>
              <a:buChar char="•"/>
            </a:pPr>
            <a:r>
              <a:rPr lang="en-GB" dirty="0"/>
              <a:t>Optional: ask pupils what equipment they use for sports and physical activities they do (in school or at home).</a:t>
            </a:r>
          </a:p>
        </p:txBody>
      </p:sp>
      <p:sp>
        <p:nvSpPr>
          <p:cNvPr id="4" name="Slide Number Placeholder 3"/>
          <p:cNvSpPr>
            <a:spLocks noGrp="1"/>
          </p:cNvSpPr>
          <p:nvPr>
            <p:ph type="sldNum" sz="quarter" idx="5"/>
          </p:nvPr>
        </p:nvSpPr>
        <p:spPr/>
        <p:txBody>
          <a:bodyPr/>
          <a:lstStyle/>
          <a:p>
            <a:fld id="{622C03BD-1F24-FB44-B3E3-A79B539481A8}" type="slidenum">
              <a:rPr lang="en-US" smtClean="0"/>
              <a:t>10</a:t>
            </a:fld>
            <a:endParaRPr lang="en-US"/>
          </a:p>
        </p:txBody>
      </p:sp>
    </p:spTree>
    <p:extLst>
      <p:ext uri="{BB962C8B-B14F-4D97-AF65-F5344CB8AC3E}">
        <p14:creationId xmlns:p14="http://schemas.microsoft.com/office/powerpoint/2010/main" val="1587653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a:t>
            </a:r>
          </a:p>
          <a:p>
            <a:pPr marL="171450" indent="-171450">
              <a:buFont typeface="Arial" panose="020B0604020202020204" pitchFamily="34" charset="0"/>
              <a:buChar char="•"/>
            </a:pPr>
            <a:r>
              <a:rPr lang="en-GB" dirty="0"/>
              <a:t>Use the slide to introduce the idea of small changes leading to improved performance, leading to personal bests.</a:t>
            </a:r>
          </a:p>
          <a:p>
            <a:pPr marL="171450" indent="-171450">
              <a:buFont typeface="Arial" panose="020B0604020202020204" pitchFamily="34" charset="0"/>
              <a:buChar char="•"/>
            </a:pPr>
            <a:r>
              <a:rPr lang="en-GB" dirty="0"/>
              <a:t>The following slide provides an example.</a:t>
            </a:r>
          </a:p>
          <a:p>
            <a:endParaRPr lang="en-GB" baseline="0" dirty="0"/>
          </a:p>
        </p:txBody>
      </p:sp>
      <p:sp>
        <p:nvSpPr>
          <p:cNvPr id="4" name="Slide Number Placeholder 3"/>
          <p:cNvSpPr>
            <a:spLocks noGrp="1"/>
          </p:cNvSpPr>
          <p:nvPr>
            <p:ph type="sldNum" sz="quarter" idx="5"/>
          </p:nvPr>
        </p:nvSpPr>
        <p:spPr/>
        <p:txBody>
          <a:bodyPr/>
          <a:lstStyle/>
          <a:p>
            <a:fld id="{622C03BD-1F24-FB44-B3E3-A79B539481A8}" type="slidenum">
              <a:rPr lang="en-US" smtClean="0"/>
              <a:t>11</a:t>
            </a:fld>
            <a:endParaRPr lang="en-US"/>
          </a:p>
        </p:txBody>
      </p:sp>
    </p:spTree>
    <p:extLst>
      <p:ext uri="{BB962C8B-B14F-4D97-AF65-F5344CB8AC3E}">
        <p14:creationId xmlns:p14="http://schemas.microsoft.com/office/powerpoint/2010/main" val="1487510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ACTIVITY </a:t>
            </a:r>
          </a:p>
          <a:p>
            <a:pPr marL="171450" indent="-171450">
              <a:buFont typeface="Arial" panose="020B0604020202020204" pitchFamily="34" charset="0"/>
              <a:buChar char="•"/>
            </a:pPr>
            <a:r>
              <a:rPr lang="en-GB" dirty="0"/>
              <a:t>Use the slide to show an example of some changes that have been made to sports equipment to help improve athletes’ performances.</a:t>
            </a:r>
          </a:p>
          <a:p>
            <a:pPr marL="171450" indent="-171450">
              <a:buFont typeface="Arial" panose="020B0604020202020204" pitchFamily="34" charset="0"/>
              <a:buChar char="•"/>
            </a:pPr>
            <a:r>
              <a:rPr lang="en-GB" dirty="0"/>
              <a:t>Working in pairs/groups, ask the pupils to identify:</a:t>
            </a:r>
          </a:p>
          <a:p>
            <a:pPr marL="628650" lvl="1" indent="-171450">
              <a:buFont typeface="Arial" panose="020B0604020202020204" pitchFamily="34" charset="0"/>
              <a:buChar char="•"/>
            </a:pPr>
            <a:r>
              <a:rPr lang="en-GB" dirty="0"/>
              <a:t>What changes have been made?</a:t>
            </a:r>
          </a:p>
          <a:p>
            <a:pPr marL="628650" lvl="1" indent="-171450">
              <a:buFont typeface="Arial" panose="020B0604020202020204" pitchFamily="34" charset="0"/>
              <a:buChar char="•"/>
            </a:pPr>
            <a:r>
              <a:rPr lang="en-GB" dirty="0"/>
              <a:t>How do those changes help athletes to perform better?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Encourage pupils to think about materials and shape.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Click to reveal answer.</a:t>
            </a:r>
          </a:p>
        </p:txBody>
      </p:sp>
      <p:sp>
        <p:nvSpPr>
          <p:cNvPr id="4" name="Slide Number Placeholder 3"/>
          <p:cNvSpPr>
            <a:spLocks noGrp="1"/>
          </p:cNvSpPr>
          <p:nvPr>
            <p:ph type="sldNum" sz="quarter" idx="5"/>
          </p:nvPr>
        </p:nvSpPr>
        <p:spPr/>
        <p:txBody>
          <a:bodyPr/>
          <a:lstStyle/>
          <a:p>
            <a:fld id="{622C03BD-1F24-FB44-B3E3-A79B539481A8}" type="slidenum">
              <a:rPr lang="en-US" smtClean="0"/>
              <a:t>12</a:t>
            </a:fld>
            <a:endParaRPr lang="en-US"/>
          </a:p>
        </p:txBody>
      </p:sp>
    </p:spTree>
    <p:extLst>
      <p:ext uri="{BB962C8B-B14F-4D97-AF65-F5344CB8AC3E}">
        <p14:creationId xmlns:p14="http://schemas.microsoft.com/office/powerpoint/2010/main" val="815010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a:t>
            </a:r>
          </a:p>
          <a:p>
            <a:pPr marL="171450" indent="-171450">
              <a:buFont typeface="Arial" panose="020B0604020202020204" pitchFamily="34" charset="0"/>
              <a:buChar char="•"/>
            </a:pPr>
            <a:r>
              <a:rPr lang="en-GB" dirty="0"/>
              <a:t>Use the slide to illustrate some changes that have been made to sports equipment to help improve athletes’ performances.</a:t>
            </a:r>
          </a:p>
          <a:p>
            <a:pPr marL="171450" indent="-171450">
              <a:buFont typeface="Arial" panose="020B0604020202020204" pitchFamily="34" charset="0"/>
              <a:buChar char="•"/>
            </a:pPr>
            <a:r>
              <a:rPr lang="en-GB" dirty="0"/>
              <a:t>NB. The Active Challenge ‘Sports Technology’ suggests a cross-curricular activity for involving pupils in designing and improving a piece of sports equipment (links science, design and technology, and PE). Download it here: </a:t>
            </a:r>
            <a:r>
              <a:rPr lang="en-GB" sz="1200" dirty="0">
                <a:hlinkClick r:id="rId3"/>
              </a:rPr>
              <a:t>https://www.getset.co.uk/resources/travel-to-tokyo/ttt-teacher-resources</a:t>
            </a:r>
            <a:endParaRPr lang="en-GB" dirty="0"/>
          </a:p>
        </p:txBody>
      </p:sp>
      <p:sp>
        <p:nvSpPr>
          <p:cNvPr id="4" name="Slide Number Placeholder 3"/>
          <p:cNvSpPr>
            <a:spLocks noGrp="1"/>
          </p:cNvSpPr>
          <p:nvPr>
            <p:ph type="sldNum" sz="quarter" idx="5"/>
          </p:nvPr>
        </p:nvSpPr>
        <p:spPr/>
        <p:txBody>
          <a:bodyPr/>
          <a:lstStyle/>
          <a:p>
            <a:fld id="{622C03BD-1F24-FB44-B3E3-A79B539481A8}" type="slidenum">
              <a:rPr lang="en-US" smtClean="0"/>
              <a:t>13</a:t>
            </a:fld>
            <a:endParaRPr lang="en-US"/>
          </a:p>
        </p:txBody>
      </p:sp>
    </p:spTree>
    <p:extLst>
      <p:ext uri="{BB962C8B-B14F-4D97-AF65-F5344CB8AC3E}">
        <p14:creationId xmlns:p14="http://schemas.microsoft.com/office/powerpoint/2010/main" val="1456206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PUPILS – INFORMATION</a:t>
            </a:r>
          </a:p>
          <a:p>
            <a:pPr marL="171450" indent="-171450">
              <a:buFont typeface="Arial" panose="020B0604020202020204" pitchFamily="34" charset="0"/>
              <a:buChar char="•"/>
            </a:pPr>
            <a:r>
              <a:rPr lang="en-GB" dirty="0"/>
              <a:t>Use the slide to share the Japanese work ethic with pupils, i.e. Japanese workers are always seeking to improve by examining the details of ‘failures’ or ‘mistakes’ and asking themselves how they can make something better.</a:t>
            </a:r>
          </a:p>
          <a:p>
            <a:pPr marL="171450" indent="-171450">
              <a:buFont typeface="Arial" panose="020B0604020202020204" pitchFamily="34" charset="0"/>
              <a:buChar char="•"/>
            </a:pPr>
            <a:r>
              <a:rPr lang="en-GB" dirty="0"/>
              <a:t>In Japan, workers don’t hide their mistakes, as they know they can learn from them.</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Japanese word for improvement or betterment is kaizen.</a:t>
            </a:r>
          </a:p>
          <a:p>
            <a:pPr marL="171450" indent="-171450">
              <a:buFont typeface="Arial" panose="020B0604020202020204" pitchFamily="34" charset="0"/>
              <a:buChar char="•"/>
            </a:pPr>
            <a:r>
              <a:rPr lang="en-GB" dirty="0"/>
              <a:t>This work ethic helps Japan to be a leader in the world of technology and Artificial Intelligence (AI).</a:t>
            </a:r>
          </a:p>
          <a:p>
            <a:pPr marL="171450" indent="-171450">
              <a:buFont typeface="Arial" panose="020B0604020202020204" pitchFamily="34" charset="0"/>
              <a:buChar char="•"/>
            </a:pPr>
            <a:r>
              <a:rPr lang="en-GB" dirty="0"/>
              <a:t>Use the BBC clip to share a video of the Tokyo 2020 robots – an example of Japan leading the way in AI. https://www.bbc.co.uk/news/av/newsbeat-49070831/tokyo-2020-meet-the-olympic-and-paralympic-robots </a:t>
            </a:r>
          </a:p>
          <a:p>
            <a:endParaRPr lang="en-US" dirty="0"/>
          </a:p>
        </p:txBody>
      </p:sp>
      <p:sp>
        <p:nvSpPr>
          <p:cNvPr id="4" name="Slide Number Placeholder 3"/>
          <p:cNvSpPr>
            <a:spLocks noGrp="1"/>
          </p:cNvSpPr>
          <p:nvPr>
            <p:ph type="sldNum" sz="quarter" idx="5"/>
          </p:nvPr>
        </p:nvSpPr>
        <p:spPr/>
        <p:txBody>
          <a:bodyPr/>
          <a:lstStyle/>
          <a:p>
            <a:fld id="{622C03BD-1F24-FB44-B3E3-A79B539481A8}" type="slidenum">
              <a:rPr lang="en-US" smtClean="0"/>
              <a:t>14</a:t>
            </a:fld>
            <a:endParaRPr lang="en-US"/>
          </a:p>
        </p:txBody>
      </p:sp>
    </p:spTree>
    <p:extLst>
      <p:ext uri="{BB962C8B-B14F-4D97-AF65-F5344CB8AC3E}">
        <p14:creationId xmlns:p14="http://schemas.microsoft.com/office/powerpoint/2010/main" val="333199198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descr="A close up of a map&#10;&#10;Description automatically generated">
            <a:extLst>
              <a:ext uri="{FF2B5EF4-FFF2-40B4-BE49-F238E27FC236}">
                <a16:creationId xmlns:a16="http://schemas.microsoft.com/office/drawing/2014/main" id="{14921128-A070-EC44-AE0A-5BB38A84875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59433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screen">
            <a:alphaModFix amt="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6035E36F-C50B-2F42-94A2-39D12167A7E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81" y="0"/>
            <a:ext cx="12191238" cy="6858000"/>
          </a:xfrm>
          <a:prstGeom prst="rect">
            <a:avLst/>
          </a:prstGeom>
        </p:spPr>
      </p:pic>
    </p:spTree>
    <p:extLst>
      <p:ext uri="{BB962C8B-B14F-4D97-AF65-F5344CB8AC3E}">
        <p14:creationId xmlns:p14="http://schemas.microsoft.com/office/powerpoint/2010/main" val="1717848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BB74D-A079-084F-BE2B-15E99649FC58}"/>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0455B754-7ED3-A44D-8BD1-6032E6EEEB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321246C-3506-3740-81B2-DDD5E20049B4}"/>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5" name="Footer Placeholder 4">
            <a:extLst>
              <a:ext uri="{FF2B5EF4-FFF2-40B4-BE49-F238E27FC236}">
                <a16:creationId xmlns:a16="http://schemas.microsoft.com/office/drawing/2014/main" id="{12AE7502-6FB8-9A4A-B357-697DD88F25F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AEE065-BE0C-AA49-9305-F0850251E840}"/>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3165069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D4893-D792-DD4E-8EB7-5D563FBA800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7C34693-3352-0746-91F6-9C5210D45C6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14457A5-5C68-8F40-BB77-42D5819AF13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9A110F7-5F1A-7742-B782-FC5E811B20DB}"/>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6" name="Footer Placeholder 5">
            <a:extLst>
              <a:ext uri="{FF2B5EF4-FFF2-40B4-BE49-F238E27FC236}">
                <a16:creationId xmlns:a16="http://schemas.microsoft.com/office/drawing/2014/main" id="{3B5A94D1-B55F-B146-895E-B57D1CB95C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9FA82A-0D89-A94B-9410-0F0C58237064}"/>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2685469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F3D2C-0985-C242-B072-D345D201E79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F0D19AD-E67D-B448-BFDD-BCCEC91AAD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9D1A0A-B344-0946-82EC-81988C3FA2D4}"/>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7F45211-F311-CC41-9580-40620ADA2A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604C69-68B5-CD4B-A29E-C2BDB605075A}"/>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831A9AC-A670-8E4F-9997-3F19469A7EE4}"/>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8" name="Footer Placeholder 7">
            <a:extLst>
              <a:ext uri="{FF2B5EF4-FFF2-40B4-BE49-F238E27FC236}">
                <a16:creationId xmlns:a16="http://schemas.microsoft.com/office/drawing/2014/main" id="{F854A3EC-9CA5-7C43-9C8B-A59851E05D5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A4453ED-05E0-444C-99E7-470FC7146138}"/>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4205218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D087E-9149-7848-B460-E9A2400C69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FD5F96F-90B8-8D4B-A74E-3E0E2EE0F9C7}"/>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4" name="Footer Placeholder 3">
            <a:extLst>
              <a:ext uri="{FF2B5EF4-FFF2-40B4-BE49-F238E27FC236}">
                <a16:creationId xmlns:a16="http://schemas.microsoft.com/office/drawing/2014/main" id="{53474E12-75F2-2941-AB74-DF3381C2B6D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99E0CA-261F-6C49-9821-17EEF8B9A75C}"/>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126451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BF7AF04-AFD2-D849-8553-D8A3C3F664A8}"/>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3" name="Footer Placeholder 2">
            <a:extLst>
              <a:ext uri="{FF2B5EF4-FFF2-40B4-BE49-F238E27FC236}">
                <a16:creationId xmlns:a16="http://schemas.microsoft.com/office/drawing/2014/main" id="{93B0E89B-2E7C-E94D-866A-BC623AB8AC4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6EB6A2B-1201-7F4D-B0AB-1170CEE72BEB}"/>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4255051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A61EF-71C9-044E-87CF-1F23DC7ABC0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1039BDD-BF6F-8D4C-A37F-E29C0B3B3C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4ED7C99-40C1-DA41-924B-3DF8FEB682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1FD30C-EA05-3246-8D3A-5D121C6F81F2}"/>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6" name="Footer Placeholder 5">
            <a:extLst>
              <a:ext uri="{FF2B5EF4-FFF2-40B4-BE49-F238E27FC236}">
                <a16:creationId xmlns:a16="http://schemas.microsoft.com/office/drawing/2014/main" id="{CF28FE9E-1AA4-B74E-BBC1-AB54EA88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648AB29-CDEA-F44D-931A-04B98ADE605E}"/>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3853252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642766-042D-DB49-AAD1-36CBD871B09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778A30C-DF9A-FD47-BB63-CB6D9E02CA3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AE8FA90-5794-274C-BDBC-B1D257640D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F49F84-B1F4-E846-B362-67149FC7DD11}"/>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6" name="Footer Placeholder 5">
            <a:extLst>
              <a:ext uri="{FF2B5EF4-FFF2-40B4-BE49-F238E27FC236}">
                <a16:creationId xmlns:a16="http://schemas.microsoft.com/office/drawing/2014/main" id="{9F5A1BEB-F749-D646-8D8B-8D4916193E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F9CA86-9B8E-B14B-9E4B-C5677364D0A0}"/>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2314915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28A2D-3AD2-6B48-AE28-EF381738728F}"/>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082D9AF-80DE-B640-8741-7CF67F47A33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400047A-0F77-9643-955D-221B768D901B}"/>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5" name="Footer Placeholder 4">
            <a:extLst>
              <a:ext uri="{FF2B5EF4-FFF2-40B4-BE49-F238E27FC236}">
                <a16:creationId xmlns:a16="http://schemas.microsoft.com/office/drawing/2014/main" id="{FB9A390A-B4FF-4D47-88AA-BAE245D404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51DF1B-F536-CD4D-B1A3-4DAE7C0065AA}"/>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1663465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EFAB41-8FC5-C842-A55B-5AF6485C650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9C311CE-D029-A443-9A37-E97095FE89B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B5F00C-2174-F246-9C9A-DD767962C105}"/>
              </a:ext>
            </a:extLst>
          </p:cNvPr>
          <p:cNvSpPr>
            <a:spLocks noGrp="1"/>
          </p:cNvSpPr>
          <p:nvPr>
            <p:ph type="dt" sz="half" idx="10"/>
          </p:nvPr>
        </p:nvSpPr>
        <p:spPr/>
        <p:txBody>
          <a:bodyPr/>
          <a:lstStyle/>
          <a:p>
            <a:fld id="{9D0572F4-D841-474C-B25F-E3C822F3810B}" type="datetimeFigureOut">
              <a:rPr lang="en-US" smtClean="0"/>
              <a:t>5/17/2020</a:t>
            </a:fld>
            <a:endParaRPr lang="en-US"/>
          </a:p>
        </p:txBody>
      </p:sp>
      <p:sp>
        <p:nvSpPr>
          <p:cNvPr id="5" name="Footer Placeholder 4">
            <a:extLst>
              <a:ext uri="{FF2B5EF4-FFF2-40B4-BE49-F238E27FC236}">
                <a16:creationId xmlns:a16="http://schemas.microsoft.com/office/drawing/2014/main" id="{030BC8AF-866D-A94D-BD55-AAEA5C959C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88BADF-14F0-1C4A-B940-3ACDEDEEA606}"/>
              </a:ext>
            </a:extLst>
          </p:cNvPr>
          <p:cNvSpPr>
            <a:spLocks noGrp="1"/>
          </p:cNvSpPr>
          <p:nvPr>
            <p:ph type="sldNum" sz="quarter" idx="12"/>
          </p:nvPr>
        </p:nvSpPr>
        <p:spPr/>
        <p:txBody>
          <a:bodyPr/>
          <a:lstStyle/>
          <a:p>
            <a:fld id="{386179E3-3B56-B340-A098-2FAD649DBF27}" type="slidenum">
              <a:rPr lang="en-US" smtClean="0"/>
              <a:t>‹#›</a:t>
            </a:fld>
            <a:endParaRPr lang="en-US"/>
          </a:p>
        </p:txBody>
      </p:sp>
    </p:spTree>
    <p:extLst>
      <p:ext uri="{BB962C8B-B14F-4D97-AF65-F5344CB8AC3E}">
        <p14:creationId xmlns:p14="http://schemas.microsoft.com/office/powerpoint/2010/main" val="1871835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509BB-63D7-E546-AEF5-A044ACA0D8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a:extLst>
              <a:ext uri="{FF2B5EF4-FFF2-40B4-BE49-F238E27FC236}">
                <a16:creationId xmlns:a16="http://schemas.microsoft.com/office/drawing/2014/main" id="{6539CAB4-6A06-F349-929B-9A9DAD0D17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a:extLst>
              <a:ext uri="{FF2B5EF4-FFF2-40B4-BE49-F238E27FC236}">
                <a16:creationId xmlns:a16="http://schemas.microsoft.com/office/drawing/2014/main" id="{7E6DDB49-428B-2948-A123-5A4807D33F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Century Gothic" panose="020B0502020202020204" pitchFamily="34" charset="0"/>
              </a:defRPr>
            </a:lvl1pPr>
          </a:lstStyle>
          <a:p>
            <a:fld id="{9D0572F4-D841-474C-B25F-E3C822F3810B}" type="datetimeFigureOut">
              <a:rPr lang="en-US" smtClean="0"/>
              <a:pPr/>
              <a:t>5/17/2020</a:t>
            </a:fld>
            <a:endParaRPr lang="en-US" dirty="0"/>
          </a:p>
        </p:txBody>
      </p:sp>
      <p:sp>
        <p:nvSpPr>
          <p:cNvPr id="5" name="Footer Placeholder 4">
            <a:extLst>
              <a:ext uri="{FF2B5EF4-FFF2-40B4-BE49-F238E27FC236}">
                <a16:creationId xmlns:a16="http://schemas.microsoft.com/office/drawing/2014/main" id="{C68AF665-9CFF-EF4F-A594-C77C1A6385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Century Gothic" panose="020B0502020202020204" pitchFamily="34" charset="0"/>
              </a:defRPr>
            </a:lvl1pPr>
          </a:lstStyle>
          <a:p>
            <a:endParaRPr lang="en-US" dirty="0"/>
          </a:p>
        </p:txBody>
      </p:sp>
      <p:sp>
        <p:nvSpPr>
          <p:cNvPr id="6" name="Slide Number Placeholder 5">
            <a:extLst>
              <a:ext uri="{FF2B5EF4-FFF2-40B4-BE49-F238E27FC236}">
                <a16:creationId xmlns:a16="http://schemas.microsoft.com/office/drawing/2014/main" id="{1CD851D9-771F-764D-B2A7-81FEA36C27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Century Gothic" panose="020B0502020202020204" pitchFamily="34" charset="0"/>
              </a:defRPr>
            </a:lvl1pPr>
          </a:lstStyle>
          <a:p>
            <a:fld id="{386179E3-3B56-B340-A098-2FAD649DBF27}" type="slidenum">
              <a:rPr lang="en-US" smtClean="0"/>
              <a:pPr/>
              <a:t>‹#›</a:t>
            </a:fld>
            <a:endParaRPr lang="en-US" dirty="0"/>
          </a:p>
        </p:txBody>
      </p:sp>
    </p:spTree>
    <p:extLst>
      <p:ext uri="{BB962C8B-B14F-4D97-AF65-F5344CB8AC3E}">
        <p14:creationId xmlns:p14="http://schemas.microsoft.com/office/powerpoint/2010/main" val="2840889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0" i="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3.emf"/></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1.emf"/><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28.emf"/><Relationship Id="rId4" Type="http://schemas.openxmlformats.org/officeDocument/2006/relationships/image" Target="../media/image27.emf"/></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0.jpe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alphaModFix amt="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7D9CD68-59FA-664F-A5B1-0F2BE9F62337}"/>
              </a:ext>
            </a:extLst>
          </p:cNvPr>
          <p:cNvSpPr/>
          <p:nvPr/>
        </p:nvSpPr>
        <p:spPr>
          <a:xfrm>
            <a:off x="3048000" y="1807838"/>
            <a:ext cx="6096000" cy="1892826"/>
          </a:xfrm>
          <a:prstGeom prst="rect">
            <a:avLst/>
          </a:prstGeom>
        </p:spPr>
        <p:txBody>
          <a:bodyPr>
            <a:spAutoFit/>
          </a:bodyPr>
          <a:lstStyle/>
          <a:p>
            <a:pPr algn="ctr"/>
            <a:r>
              <a:rPr lang="en-GB" sz="4500" b="1" dirty="0">
                <a:solidFill>
                  <a:schemeClr val="bg1"/>
                </a:solidFill>
                <a:latin typeface="Century Gothic" panose="020B0502020202020204" pitchFamily="34" charset="0"/>
                <a:ea typeface="ITC Avant Garde Gothic Pro" panose="02000607030000020004" pitchFamily="2" charset="-128"/>
              </a:rPr>
              <a:t>TRAVEL TO TOKYO</a:t>
            </a:r>
          </a:p>
          <a:p>
            <a:pPr algn="ctr"/>
            <a:endParaRPr lang="en-GB" dirty="0">
              <a:solidFill>
                <a:srgbClr val="F1F1F1"/>
              </a:solidFill>
              <a:latin typeface="Century Gothic" panose="020B0502020202020204" pitchFamily="34" charset="0"/>
              <a:ea typeface="ITC Avant Garde Gothic Pro" panose="02000607030000020004" pitchFamily="2" charset="-128"/>
            </a:endParaRPr>
          </a:p>
          <a:p>
            <a:pPr algn="ctr"/>
            <a:r>
              <a:rPr lang="en-GB" dirty="0">
                <a:solidFill>
                  <a:srgbClr val="F1F1F1"/>
                </a:solidFill>
                <a:latin typeface="Century Gothic" panose="020B0502020202020204" pitchFamily="34" charset="0"/>
                <a:ea typeface="ITC Avant Garde Gothic Pro" panose="02000607030000020004" pitchFamily="2" charset="-128"/>
              </a:rPr>
              <a:t>GET READY!</a:t>
            </a:r>
          </a:p>
          <a:p>
            <a:pPr algn="ctr"/>
            <a:endParaRPr lang="en-GB" dirty="0">
              <a:solidFill>
                <a:srgbClr val="F1F1F1"/>
              </a:solidFill>
              <a:latin typeface="Century Gothic" panose="020B0502020202020204" pitchFamily="34" charset="0"/>
              <a:ea typeface="ITC Avant Garde Gothic Pro" panose="02000607030000020004" pitchFamily="2" charset="-128"/>
            </a:endParaRPr>
          </a:p>
          <a:p>
            <a:pPr algn="ctr"/>
            <a:r>
              <a:rPr lang="en-GB" dirty="0">
                <a:solidFill>
                  <a:srgbClr val="F1F1F1"/>
                </a:solidFill>
                <a:latin typeface="Century Gothic" panose="020B0502020202020204" pitchFamily="34" charset="0"/>
                <a:ea typeface="ITC Avant Garde Gothic Pro" panose="02000607030000020004" pitchFamily="2" charset="-128"/>
              </a:rPr>
              <a:t>KIT COLLECTOR PRESENTATION AND ACTIVITIES (KS2)</a:t>
            </a:r>
            <a:endParaRPr lang="en-GB" dirty="0">
              <a:solidFill>
                <a:srgbClr val="F1F1F1"/>
              </a:solidFill>
              <a:effectLst/>
              <a:latin typeface="Century Gothic" panose="020B0502020202020204" pitchFamily="34" charset="0"/>
              <a:ea typeface="ITC Avant Garde Gothic Pro" panose="02000607030000020004" pitchFamily="2" charset="-128"/>
            </a:endParaRPr>
          </a:p>
        </p:txBody>
      </p:sp>
    </p:spTree>
    <p:extLst>
      <p:ext uri="{BB962C8B-B14F-4D97-AF65-F5344CB8AC3E}">
        <p14:creationId xmlns:p14="http://schemas.microsoft.com/office/powerpoint/2010/main" val="3465926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C6A28E1-6C9D-6747-AD66-ABB85B12093F}"/>
              </a:ext>
            </a:extLst>
          </p:cNvPr>
          <p:cNvSpPr txBox="1"/>
          <p:nvPr/>
        </p:nvSpPr>
        <p:spPr>
          <a:xfrm>
            <a:off x="1041905" y="1037063"/>
            <a:ext cx="9059976" cy="954107"/>
          </a:xfrm>
          <a:prstGeom prst="rect">
            <a:avLst/>
          </a:prstGeom>
          <a:noFill/>
        </p:spPr>
        <p:txBody>
          <a:bodyPr wrap="square" rtlCol="0">
            <a:spAutoFit/>
          </a:bodyPr>
          <a:lstStyle/>
          <a:p>
            <a:r>
              <a:rPr lang="en-US" sz="2800" b="1" dirty="0">
                <a:solidFill>
                  <a:srgbClr val="D0353B"/>
                </a:solidFill>
                <a:latin typeface="Century Gothic" panose="020B0502020202020204" pitchFamily="34" charset="0"/>
              </a:rPr>
              <a:t>KITTED OUT: WHAT ATHLETES </a:t>
            </a:r>
            <a:br>
              <a:rPr lang="en-US" sz="2800" b="1" dirty="0">
                <a:solidFill>
                  <a:srgbClr val="D0353B"/>
                </a:solidFill>
                <a:latin typeface="Century Gothic" panose="020B0502020202020204" pitchFamily="34" charset="0"/>
              </a:rPr>
            </a:br>
            <a:r>
              <a:rPr lang="en-US" sz="2800" b="1" dirty="0">
                <a:solidFill>
                  <a:srgbClr val="D0353B"/>
                </a:solidFill>
                <a:latin typeface="Century Gothic" panose="020B0502020202020204" pitchFamily="34" charset="0"/>
              </a:rPr>
              <a:t>NEED FOR TOKYO </a:t>
            </a:r>
            <a:r>
              <a:rPr lang="en-US" sz="2800" b="1" dirty="0" smtClean="0">
                <a:solidFill>
                  <a:srgbClr val="D0353B"/>
                </a:solidFill>
                <a:latin typeface="Century Gothic" panose="020B0502020202020204" pitchFamily="34" charset="0"/>
              </a:rPr>
              <a:t>2021</a:t>
            </a:r>
            <a:endParaRPr lang="en-US" sz="2800" b="1" dirty="0">
              <a:solidFill>
                <a:srgbClr val="D0353B"/>
              </a:solidFill>
              <a:latin typeface="Century Gothic" panose="020B0502020202020204" pitchFamily="34" charset="0"/>
            </a:endParaRPr>
          </a:p>
        </p:txBody>
      </p:sp>
      <p:sp>
        <p:nvSpPr>
          <p:cNvPr id="5" name="Rectangle 4">
            <a:extLst>
              <a:ext uri="{FF2B5EF4-FFF2-40B4-BE49-F238E27FC236}">
                <a16:creationId xmlns:a16="http://schemas.microsoft.com/office/drawing/2014/main" id="{C4140C68-3943-334A-898D-9726BB2E321A}"/>
              </a:ext>
            </a:extLst>
          </p:cNvPr>
          <p:cNvSpPr/>
          <p:nvPr/>
        </p:nvSpPr>
        <p:spPr>
          <a:xfrm>
            <a:off x="1040780" y="2136339"/>
            <a:ext cx="4387955" cy="2769989"/>
          </a:xfrm>
          <a:prstGeom prst="rect">
            <a:avLst/>
          </a:prstGeom>
        </p:spPr>
        <p:txBody>
          <a:bodyPr wrap="square">
            <a:spAutoFit/>
          </a:bodyPr>
          <a:lstStyle/>
          <a:p>
            <a:pPr>
              <a:spcAft>
                <a:spcPts val="1200"/>
              </a:spcAft>
            </a:pPr>
            <a:r>
              <a:rPr lang="en-GB" dirty="0">
                <a:solidFill>
                  <a:srgbClr val="103A5D"/>
                </a:solidFill>
                <a:latin typeface="Century Gothic" panose="020B0502020202020204" pitchFamily="34" charset="0"/>
              </a:rPr>
              <a:t>To take part in the Olympic and Paralympic Games, athletes need:</a:t>
            </a:r>
          </a:p>
          <a:p>
            <a:pPr marL="285750" indent="-285750">
              <a:spcAft>
                <a:spcPts val="1200"/>
              </a:spcAft>
              <a:buFont typeface="Arial" panose="020B0604020202020204" pitchFamily="34" charset="0"/>
              <a:buChar char="•"/>
            </a:pPr>
            <a:r>
              <a:rPr lang="en-GB" dirty="0">
                <a:solidFill>
                  <a:srgbClr val="103A5D"/>
                </a:solidFill>
                <a:latin typeface="Century Gothic" panose="020B0502020202020204" pitchFamily="34" charset="0"/>
              </a:rPr>
              <a:t>Kit – they wear special clothes to suit their sport.</a:t>
            </a:r>
          </a:p>
          <a:p>
            <a:pPr marL="285750" indent="-285750">
              <a:spcAft>
                <a:spcPts val="1200"/>
              </a:spcAft>
              <a:buFont typeface="Arial" panose="020B0604020202020204" pitchFamily="34" charset="0"/>
              <a:buChar char="•"/>
            </a:pPr>
            <a:r>
              <a:rPr lang="en-GB" dirty="0">
                <a:solidFill>
                  <a:srgbClr val="103A5D"/>
                </a:solidFill>
                <a:latin typeface="Century Gothic" panose="020B0502020202020204" pitchFamily="34" charset="0"/>
              </a:rPr>
              <a:t>Equipment – they use special equipment for their sport.</a:t>
            </a:r>
          </a:p>
          <a:p>
            <a:pPr>
              <a:spcAft>
                <a:spcPts val="1200"/>
              </a:spcAft>
            </a:pPr>
            <a:r>
              <a:rPr lang="en-GB" dirty="0">
                <a:solidFill>
                  <a:srgbClr val="103A5D"/>
                </a:solidFill>
                <a:latin typeface="Century Gothic" panose="020B0502020202020204" pitchFamily="34" charset="0"/>
              </a:rPr>
              <a:t>What kit and equipment can you see in the pictures?</a:t>
            </a:r>
          </a:p>
        </p:txBody>
      </p:sp>
      <p:pic>
        <p:nvPicPr>
          <p:cNvPr id="8" name="Picture 7">
            <a:extLst>
              <a:ext uri="{FF2B5EF4-FFF2-40B4-BE49-F238E27FC236}">
                <a16:creationId xmlns:a16="http://schemas.microsoft.com/office/drawing/2014/main" id="{5F64ACDE-FE76-4947-8F82-EA513431547B}"/>
              </a:ext>
            </a:extLst>
          </p:cNvPr>
          <p:cNvPicPr>
            <a:picLocks/>
          </p:cNvPicPr>
          <p:nvPr/>
        </p:nvPicPr>
        <p:blipFill rotWithShape="1">
          <a:blip r:embed="rId3" cstate="screen">
            <a:extLst>
              <a:ext uri="{28A0092B-C50C-407E-A947-70E740481C1C}">
                <a14:useLocalDpi xmlns:a14="http://schemas.microsoft.com/office/drawing/2010/main"/>
              </a:ext>
            </a:extLst>
          </a:blip>
          <a:srcRect/>
          <a:stretch/>
        </p:blipFill>
        <p:spPr>
          <a:xfrm>
            <a:off x="9436313" y="822679"/>
            <a:ext cx="2821640" cy="2800800"/>
          </a:xfrm>
          <a:prstGeom prst="ellipse">
            <a:avLst/>
          </a:prstGeom>
        </p:spPr>
      </p:pic>
      <p:pic>
        <p:nvPicPr>
          <p:cNvPr id="9" name="Picture 8">
            <a:extLst>
              <a:ext uri="{FF2B5EF4-FFF2-40B4-BE49-F238E27FC236}">
                <a16:creationId xmlns:a16="http://schemas.microsoft.com/office/drawing/2014/main" id="{2DC203A6-7DCD-3840-8B3A-BFE4DBAC4C66}"/>
              </a:ext>
            </a:extLst>
          </p:cNvPr>
          <p:cNvPicPr>
            <a:picLocks/>
          </p:cNvPicPr>
          <p:nvPr/>
        </p:nvPicPr>
        <p:blipFill rotWithShape="1">
          <a:blip r:embed="rId4" cstate="screen">
            <a:extLst>
              <a:ext uri="{28A0092B-C50C-407E-A947-70E740481C1C}">
                <a14:useLocalDpi xmlns:a14="http://schemas.microsoft.com/office/drawing/2010/main"/>
              </a:ext>
            </a:extLst>
          </a:blip>
          <a:srcRect/>
          <a:stretch/>
        </p:blipFill>
        <p:spPr>
          <a:xfrm>
            <a:off x="7290487" y="822679"/>
            <a:ext cx="1800000" cy="1800000"/>
          </a:xfrm>
          <a:prstGeom prst="ellipse">
            <a:avLst/>
          </a:prstGeom>
        </p:spPr>
      </p:pic>
      <p:pic>
        <p:nvPicPr>
          <p:cNvPr id="10" name="Picture 9">
            <a:extLst>
              <a:ext uri="{FF2B5EF4-FFF2-40B4-BE49-F238E27FC236}">
                <a16:creationId xmlns:a16="http://schemas.microsoft.com/office/drawing/2014/main" id="{46BD790D-90FD-D143-B9B0-AFFF5F9CD9E2}"/>
              </a:ext>
            </a:extLst>
          </p:cNvPr>
          <p:cNvPicPr>
            <a:picLocks/>
          </p:cNvPicPr>
          <p:nvPr/>
        </p:nvPicPr>
        <p:blipFill rotWithShape="1">
          <a:blip r:embed="rId5" cstate="screen">
            <a:extLst>
              <a:ext uri="{28A0092B-C50C-407E-A947-70E740481C1C}">
                <a14:useLocalDpi xmlns:a14="http://schemas.microsoft.com/office/drawing/2010/main"/>
              </a:ext>
            </a:extLst>
          </a:blip>
          <a:srcRect/>
          <a:stretch/>
        </p:blipFill>
        <p:spPr>
          <a:xfrm>
            <a:off x="9058389" y="3776112"/>
            <a:ext cx="2086984" cy="2084283"/>
          </a:xfrm>
          <a:prstGeom prst="ellipse">
            <a:avLst/>
          </a:prstGeom>
        </p:spPr>
      </p:pic>
      <p:pic>
        <p:nvPicPr>
          <p:cNvPr id="11" name="Picture 10">
            <a:extLst>
              <a:ext uri="{FF2B5EF4-FFF2-40B4-BE49-F238E27FC236}">
                <a16:creationId xmlns:a16="http://schemas.microsoft.com/office/drawing/2014/main" id="{EBF83238-795E-FB42-ACEC-235918B6AFD1}"/>
              </a:ext>
            </a:extLst>
          </p:cNvPr>
          <p:cNvPicPr>
            <a:picLocks/>
          </p:cNvPicPr>
          <p:nvPr/>
        </p:nvPicPr>
        <p:blipFill rotWithShape="1">
          <a:blip r:embed="rId6" cstate="screen">
            <a:extLst>
              <a:ext uri="{28A0092B-C50C-407E-A947-70E740481C1C}">
                <a14:useLocalDpi xmlns:a14="http://schemas.microsoft.com/office/drawing/2010/main"/>
              </a:ext>
            </a:extLst>
          </a:blip>
          <a:srcRect/>
          <a:stretch/>
        </p:blipFill>
        <p:spPr>
          <a:xfrm>
            <a:off x="6189909" y="2803142"/>
            <a:ext cx="2520000" cy="2520000"/>
          </a:xfrm>
          <a:prstGeom prst="ellipse">
            <a:avLst/>
          </a:prstGeom>
        </p:spPr>
      </p:pic>
    </p:spTree>
    <p:extLst>
      <p:ext uri="{BB962C8B-B14F-4D97-AF65-F5344CB8AC3E}">
        <p14:creationId xmlns:p14="http://schemas.microsoft.com/office/powerpoint/2010/main" val="1788832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658106-35B6-B942-A85D-4960140B1CE0}"/>
              </a:ext>
            </a:extLst>
          </p:cNvPr>
          <p:cNvSpPr txBox="1"/>
          <p:nvPr/>
        </p:nvSpPr>
        <p:spPr>
          <a:xfrm>
            <a:off x="2337184" y="1064086"/>
            <a:ext cx="7842730"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FOR WHICH SPORT WOULD YOU WEAR…?</a:t>
            </a:r>
          </a:p>
        </p:txBody>
      </p:sp>
      <p:sp>
        <p:nvSpPr>
          <p:cNvPr id="12" name="Rectangle 11">
            <a:extLst>
              <a:ext uri="{FF2B5EF4-FFF2-40B4-BE49-F238E27FC236}">
                <a16:creationId xmlns:a16="http://schemas.microsoft.com/office/drawing/2014/main" id="{3C78124A-AF22-BE40-B928-43E61D8F6671}"/>
              </a:ext>
            </a:extLst>
          </p:cNvPr>
          <p:cNvSpPr/>
          <p:nvPr/>
        </p:nvSpPr>
        <p:spPr>
          <a:xfrm>
            <a:off x="5041555" y="3520428"/>
            <a:ext cx="2108888"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A or B?</a:t>
            </a:r>
          </a:p>
        </p:txBody>
      </p:sp>
      <p:sp>
        <p:nvSpPr>
          <p:cNvPr id="62" name="Rounded Rectangle 61">
            <a:extLst>
              <a:ext uri="{FF2B5EF4-FFF2-40B4-BE49-F238E27FC236}">
                <a16:creationId xmlns:a16="http://schemas.microsoft.com/office/drawing/2014/main" id="{40928C44-C3DC-5649-BE3D-4EDBB90E3211}"/>
              </a:ext>
            </a:extLst>
          </p:cNvPr>
          <p:cNvSpPr/>
          <p:nvPr/>
        </p:nvSpPr>
        <p:spPr>
          <a:xfrm rot="10800000">
            <a:off x="78349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3" name="Rounded Rectangle 62">
            <a:extLst>
              <a:ext uri="{FF2B5EF4-FFF2-40B4-BE49-F238E27FC236}">
                <a16:creationId xmlns:a16="http://schemas.microsoft.com/office/drawing/2014/main" id="{B015007A-7FB0-704B-8894-AC86A5195EA2}"/>
              </a:ext>
            </a:extLst>
          </p:cNvPr>
          <p:cNvSpPr/>
          <p:nvPr/>
        </p:nvSpPr>
        <p:spPr>
          <a:xfrm rot="10800000">
            <a:off x="8981560"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4" name="Rounded Rectangle 63">
            <a:extLst>
              <a:ext uri="{FF2B5EF4-FFF2-40B4-BE49-F238E27FC236}">
                <a16:creationId xmlns:a16="http://schemas.microsoft.com/office/drawing/2014/main" id="{28C81D45-4264-7C4F-BD40-25E1BA084FB7}"/>
              </a:ext>
            </a:extLst>
          </p:cNvPr>
          <p:cNvSpPr/>
          <p:nvPr/>
        </p:nvSpPr>
        <p:spPr>
          <a:xfrm rot="10800000">
            <a:off x="351618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Rounded Rectangle 64">
            <a:extLst>
              <a:ext uri="{FF2B5EF4-FFF2-40B4-BE49-F238E27FC236}">
                <a16:creationId xmlns:a16="http://schemas.microsoft.com/office/drawing/2014/main" id="{7F978347-1C63-8F42-BF74-69CB21091C71}"/>
              </a:ext>
            </a:extLst>
          </p:cNvPr>
          <p:cNvSpPr/>
          <p:nvPr/>
        </p:nvSpPr>
        <p:spPr>
          <a:xfrm rot="10800000">
            <a:off x="6248871"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ounded Rectangle 67">
            <a:extLst>
              <a:ext uri="{FF2B5EF4-FFF2-40B4-BE49-F238E27FC236}">
                <a16:creationId xmlns:a16="http://schemas.microsoft.com/office/drawing/2014/main" id="{22D94FB7-CD3D-414D-9C25-8E59DD209E77}"/>
              </a:ext>
            </a:extLst>
          </p:cNvPr>
          <p:cNvSpPr/>
          <p:nvPr/>
        </p:nvSpPr>
        <p:spPr>
          <a:xfrm rot="10800000">
            <a:off x="836753" y="244811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ounded Rectangle 70">
            <a:extLst>
              <a:ext uri="{FF2B5EF4-FFF2-40B4-BE49-F238E27FC236}">
                <a16:creationId xmlns:a16="http://schemas.microsoft.com/office/drawing/2014/main" id="{D53675F6-75A0-5A4D-BFA4-8FB9485BC883}"/>
              </a:ext>
            </a:extLst>
          </p:cNvPr>
          <p:cNvSpPr/>
          <p:nvPr/>
        </p:nvSpPr>
        <p:spPr>
          <a:xfrm rot="10800000">
            <a:off x="3555889" y="244811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ounded Rectangle 73">
            <a:extLst>
              <a:ext uri="{FF2B5EF4-FFF2-40B4-BE49-F238E27FC236}">
                <a16:creationId xmlns:a16="http://schemas.microsoft.com/office/drawing/2014/main" id="{5F3D1C1E-DCFF-9F4D-B380-058D3B5DE3FD}"/>
              </a:ext>
            </a:extLst>
          </p:cNvPr>
          <p:cNvSpPr/>
          <p:nvPr/>
        </p:nvSpPr>
        <p:spPr>
          <a:xfrm rot="10800000">
            <a:off x="6274624" y="2448116"/>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ounded Rectangle 76">
            <a:extLst>
              <a:ext uri="{FF2B5EF4-FFF2-40B4-BE49-F238E27FC236}">
                <a16:creationId xmlns:a16="http://schemas.microsoft.com/office/drawing/2014/main" id="{4CFB1029-AC09-CA42-A282-0F493909A63E}"/>
              </a:ext>
            </a:extLst>
          </p:cNvPr>
          <p:cNvSpPr/>
          <p:nvPr/>
        </p:nvSpPr>
        <p:spPr>
          <a:xfrm rot="10800000">
            <a:off x="9007314" y="2448116"/>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166C97AE-9840-FB44-92E4-A7DAFDD49B34}"/>
              </a:ext>
            </a:extLst>
          </p:cNvPr>
          <p:cNvSpPr/>
          <p:nvPr/>
        </p:nvSpPr>
        <p:spPr>
          <a:xfrm>
            <a:off x="9075392"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Fencing</a:t>
            </a:r>
          </a:p>
        </p:txBody>
      </p:sp>
      <p:sp>
        <p:nvSpPr>
          <p:cNvPr id="79" name="Rectangle 78">
            <a:extLst>
              <a:ext uri="{FF2B5EF4-FFF2-40B4-BE49-F238E27FC236}">
                <a16:creationId xmlns:a16="http://schemas.microsoft.com/office/drawing/2014/main" id="{35A1C956-FEED-8741-B095-E8B16603E12B}"/>
              </a:ext>
            </a:extLst>
          </p:cNvPr>
          <p:cNvSpPr/>
          <p:nvPr/>
        </p:nvSpPr>
        <p:spPr>
          <a:xfrm>
            <a:off x="6308662"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Climbing</a:t>
            </a:r>
          </a:p>
        </p:txBody>
      </p:sp>
      <p:sp>
        <p:nvSpPr>
          <p:cNvPr id="80" name="Rectangle 79">
            <a:extLst>
              <a:ext uri="{FF2B5EF4-FFF2-40B4-BE49-F238E27FC236}">
                <a16:creationId xmlns:a16="http://schemas.microsoft.com/office/drawing/2014/main" id="{1C6A767A-5AD6-3344-BE31-2178B95E4DD4}"/>
              </a:ext>
            </a:extLst>
          </p:cNvPr>
          <p:cNvSpPr/>
          <p:nvPr/>
        </p:nvSpPr>
        <p:spPr>
          <a:xfrm>
            <a:off x="846186"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Swimming</a:t>
            </a:r>
          </a:p>
        </p:txBody>
      </p:sp>
      <p:sp>
        <p:nvSpPr>
          <p:cNvPr id="81" name="Rectangle 80">
            <a:extLst>
              <a:ext uri="{FF2B5EF4-FFF2-40B4-BE49-F238E27FC236}">
                <a16:creationId xmlns:a16="http://schemas.microsoft.com/office/drawing/2014/main" id="{39E48633-418B-1041-8E47-67AFBE5154A0}"/>
              </a:ext>
            </a:extLst>
          </p:cNvPr>
          <p:cNvSpPr/>
          <p:nvPr/>
        </p:nvSpPr>
        <p:spPr>
          <a:xfrm>
            <a:off x="3516181" y="5076357"/>
            <a:ext cx="2426949"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Equestrian</a:t>
            </a:r>
          </a:p>
        </p:txBody>
      </p:sp>
      <p:grpSp>
        <p:nvGrpSpPr>
          <p:cNvPr id="82" name="Group 81">
            <a:extLst>
              <a:ext uri="{FF2B5EF4-FFF2-40B4-BE49-F238E27FC236}">
                <a16:creationId xmlns:a16="http://schemas.microsoft.com/office/drawing/2014/main" id="{E23AEB9F-A14C-8142-8432-1424879B623D}"/>
              </a:ext>
            </a:extLst>
          </p:cNvPr>
          <p:cNvGrpSpPr/>
          <p:nvPr/>
        </p:nvGrpSpPr>
        <p:grpSpPr>
          <a:xfrm>
            <a:off x="1750047" y="2197665"/>
            <a:ext cx="590516" cy="439375"/>
            <a:chOff x="3012686" y="1964643"/>
            <a:chExt cx="590516" cy="439375"/>
          </a:xfrm>
        </p:grpSpPr>
        <p:sp>
          <p:nvSpPr>
            <p:cNvPr id="83" name="Oval 82">
              <a:extLst>
                <a:ext uri="{FF2B5EF4-FFF2-40B4-BE49-F238E27FC236}">
                  <a16:creationId xmlns:a16="http://schemas.microsoft.com/office/drawing/2014/main" id="{4BBC4278-62B5-EF43-B8B9-E44BDEC18CDF}"/>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33BF9229-A66F-D148-8EE6-89283F6AF60D}"/>
                </a:ext>
              </a:extLst>
            </p:cNvPr>
            <p:cNvSpPr/>
            <p:nvPr/>
          </p:nvSpPr>
          <p:spPr>
            <a:xfrm>
              <a:off x="3012686" y="1967799"/>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A</a:t>
              </a:r>
            </a:p>
          </p:txBody>
        </p:sp>
      </p:grpSp>
      <p:grpSp>
        <p:nvGrpSpPr>
          <p:cNvPr id="85" name="Group 84">
            <a:extLst>
              <a:ext uri="{FF2B5EF4-FFF2-40B4-BE49-F238E27FC236}">
                <a16:creationId xmlns:a16="http://schemas.microsoft.com/office/drawing/2014/main" id="{25D6AEFC-FFA2-B04F-8FBC-C484C133CAA9}"/>
              </a:ext>
            </a:extLst>
          </p:cNvPr>
          <p:cNvGrpSpPr/>
          <p:nvPr/>
        </p:nvGrpSpPr>
        <p:grpSpPr>
          <a:xfrm>
            <a:off x="4450787" y="2197665"/>
            <a:ext cx="590516" cy="439375"/>
            <a:chOff x="3020706" y="1964643"/>
            <a:chExt cx="590516" cy="439375"/>
          </a:xfrm>
        </p:grpSpPr>
        <p:sp>
          <p:nvSpPr>
            <p:cNvPr id="86" name="Oval 85">
              <a:extLst>
                <a:ext uri="{FF2B5EF4-FFF2-40B4-BE49-F238E27FC236}">
                  <a16:creationId xmlns:a16="http://schemas.microsoft.com/office/drawing/2014/main" id="{C8574238-1B50-C54B-A746-752F0BE27402}"/>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4C5B371E-5483-A745-97C3-AAD9D8B47A78}"/>
                </a:ext>
              </a:extLst>
            </p:cNvPr>
            <p:cNvSpPr/>
            <p:nvPr/>
          </p:nvSpPr>
          <p:spPr>
            <a:xfrm>
              <a:off x="3020706" y="1968894"/>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B</a:t>
              </a:r>
            </a:p>
          </p:txBody>
        </p:sp>
      </p:grpSp>
      <p:grpSp>
        <p:nvGrpSpPr>
          <p:cNvPr id="88" name="Group 87">
            <a:extLst>
              <a:ext uri="{FF2B5EF4-FFF2-40B4-BE49-F238E27FC236}">
                <a16:creationId xmlns:a16="http://schemas.microsoft.com/office/drawing/2014/main" id="{AEE656C3-C432-2945-92C5-508ACB739AD9}"/>
              </a:ext>
            </a:extLst>
          </p:cNvPr>
          <p:cNvGrpSpPr/>
          <p:nvPr/>
        </p:nvGrpSpPr>
        <p:grpSpPr>
          <a:xfrm>
            <a:off x="7154184" y="2197665"/>
            <a:ext cx="590516" cy="439375"/>
            <a:chOff x="3004967" y="1964643"/>
            <a:chExt cx="590516" cy="439375"/>
          </a:xfrm>
        </p:grpSpPr>
        <p:sp>
          <p:nvSpPr>
            <p:cNvPr id="89" name="Oval 88">
              <a:extLst>
                <a:ext uri="{FF2B5EF4-FFF2-40B4-BE49-F238E27FC236}">
                  <a16:creationId xmlns:a16="http://schemas.microsoft.com/office/drawing/2014/main" id="{C3A26EC4-567E-E44A-951E-07CB66879C56}"/>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Rectangle 89">
              <a:extLst>
                <a:ext uri="{FF2B5EF4-FFF2-40B4-BE49-F238E27FC236}">
                  <a16:creationId xmlns:a16="http://schemas.microsoft.com/office/drawing/2014/main" id="{84B6DD1A-CD08-9C4B-A1D0-DD9BEB08CBC1}"/>
                </a:ext>
              </a:extLst>
            </p:cNvPr>
            <p:cNvSpPr/>
            <p:nvPr/>
          </p:nvSpPr>
          <p:spPr>
            <a:xfrm>
              <a:off x="3004967"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C</a:t>
              </a:r>
            </a:p>
          </p:txBody>
        </p:sp>
      </p:grpSp>
      <p:grpSp>
        <p:nvGrpSpPr>
          <p:cNvPr id="91" name="Group 90">
            <a:extLst>
              <a:ext uri="{FF2B5EF4-FFF2-40B4-BE49-F238E27FC236}">
                <a16:creationId xmlns:a16="http://schemas.microsoft.com/office/drawing/2014/main" id="{48429281-0AFB-E04F-9C5E-7EA44C79D482}"/>
              </a:ext>
            </a:extLst>
          </p:cNvPr>
          <p:cNvGrpSpPr/>
          <p:nvPr/>
        </p:nvGrpSpPr>
        <p:grpSpPr>
          <a:xfrm>
            <a:off x="9894725" y="2197665"/>
            <a:ext cx="590516" cy="439375"/>
            <a:chOff x="3017032" y="1964643"/>
            <a:chExt cx="590516" cy="439375"/>
          </a:xfrm>
        </p:grpSpPr>
        <p:sp>
          <p:nvSpPr>
            <p:cNvPr id="92" name="Oval 91">
              <a:extLst>
                <a:ext uri="{FF2B5EF4-FFF2-40B4-BE49-F238E27FC236}">
                  <a16:creationId xmlns:a16="http://schemas.microsoft.com/office/drawing/2014/main" id="{24898736-DFD5-6149-932D-B184746E05AD}"/>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46CB4760-DDC7-F145-96A4-682473618870}"/>
                </a:ext>
              </a:extLst>
            </p:cNvPr>
            <p:cNvSpPr/>
            <p:nvPr/>
          </p:nvSpPr>
          <p:spPr>
            <a:xfrm>
              <a:off x="3017032"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D</a:t>
              </a:r>
            </a:p>
          </p:txBody>
        </p:sp>
      </p:grpSp>
      <p:pic>
        <p:nvPicPr>
          <p:cNvPr id="94" name="Picture 93" descr="A close up of a logo&#10;&#10;Description automatically generated">
            <a:extLst>
              <a:ext uri="{FF2B5EF4-FFF2-40B4-BE49-F238E27FC236}">
                <a16:creationId xmlns:a16="http://schemas.microsoft.com/office/drawing/2014/main" id="{C6C1BFC5-CF55-BB45-A02B-D34A414C104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84637" y="2658505"/>
            <a:ext cx="1070451" cy="1946777"/>
          </a:xfrm>
          <a:prstGeom prst="rect">
            <a:avLst/>
          </a:prstGeom>
        </p:spPr>
      </p:pic>
      <p:pic>
        <p:nvPicPr>
          <p:cNvPr id="95" name="Picture 94" descr="A picture containing headdress, helmet, umbrella, hat&#10;&#10;Description automatically generated">
            <a:extLst>
              <a:ext uri="{FF2B5EF4-FFF2-40B4-BE49-F238E27FC236}">
                <a16:creationId xmlns:a16="http://schemas.microsoft.com/office/drawing/2014/main" id="{2322D5FF-592B-7D4A-91F1-18ED35A999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17702" y="2810236"/>
            <a:ext cx="1795046" cy="1795046"/>
          </a:xfrm>
          <a:prstGeom prst="rect">
            <a:avLst/>
          </a:prstGeom>
        </p:spPr>
      </p:pic>
      <p:pic>
        <p:nvPicPr>
          <p:cNvPr id="96" name="Picture 2">
            <a:extLst>
              <a:ext uri="{FF2B5EF4-FFF2-40B4-BE49-F238E27FC236}">
                <a16:creationId xmlns:a16="http://schemas.microsoft.com/office/drawing/2014/main" id="{FA45AD0A-84BA-0644-89BA-84DA58246FD1}"/>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6344482" y="2867859"/>
            <a:ext cx="2068575" cy="1512337"/>
          </a:xfrm>
          <a:prstGeom prst="rect">
            <a:avLst/>
          </a:prstGeom>
          <a:noFill/>
          <a:extLst>
            <a:ext uri="{909E8E84-426E-40DD-AFC4-6F175D3DCCD1}">
              <a14:hiddenFill xmlns:a14="http://schemas.microsoft.com/office/drawing/2010/main">
                <a:solidFill>
                  <a:srgbClr val="FFFFFF"/>
                </a:solidFill>
              </a14:hiddenFill>
            </a:ext>
          </a:extLst>
        </p:spPr>
      </p:pic>
      <p:pic>
        <p:nvPicPr>
          <p:cNvPr id="97" name="Picture 4">
            <a:extLst>
              <a:ext uri="{FF2B5EF4-FFF2-40B4-BE49-F238E27FC236}">
                <a16:creationId xmlns:a16="http://schemas.microsoft.com/office/drawing/2014/main" id="{E744B961-624A-714C-A915-2B0BD0A2CDA1}"/>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p:blipFill>
        <p:spPr bwMode="auto">
          <a:xfrm>
            <a:off x="9447528" y="2771520"/>
            <a:ext cx="1484909" cy="178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416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P spid="63" grpId="0" animBg="1"/>
      <p:bldP spid="64" grpId="0" animBg="1"/>
      <p:bldP spid="6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4789824-4BA3-0147-9878-EB9677A5CDF3}"/>
              </a:ext>
            </a:extLst>
          </p:cNvPr>
          <p:cNvSpPr/>
          <p:nvPr/>
        </p:nvSpPr>
        <p:spPr>
          <a:xfrm>
            <a:off x="1267326" y="1136879"/>
            <a:ext cx="9769643" cy="461665"/>
          </a:xfrm>
          <a:prstGeom prst="rect">
            <a:avLst/>
          </a:prstGeom>
        </p:spPr>
        <p:txBody>
          <a:bodyPr wrap="square">
            <a:spAutoFit/>
          </a:bodyPr>
          <a:lstStyle/>
          <a:p>
            <a:pPr algn="ctr"/>
            <a:r>
              <a:rPr lang="en-GB" sz="2400" b="1" dirty="0">
                <a:solidFill>
                  <a:srgbClr val="103A5D"/>
                </a:solidFill>
                <a:latin typeface="Century Gothic" panose="020B0502020202020204" pitchFamily="34" charset="0"/>
              </a:rPr>
              <a:t>Traditional Japanese clothing influenced some modern sports.</a:t>
            </a:r>
          </a:p>
        </p:txBody>
      </p:sp>
      <p:sp>
        <p:nvSpPr>
          <p:cNvPr id="12" name="Rectangle 11">
            <a:extLst>
              <a:ext uri="{FF2B5EF4-FFF2-40B4-BE49-F238E27FC236}">
                <a16:creationId xmlns:a16="http://schemas.microsoft.com/office/drawing/2014/main" id="{3C78124A-AF22-BE40-B928-43E61D8F6671}"/>
              </a:ext>
            </a:extLst>
          </p:cNvPr>
          <p:cNvSpPr/>
          <p:nvPr/>
        </p:nvSpPr>
        <p:spPr>
          <a:xfrm>
            <a:off x="5041555" y="3520428"/>
            <a:ext cx="2108888"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A or B?</a:t>
            </a:r>
          </a:p>
        </p:txBody>
      </p:sp>
      <p:sp>
        <p:nvSpPr>
          <p:cNvPr id="9" name="Oval 8">
            <a:extLst>
              <a:ext uri="{FF2B5EF4-FFF2-40B4-BE49-F238E27FC236}">
                <a16:creationId xmlns:a16="http://schemas.microsoft.com/office/drawing/2014/main" id="{247BDD27-557D-5F4B-BE01-9207CED6F63A}"/>
              </a:ext>
            </a:extLst>
          </p:cNvPr>
          <p:cNvSpPr/>
          <p:nvPr/>
        </p:nvSpPr>
        <p:spPr>
          <a:xfrm>
            <a:off x="2246328" y="2563379"/>
            <a:ext cx="3042730" cy="3042730"/>
          </a:xfrm>
          <a:prstGeom prst="ellipse">
            <a:avLst/>
          </a:prstGeom>
          <a:solidFill>
            <a:schemeClr val="bg1"/>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D210C6AD-8C2D-8947-8358-68F5174E1843}"/>
              </a:ext>
            </a:extLst>
          </p:cNvPr>
          <p:cNvSpPr/>
          <p:nvPr/>
        </p:nvSpPr>
        <p:spPr>
          <a:xfrm>
            <a:off x="2061052" y="1797923"/>
            <a:ext cx="3413281" cy="584775"/>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Traditional Japanese kimono</a:t>
            </a:r>
          </a:p>
          <a:p>
            <a:pPr algn="ctr"/>
            <a:r>
              <a:rPr lang="ja-JP" altLang="en-US" sz="1600" b="1">
                <a:solidFill>
                  <a:srgbClr val="103A5D"/>
                </a:solidFill>
                <a:latin typeface="Century Gothic" panose="020B0502020202020204" pitchFamily="34" charset="0"/>
              </a:rPr>
              <a:t>きもの</a:t>
            </a:r>
          </a:p>
        </p:txBody>
      </p:sp>
      <p:sp>
        <p:nvSpPr>
          <p:cNvPr id="17" name="Oval 16">
            <a:extLst>
              <a:ext uri="{FF2B5EF4-FFF2-40B4-BE49-F238E27FC236}">
                <a16:creationId xmlns:a16="http://schemas.microsoft.com/office/drawing/2014/main" id="{C57B52C7-F8D8-FA44-9420-B153E84DDB80}"/>
              </a:ext>
            </a:extLst>
          </p:cNvPr>
          <p:cNvSpPr/>
          <p:nvPr/>
        </p:nvSpPr>
        <p:spPr>
          <a:xfrm>
            <a:off x="5966613" y="2563379"/>
            <a:ext cx="3042730" cy="3042730"/>
          </a:xfrm>
          <a:prstGeom prst="ellipse">
            <a:avLst/>
          </a:prstGeom>
          <a:solidFill>
            <a:schemeClr val="bg1"/>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Picture 17" descr="A person wearing a suit and tie&#10;&#10;Description automatically generated">
            <a:extLst>
              <a:ext uri="{FF2B5EF4-FFF2-40B4-BE49-F238E27FC236}">
                <a16:creationId xmlns:a16="http://schemas.microsoft.com/office/drawing/2014/main" id="{AAB45FD6-600E-7C4A-B6D5-2C38B18FB02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45922" y="2931286"/>
            <a:ext cx="1884112" cy="2279090"/>
          </a:xfrm>
          <a:prstGeom prst="rect">
            <a:avLst/>
          </a:prstGeom>
        </p:spPr>
      </p:pic>
      <p:sp>
        <p:nvSpPr>
          <p:cNvPr id="20" name="Rectangle 19">
            <a:extLst>
              <a:ext uri="{FF2B5EF4-FFF2-40B4-BE49-F238E27FC236}">
                <a16:creationId xmlns:a16="http://schemas.microsoft.com/office/drawing/2014/main" id="{36D1FD99-BE51-F34F-A9DE-49C47AD295FB}"/>
              </a:ext>
            </a:extLst>
          </p:cNvPr>
          <p:cNvSpPr/>
          <p:nvPr/>
        </p:nvSpPr>
        <p:spPr>
          <a:xfrm>
            <a:off x="5781337" y="1797923"/>
            <a:ext cx="3413281"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Modern judogi (</a:t>
            </a:r>
            <a:r>
              <a:rPr lang="en-GB" sz="1600" b="1" dirty="0" err="1">
                <a:solidFill>
                  <a:srgbClr val="103A5D"/>
                </a:solidFill>
                <a:latin typeface="Century Gothic" panose="020B0502020202020204" pitchFamily="34" charset="0"/>
              </a:rPr>
              <a:t>gi</a:t>
            </a:r>
            <a:r>
              <a:rPr lang="en-GB" sz="1600" b="1" dirty="0">
                <a:solidFill>
                  <a:srgbClr val="103A5D"/>
                </a:solidFill>
                <a:latin typeface="Century Gothic" panose="020B0502020202020204" pitchFamily="34" charset="0"/>
              </a:rPr>
              <a:t>) for Judo</a:t>
            </a:r>
          </a:p>
        </p:txBody>
      </p:sp>
      <p:pic>
        <p:nvPicPr>
          <p:cNvPr id="4" name="Picture 3">
            <a:extLst>
              <a:ext uri="{FF2B5EF4-FFF2-40B4-BE49-F238E27FC236}">
                <a16:creationId xmlns:a16="http://schemas.microsoft.com/office/drawing/2014/main" id="{380CA14D-46E4-8749-9ED3-CBBAAE6DAA0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0938" t="20894" r="20093" b="2592"/>
          <a:stretch/>
        </p:blipFill>
        <p:spPr>
          <a:xfrm>
            <a:off x="2899934" y="2914279"/>
            <a:ext cx="1804086" cy="2340930"/>
          </a:xfrm>
          <a:prstGeom prst="rect">
            <a:avLst/>
          </a:prstGeom>
        </p:spPr>
      </p:pic>
      <p:grpSp>
        <p:nvGrpSpPr>
          <p:cNvPr id="2" name="Group 1">
            <a:extLst>
              <a:ext uri="{FF2B5EF4-FFF2-40B4-BE49-F238E27FC236}">
                <a16:creationId xmlns:a16="http://schemas.microsoft.com/office/drawing/2014/main" id="{4FEB0E44-8587-0E49-9812-2173F7EFFF1B}"/>
              </a:ext>
            </a:extLst>
          </p:cNvPr>
          <p:cNvGrpSpPr/>
          <p:nvPr/>
        </p:nvGrpSpPr>
        <p:grpSpPr>
          <a:xfrm>
            <a:off x="9393358" y="3082283"/>
            <a:ext cx="2210991" cy="1676509"/>
            <a:chOff x="9730242" y="3144143"/>
            <a:chExt cx="2210991" cy="1676509"/>
          </a:xfrm>
        </p:grpSpPr>
        <p:sp>
          <p:nvSpPr>
            <p:cNvPr id="15" name="Rounded Rectangle 14">
              <a:extLst>
                <a:ext uri="{FF2B5EF4-FFF2-40B4-BE49-F238E27FC236}">
                  <a16:creationId xmlns:a16="http://schemas.microsoft.com/office/drawing/2014/main" id="{4E16B3AF-DAAD-2F4E-9139-AF4F0A498792}"/>
                </a:ext>
              </a:extLst>
            </p:cNvPr>
            <p:cNvSpPr/>
            <p:nvPr/>
          </p:nvSpPr>
          <p:spPr>
            <a:xfrm rot="10800000">
              <a:off x="9832346" y="3144143"/>
              <a:ext cx="2108887" cy="1676509"/>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ounded Rectangle 18">
              <a:extLst>
                <a:ext uri="{FF2B5EF4-FFF2-40B4-BE49-F238E27FC236}">
                  <a16:creationId xmlns:a16="http://schemas.microsoft.com/office/drawing/2014/main" id="{DCDB108B-37AF-EE4E-9286-0ABCD35EF964}"/>
                </a:ext>
              </a:extLst>
            </p:cNvPr>
            <p:cNvSpPr/>
            <p:nvPr/>
          </p:nvSpPr>
          <p:spPr>
            <a:xfrm rot="13500000">
              <a:off x="9731856" y="3831533"/>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445647DE-8122-2743-9F70-6458799C4126}"/>
                </a:ext>
              </a:extLst>
            </p:cNvPr>
            <p:cNvSpPr/>
            <p:nvPr/>
          </p:nvSpPr>
          <p:spPr>
            <a:xfrm>
              <a:off x="9892140" y="3357572"/>
              <a:ext cx="1989304" cy="1169551"/>
            </a:xfrm>
            <a:prstGeom prst="rect">
              <a:avLst/>
            </a:prstGeom>
          </p:spPr>
          <p:txBody>
            <a:bodyPr wrap="square">
              <a:spAutoFit/>
            </a:bodyPr>
            <a:lstStyle/>
            <a:p>
              <a:pPr algn="ctr"/>
              <a:r>
                <a:rPr lang="en-GB" sz="1400" b="1" dirty="0">
                  <a:solidFill>
                    <a:schemeClr val="bg1"/>
                  </a:solidFill>
                  <a:latin typeface="Century Gothic" panose="020B0502020202020204" pitchFamily="34" charset="0"/>
                </a:rPr>
                <a:t>In which Olympic </a:t>
              </a:r>
              <a:br>
                <a:rPr lang="en-GB" sz="1400" b="1" dirty="0">
                  <a:solidFill>
                    <a:schemeClr val="bg1"/>
                  </a:solidFill>
                  <a:latin typeface="Century Gothic" panose="020B0502020202020204" pitchFamily="34" charset="0"/>
                </a:rPr>
              </a:br>
              <a:r>
                <a:rPr lang="en-GB" sz="1400" b="1" dirty="0">
                  <a:solidFill>
                    <a:schemeClr val="bg1"/>
                  </a:solidFill>
                  <a:latin typeface="Century Gothic" panose="020B0502020202020204" pitchFamily="34" charset="0"/>
                </a:rPr>
                <a:t>or Paralympic </a:t>
              </a:r>
              <a:br>
                <a:rPr lang="en-GB" sz="1400" b="1" dirty="0">
                  <a:solidFill>
                    <a:schemeClr val="bg1"/>
                  </a:solidFill>
                  <a:latin typeface="Century Gothic" panose="020B0502020202020204" pitchFamily="34" charset="0"/>
                </a:rPr>
              </a:br>
              <a:r>
                <a:rPr lang="en-GB" sz="1400" b="1" dirty="0">
                  <a:solidFill>
                    <a:schemeClr val="bg1"/>
                  </a:solidFill>
                  <a:latin typeface="Century Gothic" panose="020B0502020202020204" pitchFamily="34" charset="0"/>
                </a:rPr>
                <a:t>sports would </a:t>
              </a:r>
              <a:br>
                <a:rPr lang="en-GB" sz="1400" b="1" dirty="0">
                  <a:solidFill>
                    <a:schemeClr val="bg1"/>
                  </a:solidFill>
                  <a:latin typeface="Century Gothic" panose="020B0502020202020204" pitchFamily="34" charset="0"/>
                </a:rPr>
              </a:br>
              <a:r>
                <a:rPr lang="en-GB" sz="1400" b="1" dirty="0">
                  <a:solidFill>
                    <a:schemeClr val="bg1"/>
                  </a:solidFill>
                  <a:latin typeface="Century Gothic" panose="020B0502020202020204" pitchFamily="34" charset="0"/>
                </a:rPr>
                <a:t>you wear </a:t>
              </a:r>
              <a:br>
                <a:rPr lang="en-GB" sz="1400" b="1" dirty="0">
                  <a:solidFill>
                    <a:schemeClr val="bg1"/>
                  </a:solidFill>
                  <a:latin typeface="Century Gothic" panose="020B0502020202020204" pitchFamily="34" charset="0"/>
                </a:rPr>
              </a:br>
              <a:r>
                <a:rPr lang="en-GB" sz="1400" b="1" dirty="0">
                  <a:solidFill>
                    <a:schemeClr val="bg1"/>
                  </a:solidFill>
                  <a:latin typeface="Century Gothic" panose="020B0502020202020204" pitchFamily="34" charset="0"/>
                </a:rPr>
                <a:t>this type of kit?</a:t>
              </a:r>
            </a:p>
          </p:txBody>
        </p:sp>
      </p:grpSp>
    </p:spTree>
    <p:extLst>
      <p:ext uri="{BB962C8B-B14F-4D97-AF65-F5344CB8AC3E}">
        <p14:creationId xmlns:p14="http://schemas.microsoft.com/office/powerpoint/2010/main" val="31888754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984164D1-DAEE-174A-93EE-C61B0B8BB20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11288" y="2467720"/>
            <a:ext cx="2086808" cy="2082796"/>
          </a:xfrm>
          <a:custGeom>
            <a:avLst/>
            <a:gdLst>
              <a:gd name="connsiteX0" fmla="*/ 963972 w 2086808"/>
              <a:gd name="connsiteY0" fmla="*/ 0 h 2082796"/>
              <a:gd name="connsiteX1" fmla="*/ 1122836 w 2086808"/>
              <a:gd name="connsiteY1" fmla="*/ 0 h 2082796"/>
              <a:gd name="connsiteX2" fmla="*/ 1150086 w 2086808"/>
              <a:gd name="connsiteY2" fmla="*/ 1376 h 2082796"/>
              <a:gd name="connsiteX3" fmla="*/ 2086808 w 2086808"/>
              <a:gd name="connsiteY3" fmla="*/ 1039393 h 2082796"/>
              <a:gd name="connsiteX4" fmla="*/ 1150086 w 2086808"/>
              <a:gd name="connsiteY4" fmla="*/ 2077410 h 2082796"/>
              <a:gd name="connsiteX5" fmla="*/ 1043424 w 2086808"/>
              <a:gd name="connsiteY5" fmla="*/ 2082796 h 2082796"/>
              <a:gd name="connsiteX6" fmla="*/ 1043384 w 2086808"/>
              <a:gd name="connsiteY6" fmla="*/ 2082796 h 2082796"/>
              <a:gd name="connsiteX7" fmla="*/ 936722 w 2086808"/>
              <a:gd name="connsiteY7" fmla="*/ 2077410 h 2082796"/>
              <a:gd name="connsiteX8" fmla="*/ 0 w 2086808"/>
              <a:gd name="connsiteY8" fmla="*/ 1039393 h 2082796"/>
              <a:gd name="connsiteX9" fmla="*/ 936722 w 2086808"/>
              <a:gd name="connsiteY9" fmla="*/ 1376 h 2082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86808" h="2082796">
                <a:moveTo>
                  <a:pt x="963972" y="0"/>
                </a:moveTo>
                <a:lnTo>
                  <a:pt x="1122836" y="0"/>
                </a:lnTo>
                <a:lnTo>
                  <a:pt x="1150086" y="1376"/>
                </a:lnTo>
                <a:cubicBezTo>
                  <a:pt x="1676229" y="54809"/>
                  <a:pt x="2086808" y="499153"/>
                  <a:pt x="2086808" y="1039393"/>
                </a:cubicBezTo>
                <a:cubicBezTo>
                  <a:pt x="2086808" y="1579633"/>
                  <a:pt x="1676229" y="2023977"/>
                  <a:pt x="1150086" y="2077410"/>
                </a:cubicBezTo>
                <a:lnTo>
                  <a:pt x="1043424" y="2082796"/>
                </a:lnTo>
                <a:lnTo>
                  <a:pt x="1043384" y="2082796"/>
                </a:lnTo>
                <a:lnTo>
                  <a:pt x="936722" y="2077410"/>
                </a:lnTo>
                <a:cubicBezTo>
                  <a:pt x="410579" y="2023977"/>
                  <a:pt x="0" y="1579633"/>
                  <a:pt x="0" y="1039393"/>
                </a:cubicBezTo>
                <a:cubicBezTo>
                  <a:pt x="0" y="499153"/>
                  <a:pt x="410579" y="54809"/>
                  <a:pt x="936722" y="1376"/>
                </a:cubicBezTo>
                <a:close/>
              </a:path>
            </a:pathLst>
          </a:custGeom>
        </p:spPr>
      </p:pic>
      <p:pic>
        <p:nvPicPr>
          <p:cNvPr id="41" name="Picture 40">
            <a:extLst>
              <a:ext uri="{FF2B5EF4-FFF2-40B4-BE49-F238E27FC236}">
                <a16:creationId xmlns:a16="http://schemas.microsoft.com/office/drawing/2014/main" id="{DFA78A40-F994-7F4A-A6D3-22B187F6CF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983716" y="2463709"/>
            <a:ext cx="2086808" cy="2086807"/>
          </a:xfrm>
          <a:custGeom>
            <a:avLst/>
            <a:gdLst>
              <a:gd name="connsiteX0" fmla="*/ 1043404 w 2086808"/>
              <a:gd name="connsiteY0" fmla="*/ 0 h 2086807"/>
              <a:gd name="connsiteX1" fmla="*/ 2086808 w 2086808"/>
              <a:gd name="connsiteY1" fmla="*/ 1043404 h 2086807"/>
              <a:gd name="connsiteX2" fmla="*/ 1150086 w 2086808"/>
              <a:gd name="connsiteY2" fmla="*/ 2081421 h 2086807"/>
              <a:gd name="connsiteX3" fmla="*/ 1043425 w 2086808"/>
              <a:gd name="connsiteY3" fmla="*/ 2086807 h 2086807"/>
              <a:gd name="connsiteX4" fmla="*/ 1043384 w 2086808"/>
              <a:gd name="connsiteY4" fmla="*/ 2086807 h 2086807"/>
              <a:gd name="connsiteX5" fmla="*/ 936722 w 2086808"/>
              <a:gd name="connsiteY5" fmla="*/ 2081421 h 2086807"/>
              <a:gd name="connsiteX6" fmla="*/ 0 w 2086808"/>
              <a:gd name="connsiteY6" fmla="*/ 1043404 h 2086807"/>
              <a:gd name="connsiteX7" fmla="*/ 1043404 w 2086808"/>
              <a:gd name="connsiteY7" fmla="*/ 0 h 2086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86808" h="2086807">
                <a:moveTo>
                  <a:pt x="1043404" y="0"/>
                </a:moveTo>
                <a:cubicBezTo>
                  <a:pt x="1619660" y="0"/>
                  <a:pt x="2086808" y="467148"/>
                  <a:pt x="2086808" y="1043404"/>
                </a:cubicBezTo>
                <a:cubicBezTo>
                  <a:pt x="2086808" y="1583644"/>
                  <a:pt x="1676229" y="2027988"/>
                  <a:pt x="1150086" y="2081421"/>
                </a:cubicBezTo>
                <a:lnTo>
                  <a:pt x="1043425" y="2086807"/>
                </a:lnTo>
                <a:lnTo>
                  <a:pt x="1043384" y="2086807"/>
                </a:lnTo>
                <a:lnTo>
                  <a:pt x="936722" y="2081421"/>
                </a:lnTo>
                <a:cubicBezTo>
                  <a:pt x="410580" y="2027988"/>
                  <a:pt x="0" y="1583644"/>
                  <a:pt x="0" y="1043404"/>
                </a:cubicBezTo>
                <a:cubicBezTo>
                  <a:pt x="0" y="467148"/>
                  <a:pt x="467148" y="0"/>
                  <a:pt x="1043404" y="0"/>
                </a:cubicBezTo>
                <a:close/>
              </a:path>
            </a:pathLst>
          </a:custGeom>
        </p:spPr>
      </p:pic>
      <p:pic>
        <p:nvPicPr>
          <p:cNvPr id="44" name="Picture 43">
            <a:extLst>
              <a:ext uri="{FF2B5EF4-FFF2-40B4-BE49-F238E27FC236}">
                <a16:creationId xmlns:a16="http://schemas.microsoft.com/office/drawing/2014/main" id="{8C1EF935-6DDC-6F4D-ABE6-9274A6B1C32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656145" y="2463709"/>
            <a:ext cx="2086808" cy="2086807"/>
          </a:xfrm>
          <a:custGeom>
            <a:avLst/>
            <a:gdLst>
              <a:gd name="connsiteX0" fmla="*/ 1043404 w 2086808"/>
              <a:gd name="connsiteY0" fmla="*/ 0 h 2086807"/>
              <a:gd name="connsiteX1" fmla="*/ 2086808 w 2086808"/>
              <a:gd name="connsiteY1" fmla="*/ 1043404 h 2086807"/>
              <a:gd name="connsiteX2" fmla="*/ 1150086 w 2086808"/>
              <a:gd name="connsiteY2" fmla="*/ 2081421 h 2086807"/>
              <a:gd name="connsiteX3" fmla="*/ 1043424 w 2086808"/>
              <a:gd name="connsiteY3" fmla="*/ 2086807 h 2086807"/>
              <a:gd name="connsiteX4" fmla="*/ 1043385 w 2086808"/>
              <a:gd name="connsiteY4" fmla="*/ 2086807 h 2086807"/>
              <a:gd name="connsiteX5" fmla="*/ 936722 w 2086808"/>
              <a:gd name="connsiteY5" fmla="*/ 2081421 h 2086807"/>
              <a:gd name="connsiteX6" fmla="*/ 0 w 2086808"/>
              <a:gd name="connsiteY6" fmla="*/ 1043404 h 2086807"/>
              <a:gd name="connsiteX7" fmla="*/ 1043404 w 2086808"/>
              <a:gd name="connsiteY7" fmla="*/ 0 h 2086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86808" h="2086807">
                <a:moveTo>
                  <a:pt x="1043404" y="0"/>
                </a:moveTo>
                <a:cubicBezTo>
                  <a:pt x="1619660" y="0"/>
                  <a:pt x="2086808" y="467148"/>
                  <a:pt x="2086808" y="1043404"/>
                </a:cubicBezTo>
                <a:cubicBezTo>
                  <a:pt x="2086808" y="1583644"/>
                  <a:pt x="1676229" y="2027988"/>
                  <a:pt x="1150086" y="2081421"/>
                </a:cubicBezTo>
                <a:lnTo>
                  <a:pt x="1043424" y="2086807"/>
                </a:lnTo>
                <a:lnTo>
                  <a:pt x="1043385" y="2086807"/>
                </a:lnTo>
                <a:lnTo>
                  <a:pt x="936722" y="2081421"/>
                </a:lnTo>
                <a:cubicBezTo>
                  <a:pt x="410579" y="2027988"/>
                  <a:pt x="0" y="1583644"/>
                  <a:pt x="0" y="1043404"/>
                </a:cubicBezTo>
                <a:cubicBezTo>
                  <a:pt x="0" y="467148"/>
                  <a:pt x="467148" y="0"/>
                  <a:pt x="1043404" y="0"/>
                </a:cubicBezTo>
                <a:close/>
              </a:path>
            </a:pathLst>
          </a:custGeom>
        </p:spPr>
      </p:pic>
      <p:sp>
        <p:nvSpPr>
          <p:cNvPr id="47" name="TextBox 46">
            <a:extLst>
              <a:ext uri="{FF2B5EF4-FFF2-40B4-BE49-F238E27FC236}">
                <a16:creationId xmlns:a16="http://schemas.microsoft.com/office/drawing/2014/main" id="{B37161A8-168D-D241-99CA-0102929C94B0}"/>
              </a:ext>
            </a:extLst>
          </p:cNvPr>
          <p:cNvSpPr txBox="1"/>
          <p:nvPr/>
        </p:nvSpPr>
        <p:spPr>
          <a:xfrm>
            <a:off x="2280375" y="1098195"/>
            <a:ext cx="7631247" cy="954107"/>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MODERN SPORTS INFLUENCED BY TRADITIONAL CLOTHING</a:t>
            </a:r>
          </a:p>
        </p:txBody>
      </p:sp>
      <p:sp>
        <p:nvSpPr>
          <p:cNvPr id="15" name="Rectangle 14">
            <a:extLst>
              <a:ext uri="{FF2B5EF4-FFF2-40B4-BE49-F238E27FC236}">
                <a16:creationId xmlns:a16="http://schemas.microsoft.com/office/drawing/2014/main" id="{F262841D-442F-1744-B55D-F1AAD8A56971}"/>
              </a:ext>
            </a:extLst>
          </p:cNvPr>
          <p:cNvSpPr/>
          <p:nvPr/>
        </p:nvSpPr>
        <p:spPr>
          <a:xfrm>
            <a:off x="834665" y="4796820"/>
            <a:ext cx="2891420"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Judo</a:t>
            </a:r>
          </a:p>
        </p:txBody>
      </p:sp>
      <p:sp>
        <p:nvSpPr>
          <p:cNvPr id="45" name="Rectangle 44">
            <a:extLst>
              <a:ext uri="{FF2B5EF4-FFF2-40B4-BE49-F238E27FC236}">
                <a16:creationId xmlns:a16="http://schemas.microsoft.com/office/drawing/2014/main" id="{2DDF607C-8033-9841-975F-ACE39CDA2997}"/>
              </a:ext>
            </a:extLst>
          </p:cNvPr>
          <p:cNvSpPr/>
          <p:nvPr/>
        </p:nvSpPr>
        <p:spPr>
          <a:xfrm>
            <a:off x="4581410" y="4796820"/>
            <a:ext cx="2891420"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Karate</a:t>
            </a:r>
          </a:p>
        </p:txBody>
      </p:sp>
      <p:sp>
        <p:nvSpPr>
          <p:cNvPr id="46" name="Rectangle 45">
            <a:extLst>
              <a:ext uri="{FF2B5EF4-FFF2-40B4-BE49-F238E27FC236}">
                <a16:creationId xmlns:a16="http://schemas.microsoft.com/office/drawing/2014/main" id="{2263F26C-CE5D-BD4D-B768-A06E5DA4FDBA}"/>
              </a:ext>
            </a:extLst>
          </p:cNvPr>
          <p:cNvSpPr/>
          <p:nvPr/>
        </p:nvSpPr>
        <p:spPr>
          <a:xfrm>
            <a:off x="8253839" y="4796820"/>
            <a:ext cx="2891420"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Taekwondo</a:t>
            </a:r>
          </a:p>
        </p:txBody>
      </p:sp>
    </p:spTree>
    <p:extLst>
      <p:ext uri="{BB962C8B-B14F-4D97-AF65-F5344CB8AC3E}">
        <p14:creationId xmlns:p14="http://schemas.microsoft.com/office/powerpoint/2010/main" val="2796762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C6A28E1-6C9D-6747-AD66-ABB85B12093F}"/>
              </a:ext>
            </a:extLst>
          </p:cNvPr>
          <p:cNvSpPr txBox="1"/>
          <p:nvPr/>
        </p:nvSpPr>
        <p:spPr>
          <a:xfrm>
            <a:off x="1041905" y="1037063"/>
            <a:ext cx="9059976" cy="523220"/>
          </a:xfrm>
          <a:prstGeom prst="rect">
            <a:avLst/>
          </a:prstGeom>
          <a:noFill/>
        </p:spPr>
        <p:txBody>
          <a:bodyPr wrap="square" rtlCol="0">
            <a:spAutoFit/>
          </a:bodyPr>
          <a:lstStyle/>
          <a:p>
            <a:r>
              <a:rPr lang="en-US" sz="2800" b="1" dirty="0">
                <a:solidFill>
                  <a:srgbClr val="D0353B"/>
                </a:solidFill>
                <a:latin typeface="Century Gothic" panose="020B0502020202020204" pitchFamily="34" charset="0"/>
              </a:rPr>
              <a:t>Looking the part: team kit </a:t>
            </a:r>
          </a:p>
        </p:txBody>
      </p:sp>
      <p:sp>
        <p:nvSpPr>
          <p:cNvPr id="5" name="Rectangle 4">
            <a:extLst>
              <a:ext uri="{FF2B5EF4-FFF2-40B4-BE49-F238E27FC236}">
                <a16:creationId xmlns:a16="http://schemas.microsoft.com/office/drawing/2014/main" id="{C4140C68-3943-334A-898D-9726BB2E321A}"/>
              </a:ext>
            </a:extLst>
          </p:cNvPr>
          <p:cNvSpPr/>
          <p:nvPr/>
        </p:nvSpPr>
        <p:spPr>
          <a:xfrm>
            <a:off x="1040780" y="2136339"/>
            <a:ext cx="5523303" cy="2369880"/>
          </a:xfrm>
          <a:prstGeom prst="rect">
            <a:avLst/>
          </a:prstGeom>
        </p:spPr>
        <p:txBody>
          <a:bodyPr wrap="square">
            <a:spAutoFit/>
          </a:bodyPr>
          <a:lstStyle/>
          <a:p>
            <a:pPr>
              <a:spcAft>
                <a:spcPts val="1200"/>
              </a:spcAft>
            </a:pPr>
            <a:r>
              <a:rPr lang="en-GB" dirty="0">
                <a:solidFill>
                  <a:srgbClr val="103A5D"/>
                </a:solidFill>
                <a:latin typeface="Century Gothic" panose="020B0502020202020204" pitchFamily="34" charset="0"/>
              </a:rPr>
              <a:t>Athletes are given kit to wear for the Games.</a:t>
            </a:r>
          </a:p>
          <a:p>
            <a:pPr>
              <a:spcAft>
                <a:spcPts val="1200"/>
              </a:spcAft>
            </a:pPr>
            <a:r>
              <a:rPr lang="en-GB" dirty="0">
                <a:solidFill>
                  <a:srgbClr val="103A5D"/>
                </a:solidFill>
                <a:latin typeface="Century Gothic" panose="020B0502020202020204" pitchFamily="34" charset="0"/>
              </a:rPr>
              <a:t>A special design is created for each Games.</a:t>
            </a:r>
          </a:p>
          <a:p>
            <a:pPr>
              <a:spcAft>
                <a:spcPts val="1200"/>
              </a:spcAft>
            </a:pPr>
            <a:r>
              <a:rPr lang="en-GB" dirty="0">
                <a:solidFill>
                  <a:srgbClr val="103A5D"/>
                </a:solidFill>
                <a:latin typeface="Century Gothic" panose="020B0502020202020204" pitchFamily="34" charset="0"/>
              </a:rPr>
              <a:t>This shows athletes belong to </a:t>
            </a:r>
            <a:r>
              <a:rPr lang="en-GB" b="1" dirty="0">
                <a:solidFill>
                  <a:srgbClr val="103A5D"/>
                </a:solidFill>
                <a:latin typeface="Century Gothic" panose="020B0502020202020204" pitchFamily="34" charset="0"/>
              </a:rPr>
              <a:t>Team GB </a:t>
            </a:r>
            <a:r>
              <a:rPr lang="en-GB" dirty="0">
                <a:solidFill>
                  <a:srgbClr val="103A5D"/>
                </a:solidFill>
                <a:latin typeface="Century Gothic" panose="020B0502020202020204" pitchFamily="34" charset="0"/>
              </a:rPr>
              <a:t>or </a:t>
            </a:r>
            <a:r>
              <a:rPr lang="en-GB" b="1" dirty="0" err="1">
                <a:solidFill>
                  <a:srgbClr val="103A5D"/>
                </a:solidFill>
                <a:latin typeface="Century Gothic" panose="020B0502020202020204" pitchFamily="34" charset="0"/>
              </a:rPr>
              <a:t>ParalympicsGB</a:t>
            </a:r>
            <a:r>
              <a:rPr lang="en-GB" dirty="0">
                <a:solidFill>
                  <a:srgbClr val="103A5D"/>
                </a:solidFill>
                <a:latin typeface="Century Gothic" panose="020B0502020202020204" pitchFamily="34" charset="0"/>
              </a:rPr>
              <a:t>.</a:t>
            </a:r>
          </a:p>
          <a:p>
            <a:pPr>
              <a:spcAft>
                <a:spcPts val="1200"/>
              </a:spcAft>
            </a:pPr>
            <a:r>
              <a:rPr lang="en-GB" dirty="0">
                <a:solidFill>
                  <a:srgbClr val="103A5D"/>
                </a:solidFill>
                <a:latin typeface="Century Gothic" panose="020B0502020202020204" pitchFamily="34" charset="0"/>
              </a:rPr>
              <a:t>It makes athletes feel part of a team.</a:t>
            </a:r>
          </a:p>
          <a:p>
            <a:pPr>
              <a:spcAft>
                <a:spcPts val="1200"/>
              </a:spcAft>
            </a:pPr>
            <a:r>
              <a:rPr lang="en-GB" dirty="0">
                <a:solidFill>
                  <a:srgbClr val="103A5D"/>
                </a:solidFill>
                <a:latin typeface="Century Gothic" panose="020B0502020202020204" pitchFamily="34" charset="0"/>
              </a:rPr>
              <a:t>It shows they represent the UK.</a:t>
            </a:r>
          </a:p>
        </p:txBody>
      </p:sp>
      <p:pic>
        <p:nvPicPr>
          <p:cNvPr id="13" name="Picture 12" descr="A group of people posing for the camera&#10;&#10;Description automatically generated">
            <a:extLst>
              <a:ext uri="{FF2B5EF4-FFF2-40B4-BE49-F238E27FC236}">
                <a16:creationId xmlns:a16="http://schemas.microsoft.com/office/drawing/2014/main" id="{CC6C58E7-ADF5-1C4F-AD7F-542792E1DFE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024199" y="1331113"/>
            <a:ext cx="3980332" cy="3980332"/>
          </a:xfrm>
          <a:custGeom>
            <a:avLst/>
            <a:gdLst>
              <a:gd name="connsiteX0" fmla="*/ 1990166 w 3980332"/>
              <a:gd name="connsiteY0" fmla="*/ 0 h 3980332"/>
              <a:gd name="connsiteX1" fmla="*/ 3980332 w 3980332"/>
              <a:gd name="connsiteY1" fmla="*/ 1990166 h 3980332"/>
              <a:gd name="connsiteX2" fmla="*/ 1990166 w 3980332"/>
              <a:gd name="connsiteY2" fmla="*/ 3980332 h 3980332"/>
              <a:gd name="connsiteX3" fmla="*/ 0 w 3980332"/>
              <a:gd name="connsiteY3" fmla="*/ 1990166 h 3980332"/>
              <a:gd name="connsiteX4" fmla="*/ 1990166 w 3980332"/>
              <a:gd name="connsiteY4" fmla="*/ 0 h 3980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0332" h="3980332">
                <a:moveTo>
                  <a:pt x="1990166" y="0"/>
                </a:moveTo>
                <a:cubicBezTo>
                  <a:pt x="3089304" y="0"/>
                  <a:pt x="3980332" y="891028"/>
                  <a:pt x="3980332" y="1990166"/>
                </a:cubicBezTo>
                <a:cubicBezTo>
                  <a:pt x="3980332" y="3089304"/>
                  <a:pt x="3089304" y="3980332"/>
                  <a:pt x="1990166" y="3980332"/>
                </a:cubicBezTo>
                <a:cubicBezTo>
                  <a:pt x="891028" y="3980332"/>
                  <a:pt x="0" y="3089304"/>
                  <a:pt x="0" y="1990166"/>
                </a:cubicBezTo>
                <a:cubicBezTo>
                  <a:pt x="0" y="891028"/>
                  <a:pt x="891028" y="0"/>
                  <a:pt x="1990166" y="0"/>
                </a:cubicBezTo>
                <a:close/>
              </a:path>
            </a:pathLst>
          </a:custGeom>
        </p:spPr>
      </p:pic>
    </p:spTree>
    <p:extLst>
      <p:ext uri="{BB962C8B-B14F-4D97-AF65-F5344CB8AC3E}">
        <p14:creationId xmlns:p14="http://schemas.microsoft.com/office/powerpoint/2010/main" val="645629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27FE8823-5187-5946-B5AE-F7505457CB5C}"/>
              </a:ext>
            </a:extLst>
          </p:cNvPr>
          <p:cNvPicPr>
            <a:picLocks/>
          </p:cNvPicPr>
          <p:nvPr/>
        </p:nvPicPr>
        <p:blipFill rotWithShape="1">
          <a:blip r:embed="rId3"/>
          <a:srcRect l="17409" t="5767" r="16488" b="-1375"/>
          <a:stretch/>
        </p:blipFill>
        <p:spPr>
          <a:xfrm>
            <a:off x="4883917" y="2256582"/>
            <a:ext cx="2422800" cy="2422800"/>
          </a:xfrm>
          <a:custGeom>
            <a:avLst/>
            <a:gdLst>
              <a:gd name="connsiteX0" fmla="*/ 2254567 w 4509134"/>
              <a:gd name="connsiteY0" fmla="*/ 0 h 4509134"/>
              <a:gd name="connsiteX1" fmla="*/ 4509134 w 4509134"/>
              <a:gd name="connsiteY1" fmla="*/ 2254567 h 4509134"/>
              <a:gd name="connsiteX2" fmla="*/ 2254567 w 4509134"/>
              <a:gd name="connsiteY2" fmla="*/ 4509134 h 4509134"/>
              <a:gd name="connsiteX3" fmla="*/ 0 w 4509134"/>
              <a:gd name="connsiteY3" fmla="*/ 2254567 h 4509134"/>
              <a:gd name="connsiteX4" fmla="*/ 2254567 w 4509134"/>
              <a:gd name="connsiteY4" fmla="*/ 0 h 4509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9134" h="4509134">
                <a:moveTo>
                  <a:pt x="2254567" y="0"/>
                </a:moveTo>
                <a:cubicBezTo>
                  <a:pt x="3499730" y="0"/>
                  <a:pt x="4509134" y="1009404"/>
                  <a:pt x="4509134" y="2254567"/>
                </a:cubicBezTo>
                <a:cubicBezTo>
                  <a:pt x="4509134" y="3499730"/>
                  <a:pt x="3499730" y="4509134"/>
                  <a:pt x="2254567" y="4509134"/>
                </a:cubicBezTo>
                <a:cubicBezTo>
                  <a:pt x="1009404" y="4509134"/>
                  <a:pt x="0" y="3499730"/>
                  <a:pt x="0" y="2254567"/>
                </a:cubicBezTo>
                <a:cubicBezTo>
                  <a:pt x="0" y="1009404"/>
                  <a:pt x="1009404" y="0"/>
                  <a:pt x="2254567" y="0"/>
                </a:cubicBezTo>
                <a:close/>
              </a:path>
            </a:pathLst>
          </a:custGeom>
        </p:spPr>
      </p:pic>
      <p:sp>
        <p:nvSpPr>
          <p:cNvPr id="2" name="TextBox 1">
            <a:extLst>
              <a:ext uri="{FF2B5EF4-FFF2-40B4-BE49-F238E27FC236}">
                <a16:creationId xmlns:a16="http://schemas.microsoft.com/office/drawing/2014/main" id="{10658106-35B6-B942-A85D-4960140B1CE0}"/>
              </a:ext>
            </a:extLst>
          </p:cNvPr>
          <p:cNvSpPr txBox="1"/>
          <p:nvPr/>
        </p:nvSpPr>
        <p:spPr>
          <a:xfrm>
            <a:off x="3012686" y="1098195"/>
            <a:ext cx="6166624"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DESIGNED FOR THE UK</a:t>
            </a:r>
          </a:p>
        </p:txBody>
      </p:sp>
      <p:sp>
        <p:nvSpPr>
          <p:cNvPr id="13" name="Rectangle 12">
            <a:extLst>
              <a:ext uri="{FF2B5EF4-FFF2-40B4-BE49-F238E27FC236}">
                <a16:creationId xmlns:a16="http://schemas.microsoft.com/office/drawing/2014/main" id="{44789824-4BA3-0147-9878-EB9677A5CDF3}"/>
              </a:ext>
            </a:extLst>
          </p:cNvPr>
          <p:cNvSpPr/>
          <p:nvPr/>
        </p:nvSpPr>
        <p:spPr>
          <a:xfrm>
            <a:off x="1628272" y="1734822"/>
            <a:ext cx="8935453"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The Team GB and ParalympicsGB kit</a:t>
            </a:r>
          </a:p>
        </p:txBody>
      </p:sp>
      <p:grpSp>
        <p:nvGrpSpPr>
          <p:cNvPr id="4" name="Group 3">
            <a:extLst>
              <a:ext uri="{FF2B5EF4-FFF2-40B4-BE49-F238E27FC236}">
                <a16:creationId xmlns:a16="http://schemas.microsoft.com/office/drawing/2014/main" id="{3877E461-BD3B-B749-BC16-9697134901AC}"/>
              </a:ext>
            </a:extLst>
          </p:cNvPr>
          <p:cNvGrpSpPr/>
          <p:nvPr/>
        </p:nvGrpSpPr>
        <p:grpSpPr>
          <a:xfrm>
            <a:off x="2010522" y="3456881"/>
            <a:ext cx="2210992" cy="889632"/>
            <a:chOff x="1628272" y="3059164"/>
            <a:chExt cx="2210992" cy="889632"/>
          </a:xfrm>
        </p:grpSpPr>
        <p:grpSp>
          <p:nvGrpSpPr>
            <p:cNvPr id="3" name="Group 2">
              <a:extLst>
                <a:ext uri="{FF2B5EF4-FFF2-40B4-BE49-F238E27FC236}">
                  <a16:creationId xmlns:a16="http://schemas.microsoft.com/office/drawing/2014/main" id="{C6031B28-EA2F-CF44-957D-8B8EC77B6F67}"/>
                </a:ext>
              </a:extLst>
            </p:cNvPr>
            <p:cNvGrpSpPr/>
            <p:nvPr/>
          </p:nvGrpSpPr>
          <p:grpSpPr>
            <a:xfrm>
              <a:off x="1628272" y="3059164"/>
              <a:ext cx="2210992" cy="889632"/>
              <a:chOff x="1628272" y="3059164"/>
              <a:chExt cx="2210992" cy="889632"/>
            </a:xfrm>
          </p:grpSpPr>
          <p:sp>
            <p:nvSpPr>
              <p:cNvPr id="15" name="Rounded Rectangle 14">
                <a:extLst>
                  <a:ext uri="{FF2B5EF4-FFF2-40B4-BE49-F238E27FC236}">
                    <a16:creationId xmlns:a16="http://schemas.microsoft.com/office/drawing/2014/main" id="{3526F16D-70EF-9543-901B-6586A65BC3B5}"/>
                  </a:ext>
                </a:extLst>
              </p:cNvPr>
              <p:cNvSpPr/>
              <p:nvPr/>
            </p:nvSpPr>
            <p:spPr>
              <a:xfrm>
                <a:off x="1628272" y="3059164"/>
                <a:ext cx="2108887" cy="889632"/>
              </a:xfrm>
              <a:prstGeom prst="roundRect">
                <a:avLst>
                  <a:gd name="adj" fmla="val 7039"/>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a:extLst>
                  <a:ext uri="{FF2B5EF4-FFF2-40B4-BE49-F238E27FC236}">
                    <a16:creationId xmlns:a16="http://schemas.microsoft.com/office/drawing/2014/main" id="{DE07E758-C6A8-7146-90B8-53D2FDB479EA}"/>
                  </a:ext>
                </a:extLst>
              </p:cNvPr>
              <p:cNvSpPr/>
              <p:nvPr/>
            </p:nvSpPr>
            <p:spPr>
              <a:xfrm rot="2700000">
                <a:off x="3636665" y="3402404"/>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1D3BB0D6-FC59-014F-AFBC-FF4D75E3CF42}"/>
                </a:ext>
              </a:extLst>
            </p:cNvPr>
            <p:cNvSpPr/>
            <p:nvPr/>
          </p:nvSpPr>
          <p:spPr>
            <a:xfrm>
              <a:off x="1688063" y="3242370"/>
              <a:ext cx="1989304" cy="523220"/>
            </a:xfrm>
            <a:prstGeom prst="rect">
              <a:avLst/>
            </a:prstGeom>
          </p:spPr>
          <p:txBody>
            <a:bodyPr wrap="square">
              <a:spAutoFit/>
            </a:bodyPr>
            <a:lstStyle/>
            <a:p>
              <a:pPr algn="ctr"/>
              <a:r>
                <a:rPr lang="en-GB" sz="1400" b="1" dirty="0">
                  <a:solidFill>
                    <a:schemeClr val="bg1"/>
                  </a:solidFill>
                  <a:latin typeface="Century Gothic" panose="020B0502020202020204" pitchFamily="34" charset="0"/>
                </a:rPr>
                <a:t>GB Colours</a:t>
              </a:r>
              <a:r>
                <a:rPr lang="en-GB" sz="1400" dirty="0">
                  <a:solidFill>
                    <a:schemeClr val="bg1"/>
                  </a:solidFill>
                  <a:latin typeface="Century Gothic" panose="020B0502020202020204" pitchFamily="34" charset="0"/>
                </a:rPr>
                <a:t/>
              </a:r>
              <a:br>
                <a:rPr lang="en-GB" sz="1400"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 red, white and blue</a:t>
              </a:r>
            </a:p>
          </p:txBody>
        </p:sp>
      </p:grpSp>
      <p:pic>
        <p:nvPicPr>
          <p:cNvPr id="22" name="Picture 21" descr="A close up of a sign&#10;&#10;Description automatically generated">
            <a:extLst>
              <a:ext uri="{FF2B5EF4-FFF2-40B4-BE49-F238E27FC236}">
                <a16:creationId xmlns:a16="http://schemas.microsoft.com/office/drawing/2014/main" id="{6FAAAF8E-1F38-8B48-A881-45178F5D5D5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158015" y="3423316"/>
            <a:ext cx="985484" cy="985484"/>
          </a:xfrm>
          <a:custGeom>
            <a:avLst/>
            <a:gdLst>
              <a:gd name="connsiteX0" fmla="*/ 546515 w 1093030"/>
              <a:gd name="connsiteY0" fmla="*/ 0 h 1093030"/>
              <a:gd name="connsiteX1" fmla="*/ 1093030 w 1093030"/>
              <a:gd name="connsiteY1" fmla="*/ 546515 h 1093030"/>
              <a:gd name="connsiteX2" fmla="*/ 546515 w 1093030"/>
              <a:gd name="connsiteY2" fmla="*/ 1093030 h 1093030"/>
              <a:gd name="connsiteX3" fmla="*/ 0 w 1093030"/>
              <a:gd name="connsiteY3" fmla="*/ 546515 h 1093030"/>
              <a:gd name="connsiteX4" fmla="*/ 546515 w 1093030"/>
              <a:gd name="connsiteY4" fmla="*/ 0 h 1093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3030" h="1093030">
                <a:moveTo>
                  <a:pt x="546515" y="0"/>
                </a:moveTo>
                <a:cubicBezTo>
                  <a:pt x="848347" y="0"/>
                  <a:pt x="1093030" y="244683"/>
                  <a:pt x="1093030" y="546515"/>
                </a:cubicBezTo>
                <a:cubicBezTo>
                  <a:pt x="1093030" y="848347"/>
                  <a:pt x="848347" y="1093030"/>
                  <a:pt x="546515" y="1093030"/>
                </a:cubicBezTo>
                <a:cubicBezTo>
                  <a:pt x="244683" y="1093030"/>
                  <a:pt x="0" y="848347"/>
                  <a:pt x="0" y="546515"/>
                </a:cubicBezTo>
                <a:cubicBezTo>
                  <a:pt x="0" y="244683"/>
                  <a:pt x="244683" y="0"/>
                  <a:pt x="546515" y="0"/>
                </a:cubicBezTo>
                <a:close/>
              </a:path>
            </a:pathLst>
          </a:custGeom>
        </p:spPr>
      </p:pic>
      <p:grpSp>
        <p:nvGrpSpPr>
          <p:cNvPr id="33" name="Group 32">
            <a:extLst>
              <a:ext uri="{FF2B5EF4-FFF2-40B4-BE49-F238E27FC236}">
                <a16:creationId xmlns:a16="http://schemas.microsoft.com/office/drawing/2014/main" id="{645FFB1F-A9C2-1248-BBD9-BBDE824AD1C6}"/>
              </a:ext>
            </a:extLst>
          </p:cNvPr>
          <p:cNvGrpSpPr/>
          <p:nvPr/>
        </p:nvGrpSpPr>
        <p:grpSpPr>
          <a:xfrm rot="10800000">
            <a:off x="7933527" y="3456881"/>
            <a:ext cx="2210992" cy="889632"/>
            <a:chOff x="1628272" y="3059164"/>
            <a:chExt cx="2210992" cy="889632"/>
          </a:xfrm>
        </p:grpSpPr>
        <p:grpSp>
          <p:nvGrpSpPr>
            <p:cNvPr id="34" name="Group 33">
              <a:extLst>
                <a:ext uri="{FF2B5EF4-FFF2-40B4-BE49-F238E27FC236}">
                  <a16:creationId xmlns:a16="http://schemas.microsoft.com/office/drawing/2014/main" id="{5805B5A7-F6D5-5F49-A33B-544B3022D70A}"/>
                </a:ext>
              </a:extLst>
            </p:cNvPr>
            <p:cNvGrpSpPr/>
            <p:nvPr/>
          </p:nvGrpSpPr>
          <p:grpSpPr>
            <a:xfrm>
              <a:off x="1628272" y="3059164"/>
              <a:ext cx="2210992" cy="889632"/>
              <a:chOff x="1628272" y="3059164"/>
              <a:chExt cx="2210992" cy="889632"/>
            </a:xfrm>
          </p:grpSpPr>
          <p:sp>
            <p:nvSpPr>
              <p:cNvPr id="36" name="Rounded Rectangle 35">
                <a:extLst>
                  <a:ext uri="{FF2B5EF4-FFF2-40B4-BE49-F238E27FC236}">
                    <a16:creationId xmlns:a16="http://schemas.microsoft.com/office/drawing/2014/main" id="{6B1DA103-E68F-A248-8621-22D7CC57BFB3}"/>
                  </a:ext>
                </a:extLst>
              </p:cNvPr>
              <p:cNvSpPr/>
              <p:nvPr/>
            </p:nvSpPr>
            <p:spPr>
              <a:xfrm>
                <a:off x="1628272" y="3059164"/>
                <a:ext cx="2108887" cy="889632"/>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extLst>
                  <a:ext uri="{FF2B5EF4-FFF2-40B4-BE49-F238E27FC236}">
                    <a16:creationId xmlns:a16="http://schemas.microsoft.com/office/drawing/2014/main" id="{CD7F293A-2304-A045-82F8-001C055FDC26}"/>
                  </a:ext>
                </a:extLst>
              </p:cNvPr>
              <p:cNvSpPr/>
              <p:nvPr/>
            </p:nvSpPr>
            <p:spPr>
              <a:xfrm rot="2700000">
                <a:off x="3636665" y="3402404"/>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FA9A2948-7171-F74D-82CC-E9ECFC993CB1}"/>
                </a:ext>
              </a:extLst>
            </p:cNvPr>
            <p:cNvSpPr/>
            <p:nvPr/>
          </p:nvSpPr>
          <p:spPr>
            <a:xfrm rot="10800000">
              <a:off x="1688063" y="3242370"/>
              <a:ext cx="1989304" cy="523220"/>
            </a:xfrm>
            <a:prstGeom prst="rect">
              <a:avLst/>
            </a:prstGeom>
          </p:spPr>
          <p:txBody>
            <a:bodyPr wrap="square">
              <a:spAutoFit/>
            </a:bodyPr>
            <a:lstStyle/>
            <a:p>
              <a:pPr algn="ctr"/>
              <a:r>
                <a:rPr lang="en-GB" sz="1400" b="1" dirty="0">
                  <a:solidFill>
                    <a:schemeClr val="bg1"/>
                  </a:solidFill>
                  <a:latin typeface="Century Gothic" panose="020B0502020202020204" pitchFamily="34" charset="0"/>
                </a:rPr>
                <a:t>GB Shapes</a:t>
              </a:r>
              <a:br>
                <a:rPr lang="en-GB" sz="1400" b="1"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 lions</a:t>
              </a:r>
            </a:p>
          </p:txBody>
        </p:sp>
      </p:grpSp>
      <p:sp>
        <p:nvSpPr>
          <p:cNvPr id="39" name="Oval 38">
            <a:extLst>
              <a:ext uri="{FF2B5EF4-FFF2-40B4-BE49-F238E27FC236}">
                <a16:creationId xmlns:a16="http://schemas.microsoft.com/office/drawing/2014/main" id="{EC43E479-1353-E74C-B130-BE040E6374C0}"/>
              </a:ext>
            </a:extLst>
          </p:cNvPr>
          <p:cNvSpPr/>
          <p:nvPr/>
        </p:nvSpPr>
        <p:spPr>
          <a:xfrm>
            <a:off x="10046642" y="3388941"/>
            <a:ext cx="985484" cy="985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a:extLst>
              <a:ext uri="{FF2B5EF4-FFF2-40B4-BE49-F238E27FC236}">
                <a16:creationId xmlns:a16="http://schemas.microsoft.com/office/drawing/2014/main" id="{915A43A2-AA6C-5E49-8A97-9AA24EAC515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181478" y="3382156"/>
            <a:ext cx="873513" cy="845124"/>
          </a:xfrm>
          <a:prstGeom prst="rect">
            <a:avLst/>
          </a:prstGeom>
        </p:spPr>
      </p:pic>
      <p:grpSp>
        <p:nvGrpSpPr>
          <p:cNvPr id="32" name="Group 31">
            <a:extLst>
              <a:ext uri="{FF2B5EF4-FFF2-40B4-BE49-F238E27FC236}">
                <a16:creationId xmlns:a16="http://schemas.microsoft.com/office/drawing/2014/main" id="{6D9316F3-FE8F-6446-9C54-0FFD166EE96B}"/>
              </a:ext>
            </a:extLst>
          </p:cNvPr>
          <p:cNvGrpSpPr/>
          <p:nvPr/>
        </p:nvGrpSpPr>
        <p:grpSpPr>
          <a:xfrm>
            <a:off x="5096402" y="4475630"/>
            <a:ext cx="2108887" cy="978346"/>
            <a:chOff x="1628272" y="2970450"/>
            <a:chExt cx="2108887" cy="978346"/>
          </a:xfrm>
        </p:grpSpPr>
        <p:grpSp>
          <p:nvGrpSpPr>
            <p:cNvPr id="38" name="Group 37">
              <a:extLst>
                <a:ext uri="{FF2B5EF4-FFF2-40B4-BE49-F238E27FC236}">
                  <a16:creationId xmlns:a16="http://schemas.microsoft.com/office/drawing/2014/main" id="{26AADC45-726D-F04E-8D0C-6F5FCFC75803}"/>
                </a:ext>
              </a:extLst>
            </p:cNvPr>
            <p:cNvGrpSpPr/>
            <p:nvPr/>
          </p:nvGrpSpPr>
          <p:grpSpPr>
            <a:xfrm>
              <a:off x="1628272" y="2970450"/>
              <a:ext cx="2108887" cy="978346"/>
              <a:chOff x="1628272" y="2970450"/>
              <a:chExt cx="2108887" cy="978346"/>
            </a:xfrm>
          </p:grpSpPr>
          <p:sp>
            <p:nvSpPr>
              <p:cNvPr id="42" name="Rounded Rectangle 41">
                <a:extLst>
                  <a:ext uri="{FF2B5EF4-FFF2-40B4-BE49-F238E27FC236}">
                    <a16:creationId xmlns:a16="http://schemas.microsoft.com/office/drawing/2014/main" id="{4BBAA206-4CB1-6147-B0F4-991864568D21}"/>
                  </a:ext>
                </a:extLst>
              </p:cNvPr>
              <p:cNvSpPr/>
              <p:nvPr/>
            </p:nvSpPr>
            <p:spPr>
              <a:xfrm>
                <a:off x="1628272" y="3059164"/>
                <a:ext cx="2108887" cy="889632"/>
              </a:xfrm>
              <a:prstGeom prst="roundRect">
                <a:avLst>
                  <a:gd name="adj" fmla="val 8220"/>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ounded Rectangle 42">
                <a:extLst>
                  <a:ext uri="{FF2B5EF4-FFF2-40B4-BE49-F238E27FC236}">
                    <a16:creationId xmlns:a16="http://schemas.microsoft.com/office/drawing/2014/main" id="{D61F0950-F083-FA43-ADF3-A95848816858}"/>
                  </a:ext>
                </a:extLst>
              </p:cNvPr>
              <p:cNvSpPr/>
              <p:nvPr/>
            </p:nvSpPr>
            <p:spPr>
              <a:xfrm rot="2700000">
                <a:off x="2582222" y="2968836"/>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1" name="Rectangle 40">
              <a:extLst>
                <a:ext uri="{FF2B5EF4-FFF2-40B4-BE49-F238E27FC236}">
                  <a16:creationId xmlns:a16="http://schemas.microsoft.com/office/drawing/2014/main" id="{B162DE61-ADAD-9F48-A471-EF6CCA4787BD}"/>
                </a:ext>
              </a:extLst>
            </p:cNvPr>
            <p:cNvSpPr/>
            <p:nvPr/>
          </p:nvSpPr>
          <p:spPr>
            <a:xfrm>
              <a:off x="1688063" y="3242370"/>
              <a:ext cx="1989304" cy="523220"/>
            </a:xfrm>
            <a:prstGeom prst="rect">
              <a:avLst/>
            </a:prstGeom>
          </p:spPr>
          <p:txBody>
            <a:bodyPr wrap="square">
              <a:spAutoFit/>
            </a:bodyPr>
            <a:lstStyle/>
            <a:p>
              <a:pPr algn="ctr"/>
              <a:r>
                <a:rPr lang="en-GB" sz="1400" dirty="0">
                  <a:solidFill>
                    <a:schemeClr val="bg1"/>
                  </a:solidFill>
                  <a:latin typeface="Century Gothic" panose="020B0502020202020204" pitchFamily="34" charset="0"/>
                </a:rPr>
                <a:t>What will </a:t>
              </a:r>
              <a:br>
                <a:rPr lang="en-GB" sz="1400"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you make?</a:t>
              </a:r>
            </a:p>
          </p:txBody>
        </p:sp>
      </p:grpSp>
    </p:spTree>
    <p:extLst>
      <p:ext uri="{BB962C8B-B14F-4D97-AF65-F5344CB8AC3E}">
        <p14:creationId xmlns:p14="http://schemas.microsoft.com/office/powerpoint/2010/main" val="2092548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658106-35B6-B942-A85D-4960140B1CE0}"/>
              </a:ext>
            </a:extLst>
          </p:cNvPr>
          <p:cNvSpPr txBox="1"/>
          <p:nvPr/>
        </p:nvSpPr>
        <p:spPr>
          <a:xfrm>
            <a:off x="3012686" y="1098195"/>
            <a:ext cx="6166624"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DESIGNED FOR THE UK</a:t>
            </a:r>
          </a:p>
        </p:txBody>
      </p:sp>
      <p:sp>
        <p:nvSpPr>
          <p:cNvPr id="13" name="Rectangle 12">
            <a:extLst>
              <a:ext uri="{FF2B5EF4-FFF2-40B4-BE49-F238E27FC236}">
                <a16:creationId xmlns:a16="http://schemas.microsoft.com/office/drawing/2014/main" id="{44789824-4BA3-0147-9878-EB9677A5CDF3}"/>
              </a:ext>
            </a:extLst>
          </p:cNvPr>
          <p:cNvSpPr/>
          <p:nvPr/>
        </p:nvSpPr>
        <p:spPr>
          <a:xfrm>
            <a:off x="1628272" y="1734822"/>
            <a:ext cx="8935453"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Design your own team kit</a:t>
            </a:r>
          </a:p>
        </p:txBody>
      </p:sp>
      <p:grpSp>
        <p:nvGrpSpPr>
          <p:cNvPr id="4" name="Group 3">
            <a:extLst>
              <a:ext uri="{FF2B5EF4-FFF2-40B4-BE49-F238E27FC236}">
                <a16:creationId xmlns:a16="http://schemas.microsoft.com/office/drawing/2014/main" id="{3877E461-BD3B-B749-BC16-9697134901AC}"/>
              </a:ext>
            </a:extLst>
          </p:cNvPr>
          <p:cNvGrpSpPr/>
          <p:nvPr/>
        </p:nvGrpSpPr>
        <p:grpSpPr>
          <a:xfrm>
            <a:off x="2010522" y="3456881"/>
            <a:ext cx="2210992" cy="889632"/>
            <a:chOff x="1628272" y="3059164"/>
            <a:chExt cx="2210992" cy="889632"/>
          </a:xfrm>
        </p:grpSpPr>
        <p:grpSp>
          <p:nvGrpSpPr>
            <p:cNvPr id="3" name="Group 2">
              <a:extLst>
                <a:ext uri="{FF2B5EF4-FFF2-40B4-BE49-F238E27FC236}">
                  <a16:creationId xmlns:a16="http://schemas.microsoft.com/office/drawing/2014/main" id="{C6031B28-EA2F-CF44-957D-8B8EC77B6F67}"/>
                </a:ext>
              </a:extLst>
            </p:cNvPr>
            <p:cNvGrpSpPr/>
            <p:nvPr/>
          </p:nvGrpSpPr>
          <p:grpSpPr>
            <a:xfrm>
              <a:off x="1628272" y="3059164"/>
              <a:ext cx="2210992" cy="889632"/>
              <a:chOff x="1628272" y="3059164"/>
              <a:chExt cx="2210992" cy="889632"/>
            </a:xfrm>
          </p:grpSpPr>
          <p:sp>
            <p:nvSpPr>
              <p:cNvPr id="15" name="Rounded Rectangle 14">
                <a:extLst>
                  <a:ext uri="{FF2B5EF4-FFF2-40B4-BE49-F238E27FC236}">
                    <a16:creationId xmlns:a16="http://schemas.microsoft.com/office/drawing/2014/main" id="{3526F16D-70EF-9543-901B-6586A65BC3B5}"/>
                  </a:ext>
                </a:extLst>
              </p:cNvPr>
              <p:cNvSpPr/>
              <p:nvPr/>
            </p:nvSpPr>
            <p:spPr>
              <a:xfrm>
                <a:off x="1628272" y="3059164"/>
                <a:ext cx="2108887" cy="889632"/>
              </a:xfrm>
              <a:prstGeom prst="roundRect">
                <a:avLst>
                  <a:gd name="adj" fmla="val 6821"/>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ounded Rectangle 19">
                <a:extLst>
                  <a:ext uri="{FF2B5EF4-FFF2-40B4-BE49-F238E27FC236}">
                    <a16:creationId xmlns:a16="http://schemas.microsoft.com/office/drawing/2014/main" id="{DE07E758-C6A8-7146-90B8-53D2FDB479EA}"/>
                  </a:ext>
                </a:extLst>
              </p:cNvPr>
              <p:cNvSpPr/>
              <p:nvPr/>
            </p:nvSpPr>
            <p:spPr>
              <a:xfrm rot="2700000">
                <a:off x="3636665" y="3402404"/>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1D3BB0D6-FC59-014F-AFBC-FF4D75E3CF42}"/>
                </a:ext>
              </a:extLst>
            </p:cNvPr>
            <p:cNvSpPr/>
            <p:nvPr/>
          </p:nvSpPr>
          <p:spPr>
            <a:xfrm>
              <a:off x="1688063" y="3242370"/>
              <a:ext cx="1989304" cy="523220"/>
            </a:xfrm>
            <a:prstGeom prst="rect">
              <a:avLst/>
            </a:prstGeom>
          </p:spPr>
          <p:txBody>
            <a:bodyPr wrap="square">
              <a:spAutoFit/>
            </a:bodyPr>
            <a:lstStyle/>
            <a:p>
              <a:pPr algn="ctr"/>
              <a:r>
                <a:rPr lang="en-GB" sz="1400" b="1" dirty="0">
                  <a:solidFill>
                    <a:schemeClr val="bg1"/>
                  </a:solidFill>
                  <a:latin typeface="Century Gothic" panose="020B0502020202020204" pitchFamily="34" charset="0"/>
                </a:rPr>
                <a:t>GB Colours</a:t>
              </a:r>
              <a:r>
                <a:rPr lang="en-GB" sz="1400" dirty="0">
                  <a:solidFill>
                    <a:schemeClr val="bg1"/>
                  </a:solidFill>
                  <a:latin typeface="Century Gothic" panose="020B0502020202020204" pitchFamily="34" charset="0"/>
                </a:rPr>
                <a:t/>
              </a:r>
              <a:br>
                <a:rPr lang="en-GB" sz="1400"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 red, white and blue</a:t>
              </a:r>
            </a:p>
          </p:txBody>
        </p:sp>
      </p:grpSp>
      <p:pic>
        <p:nvPicPr>
          <p:cNvPr id="22" name="Picture 21" descr="A close up of a sign&#10;&#10;Description automatically generated">
            <a:extLst>
              <a:ext uri="{FF2B5EF4-FFF2-40B4-BE49-F238E27FC236}">
                <a16:creationId xmlns:a16="http://schemas.microsoft.com/office/drawing/2014/main" id="{6FAAAF8E-1F38-8B48-A881-45178F5D5D5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58015" y="3423316"/>
            <a:ext cx="985484" cy="985484"/>
          </a:xfrm>
          <a:custGeom>
            <a:avLst/>
            <a:gdLst>
              <a:gd name="connsiteX0" fmla="*/ 546515 w 1093030"/>
              <a:gd name="connsiteY0" fmla="*/ 0 h 1093030"/>
              <a:gd name="connsiteX1" fmla="*/ 1093030 w 1093030"/>
              <a:gd name="connsiteY1" fmla="*/ 546515 h 1093030"/>
              <a:gd name="connsiteX2" fmla="*/ 546515 w 1093030"/>
              <a:gd name="connsiteY2" fmla="*/ 1093030 h 1093030"/>
              <a:gd name="connsiteX3" fmla="*/ 0 w 1093030"/>
              <a:gd name="connsiteY3" fmla="*/ 546515 h 1093030"/>
              <a:gd name="connsiteX4" fmla="*/ 546515 w 1093030"/>
              <a:gd name="connsiteY4" fmla="*/ 0 h 1093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3030" h="1093030">
                <a:moveTo>
                  <a:pt x="546515" y="0"/>
                </a:moveTo>
                <a:cubicBezTo>
                  <a:pt x="848347" y="0"/>
                  <a:pt x="1093030" y="244683"/>
                  <a:pt x="1093030" y="546515"/>
                </a:cubicBezTo>
                <a:cubicBezTo>
                  <a:pt x="1093030" y="848347"/>
                  <a:pt x="848347" y="1093030"/>
                  <a:pt x="546515" y="1093030"/>
                </a:cubicBezTo>
                <a:cubicBezTo>
                  <a:pt x="244683" y="1093030"/>
                  <a:pt x="0" y="848347"/>
                  <a:pt x="0" y="546515"/>
                </a:cubicBezTo>
                <a:cubicBezTo>
                  <a:pt x="0" y="244683"/>
                  <a:pt x="244683" y="0"/>
                  <a:pt x="546515" y="0"/>
                </a:cubicBezTo>
                <a:close/>
              </a:path>
            </a:pathLst>
          </a:custGeom>
        </p:spPr>
      </p:pic>
      <p:sp>
        <p:nvSpPr>
          <p:cNvPr id="30" name="Oval 29">
            <a:extLst>
              <a:ext uri="{FF2B5EF4-FFF2-40B4-BE49-F238E27FC236}">
                <a16:creationId xmlns:a16="http://schemas.microsoft.com/office/drawing/2014/main" id="{E5F26BCE-01D1-B349-9D98-0C92D53DB929}"/>
              </a:ext>
            </a:extLst>
          </p:cNvPr>
          <p:cNvSpPr/>
          <p:nvPr/>
        </p:nvSpPr>
        <p:spPr>
          <a:xfrm>
            <a:off x="4883240" y="2186783"/>
            <a:ext cx="2424154" cy="2424154"/>
          </a:xfrm>
          <a:prstGeom prst="ellipse">
            <a:avLst/>
          </a:prstGeom>
          <a:solidFill>
            <a:schemeClr val="bg1">
              <a:lumMod val="85000"/>
            </a:schemeClr>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a:extLst>
              <a:ext uri="{FF2B5EF4-FFF2-40B4-BE49-F238E27FC236}">
                <a16:creationId xmlns:a16="http://schemas.microsoft.com/office/drawing/2014/main" id="{645FFB1F-A9C2-1248-BBD9-BBDE824AD1C6}"/>
              </a:ext>
            </a:extLst>
          </p:cNvPr>
          <p:cNvGrpSpPr/>
          <p:nvPr/>
        </p:nvGrpSpPr>
        <p:grpSpPr>
          <a:xfrm rot="10800000">
            <a:off x="7933527" y="3456881"/>
            <a:ext cx="2210992" cy="889632"/>
            <a:chOff x="1628272" y="3059164"/>
            <a:chExt cx="2210992" cy="889632"/>
          </a:xfrm>
        </p:grpSpPr>
        <p:grpSp>
          <p:nvGrpSpPr>
            <p:cNvPr id="34" name="Group 33">
              <a:extLst>
                <a:ext uri="{FF2B5EF4-FFF2-40B4-BE49-F238E27FC236}">
                  <a16:creationId xmlns:a16="http://schemas.microsoft.com/office/drawing/2014/main" id="{5805B5A7-F6D5-5F49-A33B-544B3022D70A}"/>
                </a:ext>
              </a:extLst>
            </p:cNvPr>
            <p:cNvGrpSpPr/>
            <p:nvPr/>
          </p:nvGrpSpPr>
          <p:grpSpPr>
            <a:xfrm>
              <a:off x="1628272" y="3059164"/>
              <a:ext cx="2210992" cy="889632"/>
              <a:chOff x="1628272" y="3059164"/>
              <a:chExt cx="2210992" cy="889632"/>
            </a:xfrm>
          </p:grpSpPr>
          <p:sp>
            <p:nvSpPr>
              <p:cNvPr id="36" name="Rounded Rectangle 35">
                <a:extLst>
                  <a:ext uri="{FF2B5EF4-FFF2-40B4-BE49-F238E27FC236}">
                    <a16:creationId xmlns:a16="http://schemas.microsoft.com/office/drawing/2014/main" id="{6B1DA103-E68F-A248-8621-22D7CC57BFB3}"/>
                  </a:ext>
                </a:extLst>
              </p:cNvPr>
              <p:cNvSpPr/>
              <p:nvPr/>
            </p:nvSpPr>
            <p:spPr>
              <a:xfrm>
                <a:off x="1628272" y="3059164"/>
                <a:ext cx="2108887" cy="889632"/>
              </a:xfrm>
              <a:prstGeom prst="roundRect">
                <a:avLst>
                  <a:gd name="adj" fmla="val 772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ounded Rectangle 36">
                <a:extLst>
                  <a:ext uri="{FF2B5EF4-FFF2-40B4-BE49-F238E27FC236}">
                    <a16:creationId xmlns:a16="http://schemas.microsoft.com/office/drawing/2014/main" id="{CD7F293A-2304-A045-82F8-001C055FDC26}"/>
                  </a:ext>
                </a:extLst>
              </p:cNvPr>
              <p:cNvSpPr/>
              <p:nvPr/>
            </p:nvSpPr>
            <p:spPr>
              <a:xfrm rot="2700000">
                <a:off x="3636665" y="3402404"/>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Rectangle 34">
              <a:extLst>
                <a:ext uri="{FF2B5EF4-FFF2-40B4-BE49-F238E27FC236}">
                  <a16:creationId xmlns:a16="http://schemas.microsoft.com/office/drawing/2014/main" id="{FA9A2948-7171-F74D-82CC-E9ECFC993CB1}"/>
                </a:ext>
              </a:extLst>
            </p:cNvPr>
            <p:cNvSpPr/>
            <p:nvPr/>
          </p:nvSpPr>
          <p:spPr>
            <a:xfrm rot="10800000">
              <a:off x="1688063" y="3242370"/>
              <a:ext cx="1989304" cy="523220"/>
            </a:xfrm>
            <a:prstGeom prst="rect">
              <a:avLst/>
            </a:prstGeom>
          </p:spPr>
          <p:txBody>
            <a:bodyPr wrap="square">
              <a:spAutoFit/>
            </a:bodyPr>
            <a:lstStyle/>
            <a:p>
              <a:pPr algn="ctr"/>
              <a:r>
                <a:rPr lang="en-GB" sz="1400" b="1" dirty="0">
                  <a:solidFill>
                    <a:schemeClr val="bg1"/>
                  </a:solidFill>
                  <a:latin typeface="Century Gothic" panose="020B0502020202020204" pitchFamily="34" charset="0"/>
                </a:rPr>
                <a:t>GB Shapes</a:t>
              </a:r>
              <a:br>
                <a:rPr lang="en-GB" sz="1400" b="1"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 lions</a:t>
              </a:r>
            </a:p>
          </p:txBody>
        </p:sp>
      </p:grpSp>
      <p:sp>
        <p:nvSpPr>
          <p:cNvPr id="39" name="Oval 38">
            <a:extLst>
              <a:ext uri="{FF2B5EF4-FFF2-40B4-BE49-F238E27FC236}">
                <a16:creationId xmlns:a16="http://schemas.microsoft.com/office/drawing/2014/main" id="{EC43E479-1353-E74C-B130-BE040E6374C0}"/>
              </a:ext>
            </a:extLst>
          </p:cNvPr>
          <p:cNvSpPr/>
          <p:nvPr/>
        </p:nvSpPr>
        <p:spPr>
          <a:xfrm>
            <a:off x="10046642" y="3388941"/>
            <a:ext cx="985484" cy="985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 name="Picture 39">
            <a:extLst>
              <a:ext uri="{FF2B5EF4-FFF2-40B4-BE49-F238E27FC236}">
                <a16:creationId xmlns:a16="http://schemas.microsoft.com/office/drawing/2014/main" id="{915A43A2-AA6C-5E49-8A97-9AA24EAC515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181478" y="3382156"/>
            <a:ext cx="873513" cy="845124"/>
          </a:xfrm>
          <a:prstGeom prst="rect">
            <a:avLst/>
          </a:prstGeom>
        </p:spPr>
      </p:pic>
      <p:sp>
        <p:nvSpPr>
          <p:cNvPr id="27" name="Rectangle 26">
            <a:extLst>
              <a:ext uri="{FF2B5EF4-FFF2-40B4-BE49-F238E27FC236}">
                <a16:creationId xmlns:a16="http://schemas.microsoft.com/office/drawing/2014/main" id="{1066E704-BBCF-3C4D-8CFF-F4013ACF6263}"/>
              </a:ext>
            </a:extLst>
          </p:cNvPr>
          <p:cNvSpPr/>
          <p:nvPr/>
        </p:nvSpPr>
        <p:spPr>
          <a:xfrm>
            <a:off x="1628272" y="4815773"/>
            <a:ext cx="8935453" cy="784061"/>
          </a:xfrm>
          <a:prstGeom prst="rect">
            <a:avLst/>
          </a:prstGeom>
        </p:spPr>
        <p:txBody>
          <a:bodyPr wrap="square">
            <a:spAutoFit/>
          </a:bodyPr>
          <a:lstStyle/>
          <a:p>
            <a:pPr algn="ctr">
              <a:lnSpc>
                <a:spcPct val="150000"/>
              </a:lnSpc>
            </a:pPr>
            <a:r>
              <a:rPr lang="en-GB" sz="1600" dirty="0">
                <a:solidFill>
                  <a:srgbClr val="103A5D"/>
                </a:solidFill>
                <a:latin typeface="Century Gothic" panose="020B0502020202020204" pitchFamily="34" charset="0"/>
              </a:rPr>
              <a:t>What </a:t>
            </a:r>
            <a:r>
              <a:rPr lang="en-GB" sz="1600" b="1" dirty="0">
                <a:solidFill>
                  <a:srgbClr val="103A5D"/>
                </a:solidFill>
                <a:latin typeface="Century Gothic" panose="020B0502020202020204" pitchFamily="34" charset="0"/>
              </a:rPr>
              <a:t>colours</a:t>
            </a:r>
            <a:r>
              <a:rPr lang="en-GB" sz="1600" dirty="0">
                <a:solidFill>
                  <a:srgbClr val="103A5D"/>
                </a:solidFill>
                <a:latin typeface="Century Gothic" panose="020B0502020202020204" pitchFamily="34" charset="0"/>
              </a:rPr>
              <a:t> will you use?</a:t>
            </a:r>
          </a:p>
          <a:p>
            <a:pPr algn="ctr">
              <a:lnSpc>
                <a:spcPct val="150000"/>
              </a:lnSpc>
            </a:pPr>
            <a:r>
              <a:rPr lang="en-GB" sz="1600" dirty="0">
                <a:solidFill>
                  <a:srgbClr val="103A5D"/>
                </a:solidFill>
                <a:latin typeface="Century Gothic" panose="020B0502020202020204" pitchFamily="34" charset="0"/>
              </a:rPr>
              <a:t>What </a:t>
            </a:r>
            <a:r>
              <a:rPr lang="en-GB" sz="1600" b="1" dirty="0">
                <a:solidFill>
                  <a:srgbClr val="103A5D"/>
                </a:solidFill>
                <a:latin typeface="Century Gothic" panose="020B0502020202020204" pitchFamily="34" charset="0"/>
              </a:rPr>
              <a:t>shapes</a:t>
            </a:r>
            <a:r>
              <a:rPr lang="en-GB" sz="1600" dirty="0">
                <a:solidFill>
                  <a:srgbClr val="103A5D"/>
                </a:solidFill>
                <a:latin typeface="Century Gothic" panose="020B0502020202020204" pitchFamily="34" charset="0"/>
              </a:rPr>
              <a:t> will you use?</a:t>
            </a:r>
          </a:p>
        </p:txBody>
      </p:sp>
      <p:pic>
        <p:nvPicPr>
          <p:cNvPr id="5" name="Picture 4">
            <a:extLst>
              <a:ext uri="{FF2B5EF4-FFF2-40B4-BE49-F238E27FC236}">
                <a16:creationId xmlns:a16="http://schemas.microsoft.com/office/drawing/2014/main" id="{91377082-2247-714A-A47F-EC75D37034F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01787" y="2587610"/>
            <a:ext cx="1556870" cy="1602661"/>
          </a:xfrm>
          <a:prstGeom prst="rect">
            <a:avLst/>
          </a:prstGeom>
        </p:spPr>
      </p:pic>
      <p:sp>
        <p:nvSpPr>
          <p:cNvPr id="6" name="Rectangle 5">
            <a:extLst>
              <a:ext uri="{FF2B5EF4-FFF2-40B4-BE49-F238E27FC236}">
                <a16:creationId xmlns:a16="http://schemas.microsoft.com/office/drawing/2014/main" id="{DDA1E0B0-DEF1-F14B-A9AE-C426FAF14C44}"/>
              </a:ext>
            </a:extLst>
          </p:cNvPr>
          <p:cNvSpPr/>
          <p:nvPr/>
        </p:nvSpPr>
        <p:spPr>
          <a:xfrm>
            <a:off x="5920539" y="3150413"/>
            <a:ext cx="452034" cy="477054"/>
          </a:xfrm>
          <a:prstGeom prst="rect">
            <a:avLst/>
          </a:prstGeom>
          <a:noFill/>
        </p:spPr>
        <p:txBody>
          <a:bodyPr wrap="square">
            <a:spAutoFit/>
          </a:bodyPr>
          <a:lstStyle/>
          <a:p>
            <a:r>
              <a:rPr lang="en-GB" sz="2500" b="1" dirty="0">
                <a:solidFill>
                  <a:srgbClr val="103A5D"/>
                </a:solidFill>
                <a:latin typeface="Century Gothic" panose="020B0502020202020204" pitchFamily="34" charset="0"/>
              </a:rPr>
              <a:t>?</a:t>
            </a:r>
            <a:endParaRPr lang="en-US" sz="2500" dirty="0">
              <a:solidFill>
                <a:srgbClr val="103A5D"/>
              </a:solidFill>
            </a:endParaRPr>
          </a:p>
        </p:txBody>
      </p:sp>
    </p:spTree>
    <p:extLst>
      <p:ext uri="{BB962C8B-B14F-4D97-AF65-F5344CB8AC3E}">
        <p14:creationId xmlns:p14="http://schemas.microsoft.com/office/powerpoint/2010/main" val="1509566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EC51CBCB-AE93-4747-BD70-3DD6CF9BFB9E}"/>
              </a:ext>
            </a:extLst>
          </p:cNvPr>
          <p:cNvSpPr txBox="1"/>
          <p:nvPr/>
        </p:nvSpPr>
        <p:spPr>
          <a:xfrm>
            <a:off x="2685175" y="1064086"/>
            <a:ext cx="7361467"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ATHLETES ALSO NEED SPECIAL EQUIPMENT</a:t>
            </a:r>
          </a:p>
        </p:txBody>
      </p:sp>
      <p:sp>
        <p:nvSpPr>
          <p:cNvPr id="16" name="Rectangle 15">
            <a:extLst>
              <a:ext uri="{FF2B5EF4-FFF2-40B4-BE49-F238E27FC236}">
                <a16:creationId xmlns:a16="http://schemas.microsoft.com/office/drawing/2014/main" id="{13C4EC57-B899-4347-ABC3-E722D1314ADA}"/>
              </a:ext>
            </a:extLst>
          </p:cNvPr>
          <p:cNvSpPr/>
          <p:nvPr/>
        </p:nvSpPr>
        <p:spPr>
          <a:xfrm>
            <a:off x="1628273" y="1781643"/>
            <a:ext cx="8935453"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Match the equipment to the sport</a:t>
            </a:r>
          </a:p>
        </p:txBody>
      </p:sp>
      <p:sp>
        <p:nvSpPr>
          <p:cNvPr id="41" name="Rounded Rectangle 40">
            <a:extLst>
              <a:ext uri="{FF2B5EF4-FFF2-40B4-BE49-F238E27FC236}">
                <a16:creationId xmlns:a16="http://schemas.microsoft.com/office/drawing/2014/main" id="{80AECB12-B2E4-7643-88CF-87FD98A4281E}"/>
              </a:ext>
            </a:extLst>
          </p:cNvPr>
          <p:cNvSpPr/>
          <p:nvPr/>
        </p:nvSpPr>
        <p:spPr>
          <a:xfrm rot="10800000">
            <a:off x="78349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ounded Rectangle 41">
            <a:extLst>
              <a:ext uri="{FF2B5EF4-FFF2-40B4-BE49-F238E27FC236}">
                <a16:creationId xmlns:a16="http://schemas.microsoft.com/office/drawing/2014/main" id="{460D3A26-1AD1-5D48-A5F7-03377766FF0D}"/>
              </a:ext>
            </a:extLst>
          </p:cNvPr>
          <p:cNvSpPr/>
          <p:nvPr/>
        </p:nvSpPr>
        <p:spPr>
          <a:xfrm rot="10800000">
            <a:off x="8981560"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ounded Rectangle 42">
            <a:extLst>
              <a:ext uri="{FF2B5EF4-FFF2-40B4-BE49-F238E27FC236}">
                <a16:creationId xmlns:a16="http://schemas.microsoft.com/office/drawing/2014/main" id="{540F8602-91CA-1F41-9155-641A3EFBA345}"/>
              </a:ext>
            </a:extLst>
          </p:cNvPr>
          <p:cNvSpPr/>
          <p:nvPr/>
        </p:nvSpPr>
        <p:spPr>
          <a:xfrm rot="10800000">
            <a:off x="351618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ounded Rectangle 43">
            <a:extLst>
              <a:ext uri="{FF2B5EF4-FFF2-40B4-BE49-F238E27FC236}">
                <a16:creationId xmlns:a16="http://schemas.microsoft.com/office/drawing/2014/main" id="{6FA83532-2EA0-634D-9B08-DCD1AA238A89}"/>
              </a:ext>
            </a:extLst>
          </p:cNvPr>
          <p:cNvSpPr/>
          <p:nvPr/>
        </p:nvSpPr>
        <p:spPr>
          <a:xfrm rot="10800000">
            <a:off x="6248871"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8" name="Group 47">
            <a:extLst>
              <a:ext uri="{FF2B5EF4-FFF2-40B4-BE49-F238E27FC236}">
                <a16:creationId xmlns:a16="http://schemas.microsoft.com/office/drawing/2014/main" id="{254011D6-2729-5846-99D5-AE8B3A2E327D}"/>
              </a:ext>
            </a:extLst>
          </p:cNvPr>
          <p:cNvGrpSpPr/>
          <p:nvPr/>
        </p:nvGrpSpPr>
        <p:grpSpPr>
          <a:xfrm>
            <a:off x="836753" y="2448117"/>
            <a:ext cx="2333065" cy="2281846"/>
            <a:chOff x="836753" y="2231548"/>
            <a:chExt cx="2333065" cy="2281846"/>
          </a:xfrm>
        </p:grpSpPr>
        <p:pic>
          <p:nvPicPr>
            <p:cNvPr id="49" name="Picture 48" descr="A picture containing game, sport, racket, ball&#10;&#10;Description automatically generated">
              <a:extLst>
                <a:ext uri="{FF2B5EF4-FFF2-40B4-BE49-F238E27FC236}">
                  <a16:creationId xmlns:a16="http://schemas.microsoft.com/office/drawing/2014/main" id="{6CE842AA-BCAE-ED4D-B1F9-5D13718975C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5723" y="2375666"/>
              <a:ext cx="1765915" cy="2057588"/>
            </a:xfrm>
            <a:prstGeom prst="rect">
              <a:avLst/>
            </a:prstGeom>
          </p:spPr>
        </p:pic>
        <p:sp>
          <p:nvSpPr>
            <p:cNvPr id="50" name="Rounded Rectangle 49">
              <a:extLst>
                <a:ext uri="{FF2B5EF4-FFF2-40B4-BE49-F238E27FC236}">
                  <a16:creationId xmlns:a16="http://schemas.microsoft.com/office/drawing/2014/main" id="{6B0518F4-55F0-ED4C-9581-A68B831110CE}"/>
                </a:ext>
              </a:extLst>
            </p:cNvPr>
            <p:cNvSpPr/>
            <p:nvPr/>
          </p:nvSpPr>
          <p:spPr>
            <a:xfrm rot="10800000">
              <a:off x="836753" y="2231548"/>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1" name="Group 50">
            <a:extLst>
              <a:ext uri="{FF2B5EF4-FFF2-40B4-BE49-F238E27FC236}">
                <a16:creationId xmlns:a16="http://schemas.microsoft.com/office/drawing/2014/main" id="{9C2725B8-1E50-9047-8998-0C939266E5F1}"/>
              </a:ext>
            </a:extLst>
          </p:cNvPr>
          <p:cNvGrpSpPr/>
          <p:nvPr/>
        </p:nvGrpSpPr>
        <p:grpSpPr>
          <a:xfrm>
            <a:off x="3555889" y="2448117"/>
            <a:ext cx="2344185" cy="2281846"/>
            <a:chOff x="3555889" y="2231548"/>
            <a:chExt cx="2344185" cy="2281846"/>
          </a:xfrm>
        </p:grpSpPr>
        <p:pic>
          <p:nvPicPr>
            <p:cNvPr id="52" name="Picture 51" descr="A picture containing drawing&#10;&#10;Description automatically generated">
              <a:extLst>
                <a:ext uri="{FF2B5EF4-FFF2-40B4-BE49-F238E27FC236}">
                  <a16:creationId xmlns:a16="http://schemas.microsoft.com/office/drawing/2014/main" id="{082C55D7-729A-BF40-B821-C768A3085D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75976" y="2597332"/>
              <a:ext cx="2324098" cy="1550276"/>
            </a:xfrm>
            <a:prstGeom prst="rect">
              <a:avLst/>
            </a:prstGeom>
          </p:spPr>
        </p:pic>
        <p:sp>
          <p:nvSpPr>
            <p:cNvPr id="53" name="Rounded Rectangle 52">
              <a:extLst>
                <a:ext uri="{FF2B5EF4-FFF2-40B4-BE49-F238E27FC236}">
                  <a16:creationId xmlns:a16="http://schemas.microsoft.com/office/drawing/2014/main" id="{8D43BF20-E108-4046-BC29-E29A77DF88B1}"/>
                </a:ext>
              </a:extLst>
            </p:cNvPr>
            <p:cNvSpPr/>
            <p:nvPr/>
          </p:nvSpPr>
          <p:spPr>
            <a:xfrm rot="10800000">
              <a:off x="3555889" y="2231548"/>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4" name="Group 53">
            <a:extLst>
              <a:ext uri="{FF2B5EF4-FFF2-40B4-BE49-F238E27FC236}">
                <a16:creationId xmlns:a16="http://schemas.microsoft.com/office/drawing/2014/main" id="{D6BE797D-2773-364C-8F1D-52F2F10E7E1A}"/>
              </a:ext>
            </a:extLst>
          </p:cNvPr>
          <p:cNvGrpSpPr/>
          <p:nvPr/>
        </p:nvGrpSpPr>
        <p:grpSpPr>
          <a:xfrm>
            <a:off x="6274624" y="2448116"/>
            <a:ext cx="2345618" cy="2281846"/>
            <a:chOff x="6274624" y="2231547"/>
            <a:chExt cx="2345618" cy="2281846"/>
          </a:xfrm>
        </p:grpSpPr>
        <p:pic>
          <p:nvPicPr>
            <p:cNvPr id="55" name="Picture 54" descr="A close up of a device&#10;&#10;Description automatically generated">
              <a:extLst>
                <a:ext uri="{FF2B5EF4-FFF2-40B4-BE49-F238E27FC236}">
                  <a16:creationId xmlns:a16="http://schemas.microsoft.com/office/drawing/2014/main" id="{2089D0CF-C992-2B4F-B79A-0A298DE0C91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85744" y="2634879"/>
              <a:ext cx="2334498" cy="1550276"/>
            </a:xfrm>
            <a:prstGeom prst="rect">
              <a:avLst/>
            </a:prstGeom>
          </p:spPr>
        </p:pic>
        <p:sp>
          <p:nvSpPr>
            <p:cNvPr id="56" name="Rounded Rectangle 55">
              <a:extLst>
                <a:ext uri="{FF2B5EF4-FFF2-40B4-BE49-F238E27FC236}">
                  <a16:creationId xmlns:a16="http://schemas.microsoft.com/office/drawing/2014/main" id="{DBA3AB11-BE50-6344-9362-DF385B520413}"/>
                </a:ext>
              </a:extLst>
            </p:cNvPr>
            <p:cNvSpPr/>
            <p:nvPr/>
          </p:nvSpPr>
          <p:spPr>
            <a:xfrm rot="10800000">
              <a:off x="6274624" y="223154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7" name="Group 56">
            <a:extLst>
              <a:ext uri="{FF2B5EF4-FFF2-40B4-BE49-F238E27FC236}">
                <a16:creationId xmlns:a16="http://schemas.microsoft.com/office/drawing/2014/main" id="{C9BD9DAE-EB54-2041-B2B3-651BC9C1C830}"/>
              </a:ext>
            </a:extLst>
          </p:cNvPr>
          <p:cNvGrpSpPr/>
          <p:nvPr/>
        </p:nvGrpSpPr>
        <p:grpSpPr>
          <a:xfrm>
            <a:off x="9004880" y="2448116"/>
            <a:ext cx="2335499" cy="2281846"/>
            <a:chOff x="9004880" y="2231547"/>
            <a:chExt cx="2335499" cy="2281846"/>
          </a:xfrm>
        </p:grpSpPr>
        <p:pic>
          <p:nvPicPr>
            <p:cNvPr id="58" name="Picture 57" descr="A picture containing baseball, bat, ball, game&#10;&#10;Description automatically generated">
              <a:extLst>
                <a:ext uri="{FF2B5EF4-FFF2-40B4-BE49-F238E27FC236}">
                  <a16:creationId xmlns:a16="http://schemas.microsoft.com/office/drawing/2014/main" id="{758F0D7E-1B5D-8540-863B-03FDD37ECE0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04880" y="2597332"/>
              <a:ext cx="2262245" cy="1549982"/>
            </a:xfrm>
            <a:prstGeom prst="rect">
              <a:avLst/>
            </a:prstGeom>
          </p:spPr>
        </p:pic>
        <p:sp>
          <p:nvSpPr>
            <p:cNvPr id="59" name="Rounded Rectangle 58">
              <a:extLst>
                <a:ext uri="{FF2B5EF4-FFF2-40B4-BE49-F238E27FC236}">
                  <a16:creationId xmlns:a16="http://schemas.microsoft.com/office/drawing/2014/main" id="{318A2F1A-5FB3-094E-8875-53279E29A438}"/>
                </a:ext>
              </a:extLst>
            </p:cNvPr>
            <p:cNvSpPr/>
            <p:nvPr/>
          </p:nvSpPr>
          <p:spPr>
            <a:xfrm rot="10800000">
              <a:off x="9007314" y="223154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0" name="Rectangle 59">
            <a:extLst>
              <a:ext uri="{FF2B5EF4-FFF2-40B4-BE49-F238E27FC236}">
                <a16:creationId xmlns:a16="http://schemas.microsoft.com/office/drawing/2014/main" id="{DEA38698-D51A-864E-A126-9E13E3275C13}"/>
              </a:ext>
            </a:extLst>
          </p:cNvPr>
          <p:cNvSpPr/>
          <p:nvPr/>
        </p:nvSpPr>
        <p:spPr>
          <a:xfrm>
            <a:off x="9075392"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Badminton </a:t>
            </a:r>
          </a:p>
        </p:txBody>
      </p:sp>
      <p:sp>
        <p:nvSpPr>
          <p:cNvPr id="61" name="Rectangle 60">
            <a:extLst>
              <a:ext uri="{FF2B5EF4-FFF2-40B4-BE49-F238E27FC236}">
                <a16:creationId xmlns:a16="http://schemas.microsoft.com/office/drawing/2014/main" id="{C96E6640-DF5F-474A-8D76-6E3C41C5A850}"/>
              </a:ext>
            </a:extLst>
          </p:cNvPr>
          <p:cNvSpPr/>
          <p:nvPr/>
        </p:nvSpPr>
        <p:spPr>
          <a:xfrm>
            <a:off x="6308662"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Baseball </a:t>
            </a:r>
          </a:p>
        </p:txBody>
      </p:sp>
      <p:sp>
        <p:nvSpPr>
          <p:cNvPr id="62" name="Rectangle 61">
            <a:extLst>
              <a:ext uri="{FF2B5EF4-FFF2-40B4-BE49-F238E27FC236}">
                <a16:creationId xmlns:a16="http://schemas.microsoft.com/office/drawing/2014/main" id="{CD302A34-63A7-B541-9554-851E96768D73}"/>
              </a:ext>
            </a:extLst>
          </p:cNvPr>
          <p:cNvSpPr/>
          <p:nvPr/>
        </p:nvSpPr>
        <p:spPr>
          <a:xfrm>
            <a:off x="846186"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Skateboarding</a:t>
            </a:r>
          </a:p>
        </p:txBody>
      </p:sp>
      <p:sp>
        <p:nvSpPr>
          <p:cNvPr id="63" name="Rectangle 62">
            <a:extLst>
              <a:ext uri="{FF2B5EF4-FFF2-40B4-BE49-F238E27FC236}">
                <a16:creationId xmlns:a16="http://schemas.microsoft.com/office/drawing/2014/main" id="{B238A1F1-6006-6E4B-A2E1-3CE8A4CB2749}"/>
              </a:ext>
            </a:extLst>
          </p:cNvPr>
          <p:cNvSpPr/>
          <p:nvPr/>
        </p:nvSpPr>
        <p:spPr>
          <a:xfrm>
            <a:off x="3516181"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Swimming</a:t>
            </a:r>
          </a:p>
        </p:txBody>
      </p:sp>
      <p:grpSp>
        <p:nvGrpSpPr>
          <p:cNvPr id="64" name="Group 63">
            <a:extLst>
              <a:ext uri="{FF2B5EF4-FFF2-40B4-BE49-F238E27FC236}">
                <a16:creationId xmlns:a16="http://schemas.microsoft.com/office/drawing/2014/main" id="{D371AA6E-B377-CD4C-A91F-728F59CD89B7}"/>
              </a:ext>
            </a:extLst>
          </p:cNvPr>
          <p:cNvGrpSpPr/>
          <p:nvPr/>
        </p:nvGrpSpPr>
        <p:grpSpPr>
          <a:xfrm>
            <a:off x="1750047" y="2197665"/>
            <a:ext cx="590516" cy="439375"/>
            <a:chOff x="3012686" y="1964643"/>
            <a:chExt cx="590516" cy="439375"/>
          </a:xfrm>
        </p:grpSpPr>
        <p:sp>
          <p:nvSpPr>
            <p:cNvPr id="65" name="Oval 64">
              <a:extLst>
                <a:ext uri="{FF2B5EF4-FFF2-40B4-BE49-F238E27FC236}">
                  <a16:creationId xmlns:a16="http://schemas.microsoft.com/office/drawing/2014/main" id="{EEFF4D62-8712-BD45-8AE5-90AE73AFF210}"/>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Rectangle 65">
              <a:extLst>
                <a:ext uri="{FF2B5EF4-FFF2-40B4-BE49-F238E27FC236}">
                  <a16:creationId xmlns:a16="http://schemas.microsoft.com/office/drawing/2014/main" id="{E610600B-76E2-0446-ADD2-4475DB9951B6}"/>
                </a:ext>
              </a:extLst>
            </p:cNvPr>
            <p:cNvSpPr/>
            <p:nvPr/>
          </p:nvSpPr>
          <p:spPr>
            <a:xfrm>
              <a:off x="3012686" y="1967799"/>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A</a:t>
              </a:r>
            </a:p>
          </p:txBody>
        </p:sp>
      </p:grpSp>
      <p:grpSp>
        <p:nvGrpSpPr>
          <p:cNvPr id="67" name="Group 66">
            <a:extLst>
              <a:ext uri="{FF2B5EF4-FFF2-40B4-BE49-F238E27FC236}">
                <a16:creationId xmlns:a16="http://schemas.microsoft.com/office/drawing/2014/main" id="{285C9403-3C23-B149-80F2-85B2D9355197}"/>
              </a:ext>
            </a:extLst>
          </p:cNvPr>
          <p:cNvGrpSpPr/>
          <p:nvPr/>
        </p:nvGrpSpPr>
        <p:grpSpPr>
          <a:xfrm>
            <a:off x="4450787" y="2197665"/>
            <a:ext cx="590516" cy="439375"/>
            <a:chOff x="3020706" y="1964643"/>
            <a:chExt cx="590516" cy="439375"/>
          </a:xfrm>
        </p:grpSpPr>
        <p:sp>
          <p:nvSpPr>
            <p:cNvPr id="68" name="Oval 67">
              <a:extLst>
                <a:ext uri="{FF2B5EF4-FFF2-40B4-BE49-F238E27FC236}">
                  <a16:creationId xmlns:a16="http://schemas.microsoft.com/office/drawing/2014/main" id="{87AC1B6F-E6CC-3F4E-9246-58BBFEEC1A4C}"/>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9" name="Rectangle 68">
              <a:extLst>
                <a:ext uri="{FF2B5EF4-FFF2-40B4-BE49-F238E27FC236}">
                  <a16:creationId xmlns:a16="http://schemas.microsoft.com/office/drawing/2014/main" id="{C980B7CC-C479-BB42-A7C9-EA65B434D8FF}"/>
                </a:ext>
              </a:extLst>
            </p:cNvPr>
            <p:cNvSpPr/>
            <p:nvPr/>
          </p:nvSpPr>
          <p:spPr>
            <a:xfrm>
              <a:off x="3020706" y="1968894"/>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B</a:t>
              </a:r>
            </a:p>
          </p:txBody>
        </p:sp>
      </p:grpSp>
      <p:grpSp>
        <p:nvGrpSpPr>
          <p:cNvPr id="70" name="Group 69">
            <a:extLst>
              <a:ext uri="{FF2B5EF4-FFF2-40B4-BE49-F238E27FC236}">
                <a16:creationId xmlns:a16="http://schemas.microsoft.com/office/drawing/2014/main" id="{0D6B3776-1A8E-0542-8446-B9FB613B49EB}"/>
              </a:ext>
            </a:extLst>
          </p:cNvPr>
          <p:cNvGrpSpPr/>
          <p:nvPr/>
        </p:nvGrpSpPr>
        <p:grpSpPr>
          <a:xfrm>
            <a:off x="7154184" y="2197665"/>
            <a:ext cx="590516" cy="439375"/>
            <a:chOff x="3004967" y="1964643"/>
            <a:chExt cx="590516" cy="439375"/>
          </a:xfrm>
        </p:grpSpPr>
        <p:sp>
          <p:nvSpPr>
            <p:cNvPr id="71" name="Oval 70">
              <a:extLst>
                <a:ext uri="{FF2B5EF4-FFF2-40B4-BE49-F238E27FC236}">
                  <a16:creationId xmlns:a16="http://schemas.microsoft.com/office/drawing/2014/main" id="{85220461-B688-544C-99CE-8F7A9D77191D}"/>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ectangle 71">
              <a:extLst>
                <a:ext uri="{FF2B5EF4-FFF2-40B4-BE49-F238E27FC236}">
                  <a16:creationId xmlns:a16="http://schemas.microsoft.com/office/drawing/2014/main" id="{3A923B93-5386-B24A-92A0-C7B0B4B111D5}"/>
                </a:ext>
              </a:extLst>
            </p:cNvPr>
            <p:cNvSpPr/>
            <p:nvPr/>
          </p:nvSpPr>
          <p:spPr>
            <a:xfrm>
              <a:off x="3004967"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C</a:t>
              </a:r>
            </a:p>
          </p:txBody>
        </p:sp>
      </p:grpSp>
      <p:grpSp>
        <p:nvGrpSpPr>
          <p:cNvPr id="73" name="Group 72">
            <a:extLst>
              <a:ext uri="{FF2B5EF4-FFF2-40B4-BE49-F238E27FC236}">
                <a16:creationId xmlns:a16="http://schemas.microsoft.com/office/drawing/2014/main" id="{884E14FD-3B3E-D845-A235-D2ED957E61BD}"/>
              </a:ext>
            </a:extLst>
          </p:cNvPr>
          <p:cNvGrpSpPr/>
          <p:nvPr/>
        </p:nvGrpSpPr>
        <p:grpSpPr>
          <a:xfrm>
            <a:off x="9894725" y="2197665"/>
            <a:ext cx="590516" cy="439375"/>
            <a:chOff x="3017032" y="1964643"/>
            <a:chExt cx="590516" cy="439375"/>
          </a:xfrm>
        </p:grpSpPr>
        <p:sp>
          <p:nvSpPr>
            <p:cNvPr id="74" name="Oval 73">
              <a:extLst>
                <a:ext uri="{FF2B5EF4-FFF2-40B4-BE49-F238E27FC236}">
                  <a16:creationId xmlns:a16="http://schemas.microsoft.com/office/drawing/2014/main" id="{FE4969C8-8BC6-D441-8CFD-98009AA51D04}"/>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id="{3B9CB091-060F-F942-AA39-EC358E980009}"/>
                </a:ext>
              </a:extLst>
            </p:cNvPr>
            <p:cNvSpPr/>
            <p:nvPr/>
          </p:nvSpPr>
          <p:spPr>
            <a:xfrm>
              <a:off x="3017032"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D</a:t>
              </a:r>
            </a:p>
          </p:txBody>
        </p:sp>
      </p:grpSp>
    </p:spTree>
    <p:extLst>
      <p:ext uri="{BB962C8B-B14F-4D97-AF65-F5344CB8AC3E}">
        <p14:creationId xmlns:p14="http://schemas.microsoft.com/office/powerpoint/2010/main" val="1723902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EC51CBCB-AE93-4747-BD70-3DD6CF9BFB9E}"/>
              </a:ext>
            </a:extLst>
          </p:cNvPr>
          <p:cNvSpPr txBox="1"/>
          <p:nvPr/>
        </p:nvSpPr>
        <p:spPr>
          <a:xfrm>
            <a:off x="2685175" y="1064086"/>
            <a:ext cx="7361467"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ATHLETES ALSO NEED SPECIAL EQUIPMENT</a:t>
            </a:r>
          </a:p>
        </p:txBody>
      </p:sp>
      <p:sp>
        <p:nvSpPr>
          <p:cNvPr id="16" name="Rectangle 15">
            <a:extLst>
              <a:ext uri="{FF2B5EF4-FFF2-40B4-BE49-F238E27FC236}">
                <a16:creationId xmlns:a16="http://schemas.microsoft.com/office/drawing/2014/main" id="{13C4EC57-B899-4347-ABC3-E722D1314ADA}"/>
              </a:ext>
            </a:extLst>
          </p:cNvPr>
          <p:cNvSpPr/>
          <p:nvPr/>
        </p:nvSpPr>
        <p:spPr>
          <a:xfrm>
            <a:off x="1628273" y="1719797"/>
            <a:ext cx="8935453" cy="338554"/>
          </a:xfrm>
          <a:prstGeom prst="rect">
            <a:avLst/>
          </a:prstGeom>
        </p:spPr>
        <p:txBody>
          <a:bodyPr wrap="square">
            <a:spAutoFit/>
          </a:bodyPr>
          <a:lstStyle/>
          <a:p>
            <a:pPr algn="ctr"/>
            <a:r>
              <a:rPr lang="en-GB" sz="1600" b="1" dirty="0">
                <a:solidFill>
                  <a:srgbClr val="103A5D"/>
                </a:solidFill>
                <a:latin typeface="Century Gothic" panose="020B0502020202020204" pitchFamily="34" charset="0"/>
              </a:rPr>
              <a:t>Match the equipment to the sport</a:t>
            </a:r>
          </a:p>
        </p:txBody>
      </p:sp>
      <p:sp>
        <p:nvSpPr>
          <p:cNvPr id="17" name="Rounded Rectangle 16">
            <a:extLst>
              <a:ext uri="{FF2B5EF4-FFF2-40B4-BE49-F238E27FC236}">
                <a16:creationId xmlns:a16="http://schemas.microsoft.com/office/drawing/2014/main" id="{038E6659-DC62-CC4A-A69F-19CD28D4EA7D}"/>
              </a:ext>
            </a:extLst>
          </p:cNvPr>
          <p:cNvSpPr/>
          <p:nvPr/>
        </p:nvSpPr>
        <p:spPr>
          <a:xfrm rot="10800000">
            <a:off x="78349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2E1F9193-B0FE-004B-BA2A-6391BA2C3482}"/>
              </a:ext>
            </a:extLst>
          </p:cNvPr>
          <p:cNvSpPr/>
          <p:nvPr/>
        </p:nvSpPr>
        <p:spPr>
          <a:xfrm>
            <a:off x="843286"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Badminton </a:t>
            </a:r>
          </a:p>
        </p:txBody>
      </p:sp>
      <p:sp>
        <p:nvSpPr>
          <p:cNvPr id="19" name="Rounded Rectangle 18">
            <a:extLst>
              <a:ext uri="{FF2B5EF4-FFF2-40B4-BE49-F238E27FC236}">
                <a16:creationId xmlns:a16="http://schemas.microsoft.com/office/drawing/2014/main" id="{66D87594-B0B6-BD40-A791-CEB3045DD8AB}"/>
              </a:ext>
            </a:extLst>
          </p:cNvPr>
          <p:cNvSpPr/>
          <p:nvPr/>
        </p:nvSpPr>
        <p:spPr>
          <a:xfrm rot="10800000">
            <a:off x="8981560"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9631483B-4713-EE4A-A815-BF746C946FD6}"/>
              </a:ext>
            </a:extLst>
          </p:cNvPr>
          <p:cNvSpPr/>
          <p:nvPr/>
        </p:nvSpPr>
        <p:spPr>
          <a:xfrm>
            <a:off x="9041354"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Baseball </a:t>
            </a:r>
          </a:p>
        </p:txBody>
      </p:sp>
      <p:sp>
        <p:nvSpPr>
          <p:cNvPr id="21" name="Rounded Rectangle 20">
            <a:extLst>
              <a:ext uri="{FF2B5EF4-FFF2-40B4-BE49-F238E27FC236}">
                <a16:creationId xmlns:a16="http://schemas.microsoft.com/office/drawing/2014/main" id="{210E5D7D-E8D9-2D45-BE90-D6D8AA7790F2}"/>
              </a:ext>
            </a:extLst>
          </p:cNvPr>
          <p:cNvSpPr/>
          <p:nvPr/>
        </p:nvSpPr>
        <p:spPr>
          <a:xfrm rot="10800000">
            <a:off x="3516182"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7B7FDF30-1563-C145-9A08-403CF6511358}"/>
              </a:ext>
            </a:extLst>
          </p:cNvPr>
          <p:cNvSpPr/>
          <p:nvPr/>
        </p:nvSpPr>
        <p:spPr>
          <a:xfrm>
            <a:off x="3575976"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Skateboarding</a:t>
            </a:r>
          </a:p>
        </p:txBody>
      </p:sp>
      <p:sp>
        <p:nvSpPr>
          <p:cNvPr id="23" name="Rounded Rectangle 22">
            <a:extLst>
              <a:ext uri="{FF2B5EF4-FFF2-40B4-BE49-F238E27FC236}">
                <a16:creationId xmlns:a16="http://schemas.microsoft.com/office/drawing/2014/main" id="{B8A3D074-FE79-854B-ADFF-5241F41DFB7A}"/>
              </a:ext>
            </a:extLst>
          </p:cNvPr>
          <p:cNvSpPr/>
          <p:nvPr/>
        </p:nvSpPr>
        <p:spPr>
          <a:xfrm rot="10800000">
            <a:off x="6248871" y="4903160"/>
            <a:ext cx="2401142" cy="715726"/>
          </a:xfrm>
          <a:prstGeom prst="roundRect">
            <a:avLst>
              <a:gd name="adj" fmla="val 14127"/>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9DECF2F6-086E-BD47-952F-75AB5B4D985F}"/>
              </a:ext>
            </a:extLst>
          </p:cNvPr>
          <p:cNvSpPr/>
          <p:nvPr/>
        </p:nvSpPr>
        <p:spPr>
          <a:xfrm>
            <a:off x="6308665" y="5076357"/>
            <a:ext cx="2264987" cy="369332"/>
          </a:xfrm>
          <a:prstGeom prst="rect">
            <a:avLst/>
          </a:prstGeom>
        </p:spPr>
        <p:txBody>
          <a:bodyPr wrap="square">
            <a:spAutoFit/>
          </a:bodyPr>
          <a:lstStyle/>
          <a:p>
            <a:pPr algn="ctr"/>
            <a:r>
              <a:rPr lang="en-GB" b="1" dirty="0">
                <a:solidFill>
                  <a:schemeClr val="bg1"/>
                </a:solidFill>
                <a:latin typeface="Century Gothic" panose="020B0502020202020204" pitchFamily="34" charset="0"/>
              </a:rPr>
              <a:t>Swimming</a:t>
            </a:r>
          </a:p>
        </p:txBody>
      </p:sp>
      <p:grpSp>
        <p:nvGrpSpPr>
          <p:cNvPr id="13" name="Group 12">
            <a:extLst>
              <a:ext uri="{FF2B5EF4-FFF2-40B4-BE49-F238E27FC236}">
                <a16:creationId xmlns:a16="http://schemas.microsoft.com/office/drawing/2014/main" id="{B01198EF-7A92-3C4E-A0D7-C6D1FADCBEC8}"/>
              </a:ext>
            </a:extLst>
          </p:cNvPr>
          <p:cNvGrpSpPr/>
          <p:nvPr/>
        </p:nvGrpSpPr>
        <p:grpSpPr>
          <a:xfrm>
            <a:off x="836753" y="2448117"/>
            <a:ext cx="2333065" cy="2281846"/>
            <a:chOff x="836753" y="2231548"/>
            <a:chExt cx="2333065" cy="2281846"/>
          </a:xfrm>
        </p:grpSpPr>
        <p:pic>
          <p:nvPicPr>
            <p:cNvPr id="5" name="Picture 4" descr="A picture containing game, sport, racket, ball&#10;&#10;Description automatically generated">
              <a:extLst>
                <a:ext uri="{FF2B5EF4-FFF2-40B4-BE49-F238E27FC236}">
                  <a16:creationId xmlns:a16="http://schemas.microsoft.com/office/drawing/2014/main" id="{FC39FD53-0CBC-2B4A-BD00-7DAE7620F41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95723" y="2375666"/>
              <a:ext cx="1765915" cy="2057588"/>
            </a:xfrm>
            <a:prstGeom prst="rect">
              <a:avLst/>
            </a:prstGeom>
          </p:spPr>
        </p:pic>
        <p:sp>
          <p:nvSpPr>
            <p:cNvPr id="33" name="Rounded Rectangle 32">
              <a:extLst>
                <a:ext uri="{FF2B5EF4-FFF2-40B4-BE49-F238E27FC236}">
                  <a16:creationId xmlns:a16="http://schemas.microsoft.com/office/drawing/2014/main" id="{BFE1BE88-20D4-8641-BDA5-71E1C8D74612}"/>
                </a:ext>
              </a:extLst>
            </p:cNvPr>
            <p:cNvSpPr/>
            <p:nvPr/>
          </p:nvSpPr>
          <p:spPr>
            <a:xfrm rot="10800000">
              <a:off x="836753" y="2231548"/>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A3A9F01D-E9B2-E14A-B1C6-C04A4AEBC81C}"/>
              </a:ext>
            </a:extLst>
          </p:cNvPr>
          <p:cNvGrpSpPr/>
          <p:nvPr/>
        </p:nvGrpSpPr>
        <p:grpSpPr>
          <a:xfrm>
            <a:off x="3555889" y="2448117"/>
            <a:ext cx="2344185" cy="2281846"/>
            <a:chOff x="3555889" y="2231548"/>
            <a:chExt cx="2344185" cy="2281846"/>
          </a:xfrm>
        </p:grpSpPr>
        <p:pic>
          <p:nvPicPr>
            <p:cNvPr id="10" name="Picture 9" descr="A picture containing drawing&#10;&#10;Description automatically generated">
              <a:extLst>
                <a:ext uri="{FF2B5EF4-FFF2-40B4-BE49-F238E27FC236}">
                  <a16:creationId xmlns:a16="http://schemas.microsoft.com/office/drawing/2014/main" id="{3BCC107F-111A-BD4C-A77D-0FFD253F483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75976" y="2597332"/>
              <a:ext cx="2324098" cy="1550276"/>
            </a:xfrm>
            <a:prstGeom prst="rect">
              <a:avLst/>
            </a:prstGeom>
          </p:spPr>
        </p:pic>
        <p:sp>
          <p:nvSpPr>
            <p:cNvPr id="34" name="Rounded Rectangle 33">
              <a:extLst>
                <a:ext uri="{FF2B5EF4-FFF2-40B4-BE49-F238E27FC236}">
                  <a16:creationId xmlns:a16="http://schemas.microsoft.com/office/drawing/2014/main" id="{5055FF74-B36B-C84A-B9AC-DB033E925647}"/>
                </a:ext>
              </a:extLst>
            </p:cNvPr>
            <p:cNvSpPr/>
            <p:nvPr/>
          </p:nvSpPr>
          <p:spPr>
            <a:xfrm rot="10800000">
              <a:off x="3555889" y="2231548"/>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4" name="Group 13">
            <a:extLst>
              <a:ext uri="{FF2B5EF4-FFF2-40B4-BE49-F238E27FC236}">
                <a16:creationId xmlns:a16="http://schemas.microsoft.com/office/drawing/2014/main" id="{E30075C7-4AA7-4E49-93D1-7032FED5F39E}"/>
              </a:ext>
            </a:extLst>
          </p:cNvPr>
          <p:cNvGrpSpPr/>
          <p:nvPr/>
        </p:nvGrpSpPr>
        <p:grpSpPr>
          <a:xfrm>
            <a:off x="6274624" y="2448116"/>
            <a:ext cx="2345618" cy="2281846"/>
            <a:chOff x="6274624" y="2231547"/>
            <a:chExt cx="2345618" cy="2281846"/>
          </a:xfrm>
        </p:grpSpPr>
        <p:pic>
          <p:nvPicPr>
            <p:cNvPr id="3" name="Picture 2" descr="A close up of a device&#10;&#10;Description automatically generated">
              <a:extLst>
                <a:ext uri="{FF2B5EF4-FFF2-40B4-BE49-F238E27FC236}">
                  <a16:creationId xmlns:a16="http://schemas.microsoft.com/office/drawing/2014/main" id="{C7AF0069-D491-C547-B67A-2A7A180A196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85744" y="2634879"/>
              <a:ext cx="2334498" cy="1550276"/>
            </a:xfrm>
            <a:prstGeom prst="rect">
              <a:avLst/>
            </a:prstGeom>
          </p:spPr>
        </p:pic>
        <p:sp>
          <p:nvSpPr>
            <p:cNvPr id="37" name="Rounded Rectangle 36">
              <a:extLst>
                <a:ext uri="{FF2B5EF4-FFF2-40B4-BE49-F238E27FC236}">
                  <a16:creationId xmlns:a16="http://schemas.microsoft.com/office/drawing/2014/main" id="{213C7276-CCB1-4141-A507-EF616B7EBBC7}"/>
                </a:ext>
              </a:extLst>
            </p:cNvPr>
            <p:cNvSpPr/>
            <p:nvPr/>
          </p:nvSpPr>
          <p:spPr>
            <a:xfrm rot="10800000">
              <a:off x="6274624" y="223154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7" name="Group 26">
            <a:extLst>
              <a:ext uri="{FF2B5EF4-FFF2-40B4-BE49-F238E27FC236}">
                <a16:creationId xmlns:a16="http://schemas.microsoft.com/office/drawing/2014/main" id="{4F6DCBDF-8109-8B46-9161-D764BFA6339F}"/>
              </a:ext>
            </a:extLst>
          </p:cNvPr>
          <p:cNvGrpSpPr/>
          <p:nvPr/>
        </p:nvGrpSpPr>
        <p:grpSpPr>
          <a:xfrm>
            <a:off x="9004880" y="2448116"/>
            <a:ext cx="2335499" cy="2281846"/>
            <a:chOff x="9004880" y="2231547"/>
            <a:chExt cx="2335499" cy="2281846"/>
          </a:xfrm>
        </p:grpSpPr>
        <p:pic>
          <p:nvPicPr>
            <p:cNvPr id="7" name="Picture 6" descr="A picture containing baseball, bat, ball, game&#10;&#10;Description automatically generated">
              <a:extLst>
                <a:ext uri="{FF2B5EF4-FFF2-40B4-BE49-F238E27FC236}">
                  <a16:creationId xmlns:a16="http://schemas.microsoft.com/office/drawing/2014/main" id="{6A38F9FC-0AF8-D745-ACDE-13BC35D4C49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004880" y="2597332"/>
              <a:ext cx="2262245" cy="1549982"/>
            </a:xfrm>
            <a:prstGeom prst="rect">
              <a:avLst/>
            </a:prstGeom>
          </p:spPr>
        </p:pic>
        <p:sp>
          <p:nvSpPr>
            <p:cNvPr id="40" name="Rounded Rectangle 39">
              <a:extLst>
                <a:ext uri="{FF2B5EF4-FFF2-40B4-BE49-F238E27FC236}">
                  <a16:creationId xmlns:a16="http://schemas.microsoft.com/office/drawing/2014/main" id="{8C25F404-29E3-E349-8BDA-0948DF122614}"/>
                </a:ext>
              </a:extLst>
            </p:cNvPr>
            <p:cNvSpPr/>
            <p:nvPr/>
          </p:nvSpPr>
          <p:spPr>
            <a:xfrm rot="10800000">
              <a:off x="9007314" y="2231547"/>
              <a:ext cx="2333065" cy="2281846"/>
            </a:xfrm>
            <a:prstGeom prst="roundRect">
              <a:avLst>
                <a:gd name="adj" fmla="val 4105"/>
              </a:avLst>
            </a:prstGeom>
            <a:noFill/>
            <a:ln w="381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4" name="Group 23">
            <a:extLst>
              <a:ext uri="{FF2B5EF4-FFF2-40B4-BE49-F238E27FC236}">
                <a16:creationId xmlns:a16="http://schemas.microsoft.com/office/drawing/2014/main" id="{3DA9FDCB-23C7-3C44-9057-83B4AF361072}"/>
              </a:ext>
            </a:extLst>
          </p:cNvPr>
          <p:cNvGrpSpPr/>
          <p:nvPr/>
        </p:nvGrpSpPr>
        <p:grpSpPr>
          <a:xfrm>
            <a:off x="1750047" y="2197665"/>
            <a:ext cx="590516" cy="439375"/>
            <a:chOff x="3012686" y="1964643"/>
            <a:chExt cx="590516" cy="439375"/>
          </a:xfrm>
        </p:grpSpPr>
        <p:sp>
          <p:nvSpPr>
            <p:cNvPr id="26" name="Oval 25">
              <a:extLst>
                <a:ext uri="{FF2B5EF4-FFF2-40B4-BE49-F238E27FC236}">
                  <a16:creationId xmlns:a16="http://schemas.microsoft.com/office/drawing/2014/main" id="{B5DAC5A5-A08C-E948-A6AC-964808F12808}"/>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978D083E-4B47-9B46-8B88-308D80D5FF74}"/>
                </a:ext>
              </a:extLst>
            </p:cNvPr>
            <p:cNvSpPr/>
            <p:nvPr/>
          </p:nvSpPr>
          <p:spPr>
            <a:xfrm>
              <a:off x="3012686" y="1967799"/>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A</a:t>
              </a:r>
            </a:p>
          </p:txBody>
        </p:sp>
      </p:grpSp>
      <p:grpSp>
        <p:nvGrpSpPr>
          <p:cNvPr id="29" name="Group 28">
            <a:extLst>
              <a:ext uri="{FF2B5EF4-FFF2-40B4-BE49-F238E27FC236}">
                <a16:creationId xmlns:a16="http://schemas.microsoft.com/office/drawing/2014/main" id="{859FBA5D-AB03-8B4F-83F8-372901119B71}"/>
              </a:ext>
            </a:extLst>
          </p:cNvPr>
          <p:cNvGrpSpPr/>
          <p:nvPr/>
        </p:nvGrpSpPr>
        <p:grpSpPr>
          <a:xfrm>
            <a:off x="4450787" y="2197665"/>
            <a:ext cx="590516" cy="439375"/>
            <a:chOff x="3020706" y="1964643"/>
            <a:chExt cx="590516" cy="439375"/>
          </a:xfrm>
        </p:grpSpPr>
        <p:sp>
          <p:nvSpPr>
            <p:cNvPr id="30" name="Oval 29">
              <a:extLst>
                <a:ext uri="{FF2B5EF4-FFF2-40B4-BE49-F238E27FC236}">
                  <a16:creationId xmlns:a16="http://schemas.microsoft.com/office/drawing/2014/main" id="{80A65119-5A49-D940-8E45-CB7ACE7606E9}"/>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D0FF012B-25BD-3947-B050-1D0FB6796885}"/>
                </a:ext>
              </a:extLst>
            </p:cNvPr>
            <p:cNvSpPr/>
            <p:nvPr/>
          </p:nvSpPr>
          <p:spPr>
            <a:xfrm>
              <a:off x="3020706" y="1968894"/>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B</a:t>
              </a:r>
            </a:p>
          </p:txBody>
        </p:sp>
      </p:grpSp>
      <p:grpSp>
        <p:nvGrpSpPr>
          <p:cNvPr id="32" name="Group 31">
            <a:extLst>
              <a:ext uri="{FF2B5EF4-FFF2-40B4-BE49-F238E27FC236}">
                <a16:creationId xmlns:a16="http://schemas.microsoft.com/office/drawing/2014/main" id="{6CCE39D9-2BD0-694E-A966-2BA82B4F6011}"/>
              </a:ext>
            </a:extLst>
          </p:cNvPr>
          <p:cNvGrpSpPr/>
          <p:nvPr/>
        </p:nvGrpSpPr>
        <p:grpSpPr>
          <a:xfrm>
            <a:off x="7154184" y="2197665"/>
            <a:ext cx="590516" cy="439375"/>
            <a:chOff x="3004967" y="1964643"/>
            <a:chExt cx="590516" cy="439375"/>
          </a:xfrm>
        </p:grpSpPr>
        <p:sp>
          <p:nvSpPr>
            <p:cNvPr id="35" name="Oval 34">
              <a:extLst>
                <a:ext uri="{FF2B5EF4-FFF2-40B4-BE49-F238E27FC236}">
                  <a16:creationId xmlns:a16="http://schemas.microsoft.com/office/drawing/2014/main" id="{53AE8E94-2D1F-4F41-BDD9-941232D7A719}"/>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0F55FB92-D409-4746-9200-F9A42A4756EA}"/>
                </a:ext>
              </a:extLst>
            </p:cNvPr>
            <p:cNvSpPr/>
            <p:nvPr/>
          </p:nvSpPr>
          <p:spPr>
            <a:xfrm>
              <a:off x="3004967"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C</a:t>
              </a:r>
            </a:p>
          </p:txBody>
        </p:sp>
      </p:grpSp>
      <p:grpSp>
        <p:nvGrpSpPr>
          <p:cNvPr id="38" name="Group 37">
            <a:extLst>
              <a:ext uri="{FF2B5EF4-FFF2-40B4-BE49-F238E27FC236}">
                <a16:creationId xmlns:a16="http://schemas.microsoft.com/office/drawing/2014/main" id="{FDED0D86-AAE7-0C40-978F-862F003C17EC}"/>
              </a:ext>
            </a:extLst>
          </p:cNvPr>
          <p:cNvGrpSpPr/>
          <p:nvPr/>
        </p:nvGrpSpPr>
        <p:grpSpPr>
          <a:xfrm>
            <a:off x="9894725" y="2197665"/>
            <a:ext cx="590516" cy="439375"/>
            <a:chOff x="3017032" y="1964643"/>
            <a:chExt cx="590516" cy="439375"/>
          </a:xfrm>
        </p:grpSpPr>
        <p:sp>
          <p:nvSpPr>
            <p:cNvPr id="39" name="Oval 38">
              <a:extLst>
                <a:ext uri="{FF2B5EF4-FFF2-40B4-BE49-F238E27FC236}">
                  <a16:creationId xmlns:a16="http://schemas.microsoft.com/office/drawing/2014/main" id="{FE035E5D-58E4-9D4D-B4E0-FA0999958558}"/>
                </a:ext>
              </a:extLst>
            </p:cNvPr>
            <p:cNvSpPr/>
            <p:nvPr/>
          </p:nvSpPr>
          <p:spPr>
            <a:xfrm>
              <a:off x="3088256" y="1964643"/>
              <a:ext cx="439375" cy="439375"/>
            </a:xfrm>
            <a:prstGeom prst="ellipse">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E17F25B1-ED64-3A42-AF1C-25026E5164F4}"/>
                </a:ext>
              </a:extLst>
            </p:cNvPr>
            <p:cNvSpPr/>
            <p:nvPr/>
          </p:nvSpPr>
          <p:spPr>
            <a:xfrm>
              <a:off x="3017032" y="1984275"/>
              <a:ext cx="590516" cy="400110"/>
            </a:xfrm>
            <a:prstGeom prst="rect">
              <a:avLst/>
            </a:prstGeom>
          </p:spPr>
          <p:txBody>
            <a:bodyPr wrap="square">
              <a:spAutoFit/>
            </a:bodyPr>
            <a:lstStyle/>
            <a:p>
              <a:pPr algn="ctr"/>
              <a:r>
                <a:rPr lang="en-GB" sz="2000" b="1" dirty="0">
                  <a:solidFill>
                    <a:schemeClr val="bg1"/>
                  </a:solidFill>
                  <a:latin typeface="Century Gothic" panose="020B0502020202020204" pitchFamily="34" charset="0"/>
                </a:rPr>
                <a:t>D</a:t>
              </a:r>
            </a:p>
          </p:txBody>
        </p:sp>
      </p:grpSp>
    </p:spTree>
    <p:extLst>
      <p:ext uri="{BB962C8B-B14F-4D97-AF65-F5344CB8AC3E}">
        <p14:creationId xmlns:p14="http://schemas.microsoft.com/office/powerpoint/2010/main" val="3399395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Oval 38">
            <a:extLst>
              <a:ext uri="{FF2B5EF4-FFF2-40B4-BE49-F238E27FC236}">
                <a16:creationId xmlns:a16="http://schemas.microsoft.com/office/drawing/2014/main" id="{EC43E479-1353-E74C-B130-BE040E6374C0}"/>
              </a:ext>
            </a:extLst>
          </p:cNvPr>
          <p:cNvSpPr/>
          <p:nvPr/>
        </p:nvSpPr>
        <p:spPr>
          <a:xfrm>
            <a:off x="9974452" y="3569119"/>
            <a:ext cx="985484" cy="98548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a:extLst>
              <a:ext uri="{FF2B5EF4-FFF2-40B4-BE49-F238E27FC236}">
                <a16:creationId xmlns:a16="http://schemas.microsoft.com/office/drawing/2014/main" id="{FFC8D72C-9EC5-2F4F-A642-525EF0932BF4}"/>
              </a:ext>
            </a:extLst>
          </p:cNvPr>
          <p:cNvSpPr/>
          <p:nvPr/>
        </p:nvSpPr>
        <p:spPr>
          <a:xfrm>
            <a:off x="4688630" y="4356856"/>
            <a:ext cx="2666676" cy="767874"/>
          </a:xfrm>
          <a:prstGeom prst="roundRect">
            <a:avLst>
              <a:gd name="adj" fmla="val 9395"/>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75BE25B-AF82-BD4C-871F-25F3D0669371}"/>
              </a:ext>
            </a:extLst>
          </p:cNvPr>
          <p:cNvSpPr/>
          <p:nvPr/>
        </p:nvSpPr>
        <p:spPr>
          <a:xfrm>
            <a:off x="4812972" y="4607932"/>
            <a:ext cx="2422730" cy="292388"/>
          </a:xfrm>
          <a:prstGeom prst="rect">
            <a:avLst/>
          </a:prstGeom>
        </p:spPr>
        <p:txBody>
          <a:bodyPr wrap="square">
            <a:spAutoFit/>
          </a:bodyPr>
          <a:lstStyle/>
          <a:p>
            <a:pPr algn="ctr"/>
            <a:r>
              <a:rPr lang="en-GB" sz="1300" b="1" dirty="0">
                <a:solidFill>
                  <a:schemeClr val="bg1"/>
                </a:solidFill>
                <a:latin typeface="Century Gothic" panose="020B0502020202020204" pitchFamily="34" charset="0"/>
              </a:rPr>
              <a:t>Best equipment </a:t>
            </a:r>
          </a:p>
        </p:txBody>
      </p:sp>
      <p:sp>
        <p:nvSpPr>
          <p:cNvPr id="26" name="Rounded Rectangle 25">
            <a:extLst>
              <a:ext uri="{FF2B5EF4-FFF2-40B4-BE49-F238E27FC236}">
                <a16:creationId xmlns:a16="http://schemas.microsoft.com/office/drawing/2014/main" id="{FE7C6410-CF7F-C343-B429-CAE90E05E925}"/>
              </a:ext>
            </a:extLst>
          </p:cNvPr>
          <p:cNvSpPr/>
          <p:nvPr/>
        </p:nvSpPr>
        <p:spPr>
          <a:xfrm>
            <a:off x="904765" y="4362232"/>
            <a:ext cx="2606842" cy="767874"/>
          </a:xfrm>
          <a:prstGeom prst="roundRect">
            <a:avLst>
              <a:gd name="adj" fmla="val 9395"/>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4EF4867-0D97-804A-9212-DC9B7448DE93}"/>
              </a:ext>
            </a:extLst>
          </p:cNvPr>
          <p:cNvSpPr/>
          <p:nvPr/>
        </p:nvSpPr>
        <p:spPr>
          <a:xfrm>
            <a:off x="1078438" y="4607932"/>
            <a:ext cx="2192827" cy="292388"/>
          </a:xfrm>
          <a:prstGeom prst="rect">
            <a:avLst/>
          </a:prstGeom>
        </p:spPr>
        <p:txBody>
          <a:bodyPr wrap="square">
            <a:spAutoFit/>
          </a:bodyPr>
          <a:lstStyle/>
          <a:p>
            <a:pPr algn="ctr"/>
            <a:r>
              <a:rPr lang="en-GB" sz="1300" b="1" dirty="0">
                <a:solidFill>
                  <a:schemeClr val="bg1"/>
                </a:solidFill>
                <a:latin typeface="Century Gothic" panose="020B0502020202020204" pitchFamily="34" charset="0"/>
              </a:rPr>
              <a:t>Best kit </a:t>
            </a:r>
          </a:p>
        </p:txBody>
      </p:sp>
      <p:sp>
        <p:nvSpPr>
          <p:cNvPr id="31" name="Rounded Rectangle 30">
            <a:extLst>
              <a:ext uri="{FF2B5EF4-FFF2-40B4-BE49-F238E27FC236}">
                <a16:creationId xmlns:a16="http://schemas.microsoft.com/office/drawing/2014/main" id="{C36B22D1-CA78-7746-B140-54B9AD1F8211}"/>
              </a:ext>
            </a:extLst>
          </p:cNvPr>
          <p:cNvSpPr/>
          <p:nvPr/>
        </p:nvSpPr>
        <p:spPr>
          <a:xfrm>
            <a:off x="8543425" y="4356855"/>
            <a:ext cx="2625551" cy="767875"/>
          </a:xfrm>
          <a:prstGeom prst="roundRect">
            <a:avLst>
              <a:gd name="adj" fmla="val 9395"/>
            </a:avLst>
          </a:prstGeom>
          <a:solidFill>
            <a:srgbClr val="0098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051F3E7-2C42-5444-990B-F5D0ABB6D17E}"/>
              </a:ext>
            </a:extLst>
          </p:cNvPr>
          <p:cNvSpPr/>
          <p:nvPr/>
        </p:nvSpPr>
        <p:spPr>
          <a:xfrm>
            <a:off x="8543425" y="4479182"/>
            <a:ext cx="2625551" cy="492443"/>
          </a:xfrm>
          <a:prstGeom prst="rect">
            <a:avLst/>
          </a:prstGeom>
        </p:spPr>
        <p:txBody>
          <a:bodyPr wrap="square">
            <a:spAutoFit/>
          </a:bodyPr>
          <a:lstStyle/>
          <a:p>
            <a:pPr algn="ctr"/>
            <a:r>
              <a:rPr lang="en-GB" sz="1300" b="1" dirty="0">
                <a:solidFill>
                  <a:schemeClr val="bg1"/>
                </a:solidFill>
                <a:latin typeface="Century Gothic" panose="020B0502020202020204" pitchFamily="34" charset="0"/>
              </a:rPr>
              <a:t>Better chance </a:t>
            </a:r>
            <a:br>
              <a:rPr lang="en-GB" sz="1300" b="1" dirty="0">
                <a:solidFill>
                  <a:schemeClr val="bg1"/>
                </a:solidFill>
                <a:latin typeface="Century Gothic" panose="020B0502020202020204" pitchFamily="34" charset="0"/>
              </a:rPr>
            </a:br>
            <a:r>
              <a:rPr lang="en-GB" sz="1300" b="1" dirty="0">
                <a:solidFill>
                  <a:schemeClr val="bg1"/>
                </a:solidFill>
                <a:latin typeface="Century Gothic" panose="020B0502020202020204" pitchFamily="34" charset="0"/>
              </a:rPr>
              <a:t>of good result</a:t>
            </a:r>
          </a:p>
        </p:txBody>
      </p:sp>
      <p:sp>
        <p:nvSpPr>
          <p:cNvPr id="47" name="TextBox 46">
            <a:extLst>
              <a:ext uri="{FF2B5EF4-FFF2-40B4-BE49-F238E27FC236}">
                <a16:creationId xmlns:a16="http://schemas.microsoft.com/office/drawing/2014/main" id="{B37161A8-168D-D241-99CA-0102929C94B0}"/>
              </a:ext>
            </a:extLst>
          </p:cNvPr>
          <p:cNvSpPr txBox="1"/>
          <p:nvPr/>
        </p:nvSpPr>
        <p:spPr>
          <a:xfrm>
            <a:off x="2280375" y="1098195"/>
            <a:ext cx="7631247"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SMALL CHANGES LEAD TO PERSONAL BESTS</a:t>
            </a:r>
          </a:p>
        </p:txBody>
      </p:sp>
      <p:sp>
        <p:nvSpPr>
          <p:cNvPr id="15" name="Rectangle 14">
            <a:extLst>
              <a:ext uri="{FF2B5EF4-FFF2-40B4-BE49-F238E27FC236}">
                <a16:creationId xmlns:a16="http://schemas.microsoft.com/office/drawing/2014/main" id="{F262841D-442F-1744-B55D-F1AAD8A56971}"/>
              </a:ext>
            </a:extLst>
          </p:cNvPr>
          <p:cNvSpPr/>
          <p:nvPr/>
        </p:nvSpPr>
        <p:spPr>
          <a:xfrm>
            <a:off x="1335675" y="5365103"/>
            <a:ext cx="9408694" cy="338554"/>
          </a:xfrm>
          <a:prstGeom prst="rect">
            <a:avLst/>
          </a:prstGeom>
        </p:spPr>
        <p:txBody>
          <a:bodyPr wrap="square">
            <a:spAutoFit/>
          </a:bodyPr>
          <a:lstStyle/>
          <a:p>
            <a:pPr algn="ctr"/>
            <a:r>
              <a:rPr lang="en-GB" sz="1600" dirty="0">
                <a:solidFill>
                  <a:srgbClr val="103A5D"/>
                </a:solidFill>
                <a:latin typeface="Century Gothic" panose="020B0502020202020204" pitchFamily="34" charset="0"/>
              </a:rPr>
              <a:t>Athletes make small changes to give themselves the best chance to improve and do well.</a:t>
            </a:r>
          </a:p>
        </p:txBody>
      </p:sp>
      <p:sp>
        <p:nvSpPr>
          <p:cNvPr id="16" name="Rectangle 15">
            <a:extLst>
              <a:ext uri="{FF2B5EF4-FFF2-40B4-BE49-F238E27FC236}">
                <a16:creationId xmlns:a16="http://schemas.microsoft.com/office/drawing/2014/main" id="{1AC2D824-BB4B-8F4A-8D8F-BFA265401CF2}"/>
              </a:ext>
            </a:extLst>
          </p:cNvPr>
          <p:cNvSpPr/>
          <p:nvPr/>
        </p:nvSpPr>
        <p:spPr>
          <a:xfrm>
            <a:off x="3809238" y="3984028"/>
            <a:ext cx="578425" cy="1477328"/>
          </a:xfrm>
          <a:prstGeom prst="rect">
            <a:avLst/>
          </a:prstGeom>
        </p:spPr>
        <p:txBody>
          <a:bodyPr wrap="square">
            <a:spAutoFit/>
          </a:bodyPr>
          <a:lstStyle/>
          <a:p>
            <a:pPr algn="ctr"/>
            <a:r>
              <a:rPr lang="en-GB" sz="9000" b="1" dirty="0">
                <a:solidFill>
                  <a:srgbClr val="103A5D"/>
                </a:solidFill>
                <a:latin typeface="Century Gothic" panose="020B0502020202020204" pitchFamily="34" charset="0"/>
              </a:rPr>
              <a:t>+</a:t>
            </a:r>
          </a:p>
        </p:txBody>
      </p:sp>
      <p:sp>
        <p:nvSpPr>
          <p:cNvPr id="19" name="Rectangle 18">
            <a:extLst>
              <a:ext uri="{FF2B5EF4-FFF2-40B4-BE49-F238E27FC236}">
                <a16:creationId xmlns:a16="http://schemas.microsoft.com/office/drawing/2014/main" id="{069BD211-93BB-0F4F-896D-689B4D5A6DA6}"/>
              </a:ext>
            </a:extLst>
          </p:cNvPr>
          <p:cNvSpPr/>
          <p:nvPr/>
        </p:nvSpPr>
        <p:spPr>
          <a:xfrm>
            <a:off x="7667364" y="3984028"/>
            <a:ext cx="578425" cy="1477328"/>
          </a:xfrm>
          <a:prstGeom prst="rect">
            <a:avLst/>
          </a:prstGeom>
        </p:spPr>
        <p:txBody>
          <a:bodyPr wrap="square">
            <a:spAutoFit/>
          </a:bodyPr>
          <a:lstStyle/>
          <a:p>
            <a:pPr algn="ctr"/>
            <a:r>
              <a:rPr lang="en-GB" sz="9000" b="1" dirty="0">
                <a:solidFill>
                  <a:srgbClr val="103A5D"/>
                </a:solidFill>
                <a:latin typeface="Century Gothic" panose="020B0502020202020204" pitchFamily="34" charset="0"/>
              </a:rPr>
              <a:t>=</a:t>
            </a:r>
          </a:p>
        </p:txBody>
      </p:sp>
      <p:pic>
        <p:nvPicPr>
          <p:cNvPr id="5" name="Picture 4">
            <a:extLst>
              <a:ext uri="{FF2B5EF4-FFF2-40B4-BE49-F238E27FC236}">
                <a16:creationId xmlns:a16="http://schemas.microsoft.com/office/drawing/2014/main" id="{A9C74D14-B913-0543-8889-BDDFFF34444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6992" t="13036" r="26765"/>
          <a:stretch/>
        </p:blipFill>
        <p:spPr>
          <a:xfrm>
            <a:off x="1232064" y="1746919"/>
            <a:ext cx="1624094" cy="2511141"/>
          </a:xfrm>
          <a:prstGeom prst="rect">
            <a:avLst/>
          </a:prstGeom>
        </p:spPr>
      </p:pic>
      <p:pic>
        <p:nvPicPr>
          <p:cNvPr id="7" name="Picture 6">
            <a:extLst>
              <a:ext uri="{FF2B5EF4-FFF2-40B4-BE49-F238E27FC236}">
                <a16:creationId xmlns:a16="http://schemas.microsoft.com/office/drawing/2014/main" id="{B57B4815-1983-D341-A545-585D703490D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4313" t="19415" r="14313" b="25196"/>
          <a:stretch/>
        </p:blipFill>
        <p:spPr>
          <a:xfrm>
            <a:off x="4699721" y="2190680"/>
            <a:ext cx="2310888" cy="1793348"/>
          </a:xfrm>
          <a:prstGeom prst="rect">
            <a:avLst/>
          </a:prstGeom>
        </p:spPr>
      </p:pic>
      <p:pic>
        <p:nvPicPr>
          <p:cNvPr id="10" name="Picture 9">
            <a:extLst>
              <a:ext uri="{FF2B5EF4-FFF2-40B4-BE49-F238E27FC236}">
                <a16:creationId xmlns:a16="http://schemas.microsoft.com/office/drawing/2014/main" id="{76B5B5F9-A8FC-5F42-80FB-4D647926DFE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43425" y="2283197"/>
            <a:ext cx="2442719" cy="1707379"/>
          </a:xfrm>
          <a:prstGeom prst="rect">
            <a:avLst/>
          </a:prstGeom>
        </p:spPr>
      </p:pic>
    </p:spTree>
    <p:extLst>
      <p:ext uri="{BB962C8B-B14F-4D97-AF65-F5344CB8AC3E}">
        <p14:creationId xmlns:p14="http://schemas.microsoft.com/office/powerpoint/2010/main" val="20554570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a:extLst>
              <a:ext uri="{FF2B5EF4-FFF2-40B4-BE49-F238E27FC236}">
                <a16:creationId xmlns:a16="http://schemas.microsoft.com/office/drawing/2014/main" id="{B37161A8-168D-D241-99CA-0102929C94B0}"/>
              </a:ext>
            </a:extLst>
          </p:cNvPr>
          <p:cNvSpPr txBox="1"/>
          <p:nvPr/>
        </p:nvSpPr>
        <p:spPr>
          <a:xfrm>
            <a:off x="2280375" y="1098195"/>
            <a:ext cx="7631247"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SMALL CHANGES = BETTER RESULTS IN SPORT</a:t>
            </a:r>
          </a:p>
        </p:txBody>
      </p:sp>
      <p:pic>
        <p:nvPicPr>
          <p:cNvPr id="27" name="Picture 26" descr="A close up of a person wearing a helmet&#10;&#10;Description automatically generated">
            <a:extLst>
              <a:ext uri="{FF2B5EF4-FFF2-40B4-BE49-F238E27FC236}">
                <a16:creationId xmlns:a16="http://schemas.microsoft.com/office/drawing/2014/main" id="{14F8889D-7891-E24B-814F-C206A6585495}"/>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383520" y="2193956"/>
            <a:ext cx="2304689" cy="2304689"/>
          </a:xfrm>
          <a:custGeom>
            <a:avLst/>
            <a:gdLst>
              <a:gd name="connsiteX0" fmla="*/ 1018473 w 2036946"/>
              <a:gd name="connsiteY0" fmla="*/ 0 h 2036946"/>
              <a:gd name="connsiteX1" fmla="*/ 2036946 w 2036946"/>
              <a:gd name="connsiteY1" fmla="*/ 1018473 h 2036946"/>
              <a:gd name="connsiteX2" fmla="*/ 1018473 w 2036946"/>
              <a:gd name="connsiteY2" fmla="*/ 2036946 h 2036946"/>
              <a:gd name="connsiteX3" fmla="*/ 0 w 2036946"/>
              <a:gd name="connsiteY3" fmla="*/ 1018473 h 2036946"/>
              <a:gd name="connsiteX4" fmla="*/ 1018473 w 2036946"/>
              <a:gd name="connsiteY4" fmla="*/ 0 h 20369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6946" h="2036946">
                <a:moveTo>
                  <a:pt x="1018473" y="0"/>
                </a:moveTo>
                <a:cubicBezTo>
                  <a:pt x="1580960" y="0"/>
                  <a:pt x="2036946" y="455986"/>
                  <a:pt x="2036946" y="1018473"/>
                </a:cubicBezTo>
                <a:cubicBezTo>
                  <a:pt x="2036946" y="1580960"/>
                  <a:pt x="1580960" y="2036946"/>
                  <a:pt x="1018473" y="2036946"/>
                </a:cubicBezTo>
                <a:cubicBezTo>
                  <a:pt x="455986" y="2036946"/>
                  <a:pt x="0" y="1580960"/>
                  <a:pt x="0" y="1018473"/>
                </a:cubicBezTo>
                <a:cubicBezTo>
                  <a:pt x="0" y="455986"/>
                  <a:pt x="455986" y="0"/>
                  <a:pt x="1018473" y="0"/>
                </a:cubicBezTo>
                <a:close/>
              </a:path>
            </a:pathLst>
          </a:custGeom>
        </p:spPr>
      </p:pic>
      <p:sp>
        <p:nvSpPr>
          <p:cNvPr id="9" name="Oval 8">
            <a:extLst>
              <a:ext uri="{FF2B5EF4-FFF2-40B4-BE49-F238E27FC236}">
                <a16:creationId xmlns:a16="http://schemas.microsoft.com/office/drawing/2014/main" id="{52A70C4F-2F6F-4863-9181-AD725936BD70}"/>
              </a:ext>
            </a:extLst>
          </p:cNvPr>
          <p:cNvSpPr/>
          <p:nvPr/>
        </p:nvSpPr>
        <p:spPr>
          <a:xfrm>
            <a:off x="2080107" y="2193956"/>
            <a:ext cx="2304689" cy="2304689"/>
          </a:xfrm>
          <a:prstGeom prst="ellipse">
            <a:avLst/>
          </a:prstGeom>
          <a:solidFill>
            <a:srgbClr val="FBFCFE"/>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close up of a helmet&#10;&#10;Description automatically generated">
            <a:extLst>
              <a:ext uri="{FF2B5EF4-FFF2-40B4-BE49-F238E27FC236}">
                <a16:creationId xmlns:a16="http://schemas.microsoft.com/office/drawing/2014/main" id="{03BC0BB3-D823-4C15-B0E2-FD26CD64807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280375" y="2571692"/>
            <a:ext cx="1777927" cy="1659211"/>
          </a:xfrm>
          <a:prstGeom prst="rect">
            <a:avLst/>
          </a:prstGeom>
        </p:spPr>
      </p:pic>
      <p:sp>
        <p:nvSpPr>
          <p:cNvPr id="11" name="Rounded Rectangle 14">
            <a:extLst>
              <a:ext uri="{FF2B5EF4-FFF2-40B4-BE49-F238E27FC236}">
                <a16:creationId xmlns:a16="http://schemas.microsoft.com/office/drawing/2014/main" id="{0837F97F-DEA4-4E0B-B73C-EA496E8E9DB0}"/>
              </a:ext>
            </a:extLst>
          </p:cNvPr>
          <p:cNvSpPr/>
          <p:nvPr/>
        </p:nvSpPr>
        <p:spPr>
          <a:xfrm>
            <a:off x="4863728" y="2479094"/>
            <a:ext cx="2799135" cy="1473746"/>
          </a:xfrm>
          <a:prstGeom prst="roundRect">
            <a:avLst>
              <a:gd name="adj" fmla="val 6821"/>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Century Gothic" panose="020B0502020202020204" pitchFamily="34" charset="0"/>
              </a:rPr>
              <a:t>What has changed?</a:t>
            </a:r>
          </a:p>
        </p:txBody>
      </p:sp>
      <p:sp>
        <p:nvSpPr>
          <p:cNvPr id="13" name="Rounded Rectangle 19">
            <a:extLst>
              <a:ext uri="{FF2B5EF4-FFF2-40B4-BE49-F238E27FC236}">
                <a16:creationId xmlns:a16="http://schemas.microsoft.com/office/drawing/2014/main" id="{DBD65419-6267-4522-BC0C-F6BEBCA649B3}"/>
              </a:ext>
            </a:extLst>
          </p:cNvPr>
          <p:cNvSpPr/>
          <p:nvPr/>
        </p:nvSpPr>
        <p:spPr>
          <a:xfrm rot="2700000">
            <a:off x="7423926" y="2978470"/>
            <a:ext cx="477872" cy="470883"/>
          </a:xfrm>
          <a:prstGeom prst="roundRect">
            <a:avLst>
              <a:gd name="adj" fmla="val 0"/>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DFB526E4-72D2-405D-A52E-70EE6469CCCF}"/>
              </a:ext>
            </a:extLst>
          </p:cNvPr>
          <p:cNvSpPr/>
          <p:nvPr/>
        </p:nvSpPr>
        <p:spPr>
          <a:xfrm>
            <a:off x="4135148" y="4912303"/>
            <a:ext cx="4256293" cy="369332"/>
          </a:xfrm>
          <a:prstGeom prst="rect">
            <a:avLst/>
          </a:prstGeom>
        </p:spPr>
        <p:txBody>
          <a:bodyPr wrap="none">
            <a:spAutoFit/>
          </a:bodyPr>
          <a:lstStyle/>
          <a:p>
            <a:r>
              <a:rPr lang="en-GB" b="1" dirty="0">
                <a:solidFill>
                  <a:srgbClr val="103A5D"/>
                </a:solidFill>
                <a:latin typeface="Century Gothic" panose="020B0502020202020204" pitchFamily="34" charset="0"/>
              </a:rPr>
              <a:t>Lighter + more aerodynamic = faster</a:t>
            </a:r>
          </a:p>
        </p:txBody>
      </p:sp>
    </p:spTree>
    <p:extLst>
      <p:ext uri="{BB962C8B-B14F-4D97-AF65-F5344CB8AC3E}">
        <p14:creationId xmlns:p14="http://schemas.microsoft.com/office/powerpoint/2010/main" val="2888176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xit"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TextBox 46">
            <a:extLst>
              <a:ext uri="{FF2B5EF4-FFF2-40B4-BE49-F238E27FC236}">
                <a16:creationId xmlns:a16="http://schemas.microsoft.com/office/drawing/2014/main" id="{B37161A8-168D-D241-99CA-0102929C94B0}"/>
              </a:ext>
            </a:extLst>
          </p:cNvPr>
          <p:cNvSpPr txBox="1"/>
          <p:nvPr/>
        </p:nvSpPr>
        <p:spPr>
          <a:xfrm>
            <a:off x="2280375" y="1098195"/>
            <a:ext cx="7631247" cy="523220"/>
          </a:xfrm>
          <a:prstGeom prst="rect">
            <a:avLst/>
          </a:prstGeom>
          <a:noFill/>
        </p:spPr>
        <p:txBody>
          <a:bodyPr wrap="square" rtlCol="0">
            <a:spAutoFit/>
          </a:bodyPr>
          <a:lstStyle/>
          <a:p>
            <a:pPr algn="ctr"/>
            <a:r>
              <a:rPr lang="en-US" sz="2800" b="1" dirty="0">
                <a:solidFill>
                  <a:srgbClr val="D0353B"/>
                </a:solidFill>
                <a:latin typeface="Century Gothic" panose="020B0502020202020204" pitchFamily="34" charset="0"/>
              </a:rPr>
              <a:t>SMALL CHANGES = BETTER RESULTS IN SPORT</a:t>
            </a:r>
          </a:p>
        </p:txBody>
      </p:sp>
      <p:sp>
        <p:nvSpPr>
          <p:cNvPr id="17" name="Rectangle 16">
            <a:extLst>
              <a:ext uri="{FF2B5EF4-FFF2-40B4-BE49-F238E27FC236}">
                <a16:creationId xmlns:a16="http://schemas.microsoft.com/office/drawing/2014/main" id="{E5EFEC98-9662-AF42-9799-59FD7DB1940D}"/>
              </a:ext>
            </a:extLst>
          </p:cNvPr>
          <p:cNvSpPr/>
          <p:nvPr/>
        </p:nvSpPr>
        <p:spPr>
          <a:xfrm>
            <a:off x="2402303" y="4431722"/>
            <a:ext cx="2891420" cy="1077218"/>
          </a:xfrm>
          <a:prstGeom prst="rect">
            <a:avLst/>
          </a:prstGeom>
        </p:spPr>
        <p:txBody>
          <a:bodyPr wrap="square">
            <a:spAutoFit/>
          </a:bodyPr>
          <a:lstStyle/>
          <a:p>
            <a:pPr algn="ctr"/>
            <a:r>
              <a:rPr lang="en-GB" sz="1600" dirty="0">
                <a:solidFill>
                  <a:srgbClr val="103A5D"/>
                </a:solidFill>
                <a:latin typeface="Century Gothic" panose="020B0502020202020204" pitchFamily="34" charset="0"/>
              </a:rPr>
              <a:t>Wheelchair basketball players’ chairs have special wheels so they are less likely to tip over.</a:t>
            </a:r>
          </a:p>
        </p:txBody>
      </p:sp>
      <p:sp>
        <p:nvSpPr>
          <p:cNvPr id="18" name="Rectangle 17">
            <a:extLst>
              <a:ext uri="{FF2B5EF4-FFF2-40B4-BE49-F238E27FC236}">
                <a16:creationId xmlns:a16="http://schemas.microsoft.com/office/drawing/2014/main" id="{1C50CEE3-1CA0-604D-A8F4-6158D7812F8D}"/>
              </a:ext>
            </a:extLst>
          </p:cNvPr>
          <p:cNvSpPr/>
          <p:nvPr/>
        </p:nvSpPr>
        <p:spPr>
          <a:xfrm>
            <a:off x="7249840" y="4498645"/>
            <a:ext cx="2891420" cy="830997"/>
          </a:xfrm>
          <a:prstGeom prst="rect">
            <a:avLst/>
          </a:prstGeom>
        </p:spPr>
        <p:txBody>
          <a:bodyPr wrap="square">
            <a:spAutoFit/>
          </a:bodyPr>
          <a:lstStyle/>
          <a:p>
            <a:pPr algn="ctr"/>
            <a:r>
              <a:rPr lang="en-GB" sz="1600" dirty="0">
                <a:solidFill>
                  <a:srgbClr val="103A5D"/>
                </a:solidFill>
                <a:latin typeface="Century Gothic" panose="020B0502020202020204" pitchFamily="34" charset="0"/>
              </a:rPr>
              <a:t>Tennis players can make their racket strings tighter or slacker to suit the weather.</a:t>
            </a:r>
          </a:p>
        </p:txBody>
      </p:sp>
      <p:pic>
        <p:nvPicPr>
          <p:cNvPr id="3" name="Picture 2" descr="A picture containing device&#10;&#10;Description automatically generated">
            <a:extLst>
              <a:ext uri="{FF2B5EF4-FFF2-40B4-BE49-F238E27FC236}">
                <a16:creationId xmlns:a16="http://schemas.microsoft.com/office/drawing/2014/main" id="{BE2CD462-9B7D-C14A-BC09-C635A73CE44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402303" y="2009364"/>
            <a:ext cx="2462463" cy="2422358"/>
          </a:xfrm>
          <a:prstGeom prst="rect">
            <a:avLst/>
          </a:prstGeom>
        </p:spPr>
      </p:pic>
      <p:pic>
        <p:nvPicPr>
          <p:cNvPr id="33" name="Picture 32" descr="A person hitting a ball with a racket&#10;&#10;Description automatically generated">
            <a:extLst>
              <a:ext uri="{FF2B5EF4-FFF2-40B4-BE49-F238E27FC236}">
                <a16:creationId xmlns:a16="http://schemas.microsoft.com/office/drawing/2014/main" id="{BA95DC39-424A-E54C-9E83-C5BAE9B76AD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541710" y="2181288"/>
            <a:ext cx="2036946" cy="2036946"/>
          </a:xfrm>
          <a:custGeom>
            <a:avLst/>
            <a:gdLst>
              <a:gd name="connsiteX0" fmla="*/ 1018473 w 2036946"/>
              <a:gd name="connsiteY0" fmla="*/ 0 h 2036946"/>
              <a:gd name="connsiteX1" fmla="*/ 2036946 w 2036946"/>
              <a:gd name="connsiteY1" fmla="*/ 1018473 h 2036946"/>
              <a:gd name="connsiteX2" fmla="*/ 1018473 w 2036946"/>
              <a:gd name="connsiteY2" fmla="*/ 2036946 h 2036946"/>
              <a:gd name="connsiteX3" fmla="*/ 0 w 2036946"/>
              <a:gd name="connsiteY3" fmla="*/ 1018473 h 2036946"/>
              <a:gd name="connsiteX4" fmla="*/ 1018473 w 2036946"/>
              <a:gd name="connsiteY4" fmla="*/ 0 h 20369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6946" h="2036946">
                <a:moveTo>
                  <a:pt x="1018473" y="0"/>
                </a:moveTo>
                <a:cubicBezTo>
                  <a:pt x="1580960" y="0"/>
                  <a:pt x="2036946" y="455986"/>
                  <a:pt x="2036946" y="1018473"/>
                </a:cubicBezTo>
                <a:cubicBezTo>
                  <a:pt x="2036946" y="1580960"/>
                  <a:pt x="1580960" y="2036946"/>
                  <a:pt x="1018473" y="2036946"/>
                </a:cubicBezTo>
                <a:cubicBezTo>
                  <a:pt x="455986" y="2036946"/>
                  <a:pt x="0" y="1580960"/>
                  <a:pt x="0" y="1018473"/>
                </a:cubicBezTo>
                <a:cubicBezTo>
                  <a:pt x="0" y="455986"/>
                  <a:pt x="455986" y="0"/>
                  <a:pt x="1018473" y="0"/>
                </a:cubicBezTo>
                <a:close/>
              </a:path>
            </a:pathLst>
          </a:custGeom>
        </p:spPr>
      </p:pic>
    </p:spTree>
    <p:extLst>
      <p:ext uri="{BB962C8B-B14F-4D97-AF65-F5344CB8AC3E}">
        <p14:creationId xmlns:p14="http://schemas.microsoft.com/office/powerpoint/2010/main" val="3946021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C6A28E1-6C9D-6747-AD66-ABB85B12093F}"/>
              </a:ext>
            </a:extLst>
          </p:cNvPr>
          <p:cNvSpPr txBox="1"/>
          <p:nvPr/>
        </p:nvSpPr>
        <p:spPr>
          <a:xfrm>
            <a:off x="1041905" y="1037063"/>
            <a:ext cx="5382958" cy="954107"/>
          </a:xfrm>
          <a:prstGeom prst="rect">
            <a:avLst/>
          </a:prstGeom>
          <a:noFill/>
        </p:spPr>
        <p:txBody>
          <a:bodyPr wrap="square" rtlCol="0">
            <a:spAutoFit/>
          </a:bodyPr>
          <a:lstStyle/>
          <a:p>
            <a:r>
              <a:rPr lang="en-US" sz="2800" b="1" dirty="0">
                <a:solidFill>
                  <a:srgbClr val="D0353B"/>
                </a:solidFill>
                <a:latin typeface="Century Gothic" panose="020B0502020202020204" pitchFamily="34" charset="0"/>
              </a:rPr>
              <a:t>SMALL CHANGES = </a:t>
            </a:r>
            <a:br>
              <a:rPr lang="en-US" sz="2800" b="1" dirty="0">
                <a:solidFill>
                  <a:srgbClr val="D0353B"/>
                </a:solidFill>
                <a:latin typeface="Century Gothic" panose="020B0502020202020204" pitchFamily="34" charset="0"/>
              </a:rPr>
            </a:br>
            <a:r>
              <a:rPr lang="en-US" sz="2800" b="1" dirty="0">
                <a:solidFill>
                  <a:srgbClr val="D0353B"/>
                </a:solidFill>
                <a:latin typeface="Century Gothic" panose="020B0502020202020204" pitchFamily="34" charset="0"/>
              </a:rPr>
              <a:t>BETTER RESULTS AT WORK</a:t>
            </a:r>
          </a:p>
        </p:txBody>
      </p:sp>
      <p:sp>
        <p:nvSpPr>
          <p:cNvPr id="5" name="Rectangle 4">
            <a:extLst>
              <a:ext uri="{FF2B5EF4-FFF2-40B4-BE49-F238E27FC236}">
                <a16:creationId xmlns:a16="http://schemas.microsoft.com/office/drawing/2014/main" id="{C4140C68-3943-334A-898D-9726BB2E321A}"/>
              </a:ext>
            </a:extLst>
          </p:cNvPr>
          <p:cNvSpPr/>
          <p:nvPr/>
        </p:nvSpPr>
        <p:spPr>
          <a:xfrm>
            <a:off x="1040780" y="2136339"/>
            <a:ext cx="4387955" cy="2369880"/>
          </a:xfrm>
          <a:prstGeom prst="rect">
            <a:avLst/>
          </a:prstGeom>
        </p:spPr>
        <p:txBody>
          <a:bodyPr wrap="square">
            <a:spAutoFit/>
          </a:bodyPr>
          <a:lstStyle/>
          <a:p>
            <a:pPr>
              <a:spcAft>
                <a:spcPts val="1200"/>
              </a:spcAft>
            </a:pPr>
            <a:r>
              <a:rPr lang="en-GB" b="1" dirty="0">
                <a:solidFill>
                  <a:srgbClr val="103A5D"/>
                </a:solidFill>
                <a:latin typeface="Century Gothic" panose="020B0502020202020204" pitchFamily="34" charset="0"/>
              </a:rPr>
              <a:t>In Japan, workers:</a:t>
            </a:r>
          </a:p>
          <a:p>
            <a:pPr marL="285750" indent="-285750">
              <a:spcAft>
                <a:spcPts val="1200"/>
              </a:spcAft>
              <a:buFont typeface="Arial" panose="020B0604020202020204" pitchFamily="34" charset="0"/>
              <a:buChar char="•"/>
            </a:pPr>
            <a:r>
              <a:rPr lang="en-GB" dirty="0">
                <a:solidFill>
                  <a:srgbClr val="103A5D"/>
                </a:solidFill>
                <a:latin typeface="Century Gothic" panose="020B0502020202020204" pitchFamily="34" charset="0"/>
              </a:rPr>
              <a:t>Pay attention to details.</a:t>
            </a:r>
          </a:p>
          <a:p>
            <a:pPr marL="285750" indent="-285750">
              <a:spcAft>
                <a:spcPts val="1200"/>
              </a:spcAft>
              <a:buFont typeface="Arial" panose="020B0604020202020204" pitchFamily="34" charset="0"/>
              <a:buChar char="•"/>
            </a:pPr>
            <a:r>
              <a:rPr lang="en-GB" dirty="0">
                <a:solidFill>
                  <a:srgbClr val="103A5D"/>
                </a:solidFill>
                <a:latin typeface="Century Gothic" panose="020B0502020202020204" pitchFamily="34" charset="0"/>
              </a:rPr>
              <a:t>Think about their mistakes.</a:t>
            </a:r>
          </a:p>
          <a:p>
            <a:pPr marL="285750" indent="-285750">
              <a:spcAft>
                <a:spcPts val="1200"/>
              </a:spcAft>
              <a:buFont typeface="Arial" panose="020B0604020202020204" pitchFamily="34" charset="0"/>
              <a:buChar char="•"/>
            </a:pPr>
            <a:r>
              <a:rPr lang="en-GB" dirty="0">
                <a:solidFill>
                  <a:srgbClr val="103A5D"/>
                </a:solidFill>
                <a:latin typeface="Century Gothic" panose="020B0502020202020204" pitchFamily="34" charset="0"/>
              </a:rPr>
              <a:t>Make small changes to make things better.</a:t>
            </a:r>
          </a:p>
          <a:p>
            <a:pPr>
              <a:spcAft>
                <a:spcPts val="1200"/>
              </a:spcAft>
            </a:pPr>
            <a:r>
              <a:rPr lang="en-GB" dirty="0">
                <a:solidFill>
                  <a:srgbClr val="103A5D"/>
                </a:solidFill>
                <a:latin typeface="Century Gothic" panose="020B0502020202020204" pitchFamily="34" charset="0"/>
              </a:rPr>
              <a:t>This is called </a:t>
            </a:r>
            <a:r>
              <a:rPr lang="en-GB" b="1" dirty="0">
                <a:solidFill>
                  <a:srgbClr val="103A5D"/>
                </a:solidFill>
                <a:latin typeface="Century Gothic" panose="020B0502020202020204" pitchFamily="34" charset="0"/>
              </a:rPr>
              <a:t>kaizen </a:t>
            </a:r>
            <a:r>
              <a:rPr lang="ja-JP" altLang="en-US" b="1">
                <a:solidFill>
                  <a:srgbClr val="103A5D"/>
                </a:solidFill>
                <a:latin typeface="Century Gothic" panose="020B0502020202020204" pitchFamily="34" charset="0"/>
              </a:rPr>
              <a:t>改善</a:t>
            </a:r>
          </a:p>
        </p:txBody>
      </p:sp>
      <p:pic>
        <p:nvPicPr>
          <p:cNvPr id="7" name="Picture 6" descr="A picture containing ball, room, table&#10;&#10;Description automatically generated">
            <a:extLst>
              <a:ext uri="{FF2B5EF4-FFF2-40B4-BE49-F238E27FC236}">
                <a16:creationId xmlns:a16="http://schemas.microsoft.com/office/drawing/2014/main" id="{A8830464-E89F-E049-9195-966D1D36B33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991726" y="930442"/>
            <a:ext cx="4700337" cy="4572000"/>
          </a:xfrm>
          <a:prstGeom prst="rect">
            <a:avLst/>
          </a:prstGeom>
        </p:spPr>
      </p:pic>
      <p:sp>
        <p:nvSpPr>
          <p:cNvPr id="13" name="Rounded Rectangle 12">
            <a:extLst>
              <a:ext uri="{FF2B5EF4-FFF2-40B4-BE49-F238E27FC236}">
                <a16:creationId xmlns:a16="http://schemas.microsoft.com/office/drawing/2014/main" id="{6DC8BA10-F567-1948-B7E8-EED03E9BA6F6}"/>
              </a:ext>
            </a:extLst>
          </p:cNvPr>
          <p:cNvSpPr/>
          <p:nvPr/>
        </p:nvSpPr>
        <p:spPr>
          <a:xfrm rot="10800000">
            <a:off x="9386797" y="3240313"/>
            <a:ext cx="2108887" cy="1981392"/>
          </a:xfrm>
          <a:prstGeom prst="roundRect">
            <a:avLst>
              <a:gd name="adj" fmla="val 772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ounded Rectangle 13">
            <a:extLst>
              <a:ext uri="{FF2B5EF4-FFF2-40B4-BE49-F238E27FC236}">
                <a16:creationId xmlns:a16="http://schemas.microsoft.com/office/drawing/2014/main" id="{5401A718-342A-5444-B2FB-F2070CDCE959}"/>
              </a:ext>
            </a:extLst>
          </p:cNvPr>
          <p:cNvSpPr/>
          <p:nvPr/>
        </p:nvSpPr>
        <p:spPr>
          <a:xfrm rot="13500000">
            <a:off x="9286306" y="4121633"/>
            <a:ext cx="200986" cy="204213"/>
          </a:xfrm>
          <a:prstGeom prst="roundRect">
            <a:avLst>
              <a:gd name="adj" fmla="val 2313"/>
            </a:avLst>
          </a:prstGeom>
          <a:solidFill>
            <a:srgbClr val="103A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B382B70-FF51-1543-86F3-6E0BDB0A30BD}"/>
              </a:ext>
            </a:extLst>
          </p:cNvPr>
          <p:cNvSpPr/>
          <p:nvPr/>
        </p:nvSpPr>
        <p:spPr>
          <a:xfrm>
            <a:off x="9446590" y="3423519"/>
            <a:ext cx="1989304" cy="1600438"/>
          </a:xfrm>
          <a:prstGeom prst="rect">
            <a:avLst/>
          </a:prstGeom>
        </p:spPr>
        <p:txBody>
          <a:bodyPr wrap="square">
            <a:spAutoFit/>
          </a:bodyPr>
          <a:lstStyle/>
          <a:p>
            <a:pPr algn="ctr"/>
            <a:r>
              <a:rPr lang="en-GB" sz="1400" dirty="0">
                <a:solidFill>
                  <a:schemeClr val="bg1"/>
                </a:solidFill>
                <a:latin typeface="Century Gothic" panose="020B0502020202020204" pitchFamily="34" charset="0"/>
              </a:rPr>
              <a:t>Japanese robots update their skills </a:t>
            </a:r>
            <a:br>
              <a:rPr lang="en-GB" sz="1400"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as they learn!</a:t>
            </a:r>
          </a:p>
          <a:p>
            <a:pPr algn="ctr"/>
            <a:endParaRPr lang="en-GB" sz="1400" dirty="0">
              <a:solidFill>
                <a:schemeClr val="bg1"/>
              </a:solidFill>
              <a:latin typeface="Century Gothic" panose="020B0502020202020204" pitchFamily="34" charset="0"/>
            </a:endParaRPr>
          </a:p>
          <a:p>
            <a:pPr algn="ctr"/>
            <a:r>
              <a:rPr lang="en-GB" sz="1400" dirty="0">
                <a:solidFill>
                  <a:schemeClr val="bg1"/>
                </a:solidFill>
                <a:latin typeface="Century Gothic" panose="020B0502020202020204" pitchFamily="34" charset="0"/>
              </a:rPr>
              <a:t>These robots will </a:t>
            </a:r>
            <a:br>
              <a:rPr lang="en-GB" sz="1400" dirty="0">
                <a:solidFill>
                  <a:schemeClr val="bg1"/>
                </a:solidFill>
                <a:latin typeface="Century Gothic" panose="020B0502020202020204" pitchFamily="34" charset="0"/>
              </a:rPr>
            </a:br>
            <a:r>
              <a:rPr lang="en-GB" sz="1400" dirty="0">
                <a:solidFill>
                  <a:schemeClr val="bg1"/>
                </a:solidFill>
                <a:latin typeface="Century Gothic" panose="020B0502020202020204" pitchFamily="34" charset="0"/>
              </a:rPr>
              <a:t>help at the Tokyo 2020 Games.</a:t>
            </a:r>
          </a:p>
        </p:txBody>
      </p:sp>
    </p:spTree>
    <p:extLst>
      <p:ext uri="{BB962C8B-B14F-4D97-AF65-F5344CB8AC3E}">
        <p14:creationId xmlns:p14="http://schemas.microsoft.com/office/powerpoint/2010/main" val="1637265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1503</TotalTime>
  <Words>1443</Words>
  <Application>Microsoft Office PowerPoint</Application>
  <PresentationFormat>Widescreen</PresentationFormat>
  <Paragraphs>180</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Calibri</vt:lpstr>
      <vt:lpstr>Century Gothic</vt:lpstr>
      <vt:lpstr>ITC Avant Garde Gothic Pro</vt:lpstr>
      <vt:lpstr>游ゴシック</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Temp 2</dc:creator>
  <cp:lastModifiedBy>Lindsay Baker</cp:lastModifiedBy>
  <cp:revision>115</cp:revision>
  <dcterms:created xsi:type="dcterms:W3CDTF">2019-08-23T10:30:58Z</dcterms:created>
  <dcterms:modified xsi:type="dcterms:W3CDTF">2020-05-17T15:32:37Z</dcterms:modified>
</cp:coreProperties>
</file>