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7" r:id="rId6"/>
    <p:sldId id="268" r:id="rId7"/>
    <p:sldId id="269" r:id="rId8"/>
    <p:sldId id="270" r:id="rId9"/>
    <p:sldId id="271" r:id="rId10"/>
    <p:sldId id="272" r:id="rId11"/>
    <p:sldId id="274" r:id="rId12"/>
    <p:sldId id="273" r:id="rId13"/>
    <p:sldId id="283" r:id="rId14"/>
    <p:sldId id="284" r:id="rId15"/>
    <p:sldId id="261" r:id="rId16"/>
    <p:sldId id="262" r:id="rId17"/>
    <p:sldId id="263" r:id="rId18"/>
    <p:sldId id="275" r:id="rId19"/>
    <p:sldId id="265" r:id="rId20"/>
    <p:sldId id="266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5" r:id="rId29"/>
    <p:sldId id="286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4AF54-4388-409A-8C87-4A273470FD4F}" type="datetimeFigureOut">
              <a:rPr lang="en-GB" smtClean="0"/>
              <a:t>10/05/2015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50F71-5157-42A6-B8AA-14F629A27AF7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2664297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Born: 1</a:t>
            </a:r>
            <a:r>
              <a:rPr lang="en-GB" baseline="30000" dirty="0" smtClean="0">
                <a:solidFill>
                  <a:schemeClr val="bg1"/>
                </a:solidFill>
              </a:rPr>
              <a:t>st</a:t>
            </a:r>
            <a:r>
              <a:rPr lang="en-GB" dirty="0" smtClean="0">
                <a:solidFill>
                  <a:schemeClr val="bg1"/>
                </a:solidFill>
              </a:rPr>
              <a:t> November 1887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Died: 23</a:t>
            </a:r>
            <a:r>
              <a:rPr lang="en-GB" baseline="30000" dirty="0" smtClean="0">
                <a:solidFill>
                  <a:schemeClr val="bg1"/>
                </a:solidFill>
              </a:rPr>
              <a:t>rd</a:t>
            </a:r>
            <a:r>
              <a:rPr lang="en-GB" dirty="0" smtClean="0">
                <a:solidFill>
                  <a:schemeClr val="bg1"/>
                </a:solidFill>
              </a:rPr>
              <a:t> February 1976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http://news.bbc.co.uk/nol/shared/spl/hi/pop_ups/06/uk_ls_lowry___a_city0s_pride/img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708920"/>
            <a:ext cx="5715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Coming Out of School 1927 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70" name="Picture 6" descr="L.S. Lowry Coming Out of School 19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66339"/>
            <a:ext cx="9135202" cy="5691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Coming Out of School 1927 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Like many of Lowry's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pictures this is not a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depiction of a particular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place, but is based on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recollections of a school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seen in Lancashire.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11268" name="Picture 4" descr="http://img.freebase.com/api/trans/image_thumb/m/02c5svh?maxheight=510&amp;mode=fit&amp;maxwidth=5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4572000" cy="2850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Coming Out of School 1927 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>
                <a:solidFill>
                  <a:schemeClr val="bg1"/>
                </a:solidFill>
              </a:rPr>
              <a:t>'I stood in the gallery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marvelling </a:t>
            </a:r>
            <a:r>
              <a:rPr lang="en-GB" dirty="0">
                <a:solidFill>
                  <a:schemeClr val="bg1"/>
                </a:solidFill>
              </a:rPr>
              <a:t>at the accuracy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of </a:t>
            </a:r>
            <a:r>
              <a:rPr lang="en-GB" dirty="0">
                <a:solidFill>
                  <a:schemeClr val="bg1"/>
                </a:solidFill>
              </a:rPr>
              <a:t>the mirror that this to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me </a:t>
            </a:r>
            <a:r>
              <a:rPr lang="en-GB" dirty="0">
                <a:solidFill>
                  <a:schemeClr val="bg1"/>
                </a:solidFill>
              </a:rPr>
              <a:t>unknown painter had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held </a:t>
            </a:r>
            <a:r>
              <a:rPr lang="en-GB" dirty="0">
                <a:solidFill>
                  <a:schemeClr val="bg1"/>
                </a:solidFill>
              </a:rPr>
              <a:t>up to the bleakness,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</a:t>
            </a:r>
            <a:r>
              <a:rPr lang="en-GB" dirty="0">
                <a:solidFill>
                  <a:schemeClr val="bg1"/>
                </a:solidFill>
              </a:rPr>
              <a:t>obsolete shabbiness,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</a:t>
            </a:r>
            <a:r>
              <a:rPr lang="en-GB" dirty="0">
                <a:solidFill>
                  <a:schemeClr val="bg1"/>
                </a:solidFill>
              </a:rPr>
              <a:t>grimy </a:t>
            </a:r>
            <a:r>
              <a:rPr lang="en-GB" dirty="0" err="1">
                <a:solidFill>
                  <a:schemeClr val="bg1"/>
                </a:solidFill>
              </a:rPr>
              <a:t>fogboundness</a:t>
            </a:r>
            <a:r>
              <a:rPr lang="en-GB" dirty="0">
                <a:solidFill>
                  <a:schemeClr val="bg1"/>
                </a:solidFill>
              </a:rPr>
              <a:t>,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</a:t>
            </a:r>
            <a:r>
              <a:rPr lang="en-GB" dirty="0">
                <a:solidFill>
                  <a:schemeClr val="bg1"/>
                </a:solidFill>
              </a:rPr>
              <a:t>grimness of northern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industrial </a:t>
            </a:r>
            <a:r>
              <a:rPr lang="en-GB" dirty="0">
                <a:solidFill>
                  <a:schemeClr val="bg1"/>
                </a:solidFill>
              </a:rPr>
              <a:t>England.'</a:t>
            </a:r>
          </a:p>
        </p:txBody>
      </p:sp>
      <p:pic>
        <p:nvPicPr>
          <p:cNvPr id="11268" name="Picture 4" descr="http://img.freebase.com/api/trans/image_thumb/m/02c5svh?maxheight=510&amp;mode=fit&amp;maxwidth=5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4572000" cy="2850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Dwelling, </a:t>
            </a:r>
            <a:r>
              <a:rPr lang="en-GB" dirty="0" err="1">
                <a:solidFill>
                  <a:schemeClr val="bg1"/>
                </a:solidFill>
              </a:rPr>
              <a:t>Ordsall</a:t>
            </a:r>
            <a:r>
              <a:rPr lang="en-GB" dirty="0">
                <a:solidFill>
                  <a:schemeClr val="bg1"/>
                </a:solidFill>
              </a:rPr>
              <a:t> Lane, Salford 1927</a:t>
            </a: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4578" name="Picture 2" descr="L.S. Lowry Dwelling, Ordsall Lane, Salford 19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291144"/>
            <a:ext cx="7020272" cy="5566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Dwelling, </a:t>
            </a:r>
            <a:r>
              <a:rPr lang="en-GB" dirty="0" err="1">
                <a:solidFill>
                  <a:schemeClr val="bg1"/>
                </a:solidFill>
              </a:rPr>
              <a:t>Ordsall</a:t>
            </a:r>
            <a:r>
              <a:rPr lang="en-GB" dirty="0">
                <a:solidFill>
                  <a:schemeClr val="bg1"/>
                </a:solidFill>
              </a:rPr>
              <a:t> Lane, Salford 1927</a:t>
            </a: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>
                <a:solidFill>
                  <a:schemeClr val="bg1"/>
                </a:solidFill>
              </a:rPr>
              <a:t>Lowry was fascinated by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buildings</a:t>
            </a:r>
            <a:r>
              <a:rPr lang="en-GB" dirty="0">
                <a:solidFill>
                  <a:schemeClr val="bg1"/>
                </a:solidFill>
              </a:rPr>
              <a:t>. For him they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evoked </a:t>
            </a:r>
            <a:r>
              <a:rPr lang="en-GB" dirty="0">
                <a:solidFill>
                  <a:schemeClr val="bg1"/>
                </a:solidFill>
              </a:rPr>
              <a:t>the lives of their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occupants. 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“My </a:t>
            </a:r>
            <a:r>
              <a:rPr lang="en-GB" dirty="0">
                <a:solidFill>
                  <a:schemeClr val="bg1"/>
                </a:solidFill>
              </a:rPr>
              <a:t>favourite places were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</a:t>
            </a:r>
            <a:r>
              <a:rPr lang="en-GB" dirty="0">
                <a:solidFill>
                  <a:schemeClr val="bg1"/>
                </a:solidFill>
              </a:rPr>
              <a:t>houses built around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factories</a:t>
            </a:r>
            <a:r>
              <a:rPr lang="en-GB" dirty="0">
                <a:solidFill>
                  <a:schemeClr val="bg1"/>
                </a:solidFill>
              </a:rPr>
              <a:t>. They just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attracted </a:t>
            </a:r>
            <a:r>
              <a:rPr lang="en-GB" dirty="0">
                <a:solidFill>
                  <a:schemeClr val="bg1"/>
                </a:solidFill>
              </a:rPr>
              <a:t>me more than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</a:t>
            </a:r>
            <a:r>
              <a:rPr lang="en-GB" dirty="0">
                <a:solidFill>
                  <a:schemeClr val="bg1"/>
                </a:solidFill>
              </a:rPr>
              <a:t>others</a:t>
            </a:r>
            <a:r>
              <a:rPr lang="en-GB" dirty="0" smtClean="0">
                <a:solidFill>
                  <a:schemeClr val="bg1"/>
                </a:solidFill>
              </a:rPr>
              <a:t>.”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4578" name="Picture 2" descr="L.S. Lowry Dwelling, Ordsall Lane, Salford 19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52" y="1291144"/>
            <a:ext cx="4148946" cy="3289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Dwelling, </a:t>
            </a:r>
            <a:r>
              <a:rPr lang="en-GB" dirty="0" err="1">
                <a:solidFill>
                  <a:schemeClr val="bg1"/>
                </a:solidFill>
              </a:rPr>
              <a:t>Ordsall</a:t>
            </a:r>
            <a:r>
              <a:rPr lang="en-GB" dirty="0">
                <a:solidFill>
                  <a:schemeClr val="bg1"/>
                </a:solidFill>
              </a:rPr>
              <a:t> Lane, Salford 1927</a:t>
            </a: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>
                <a:solidFill>
                  <a:schemeClr val="bg1"/>
                </a:solidFill>
              </a:rPr>
              <a:t>Revisiting </a:t>
            </a:r>
            <a:r>
              <a:rPr lang="en-GB" dirty="0" err="1">
                <a:solidFill>
                  <a:schemeClr val="bg1"/>
                </a:solidFill>
              </a:rPr>
              <a:t>Orsdall</a:t>
            </a:r>
            <a:r>
              <a:rPr lang="en-GB" dirty="0">
                <a:solidFill>
                  <a:schemeClr val="bg1"/>
                </a:solidFill>
              </a:rPr>
              <a:t> Lane </a:t>
            </a:r>
            <a:r>
              <a:rPr lang="en-GB" dirty="0" smtClean="0">
                <a:solidFill>
                  <a:schemeClr val="bg1"/>
                </a:solidFill>
              </a:rPr>
              <a:t>in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the 1960s Lowry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remembered “scores </a:t>
            </a:r>
            <a:r>
              <a:rPr lang="en-GB" dirty="0">
                <a:solidFill>
                  <a:schemeClr val="bg1"/>
                </a:solidFill>
              </a:rPr>
              <a:t>of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little kids </a:t>
            </a:r>
            <a:r>
              <a:rPr lang="en-GB" dirty="0">
                <a:solidFill>
                  <a:schemeClr val="bg1"/>
                </a:solidFill>
              </a:rPr>
              <a:t>who hadn't had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>
                <a:solidFill>
                  <a:schemeClr val="bg1"/>
                </a:solidFill>
              </a:rPr>
              <a:t>a</a:t>
            </a:r>
            <a:r>
              <a:rPr lang="en-GB" dirty="0" smtClean="0">
                <a:solidFill>
                  <a:schemeClr val="bg1"/>
                </a:solidFill>
              </a:rPr>
              <a:t> wash </a:t>
            </a:r>
            <a:r>
              <a:rPr lang="en-GB" dirty="0">
                <a:solidFill>
                  <a:schemeClr val="bg1"/>
                </a:solidFill>
              </a:rPr>
              <a:t>for weeks would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come </a:t>
            </a:r>
            <a:r>
              <a:rPr lang="en-GB" dirty="0">
                <a:solidFill>
                  <a:schemeClr val="bg1"/>
                </a:solidFill>
              </a:rPr>
              <a:t>and stand around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me</a:t>
            </a:r>
            <a:r>
              <a:rPr lang="en-GB" dirty="0">
                <a:solidFill>
                  <a:schemeClr val="bg1"/>
                </a:solidFill>
              </a:rPr>
              <a:t>. </a:t>
            </a:r>
            <a:r>
              <a:rPr lang="en-GB" dirty="0" smtClean="0">
                <a:solidFill>
                  <a:schemeClr val="bg1"/>
                </a:solidFill>
              </a:rPr>
              <a:t>And </a:t>
            </a:r>
            <a:r>
              <a:rPr lang="en-GB" dirty="0">
                <a:solidFill>
                  <a:schemeClr val="bg1"/>
                </a:solidFill>
              </a:rPr>
              <a:t>there was a niff,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too.”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4578" name="Picture 2" descr="L.S. Lowry Dwelling, Ordsall Lane, Salford 19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52" y="1291144"/>
            <a:ext cx="4148946" cy="3289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Coming From The Mill, 1930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5602" name="Picture 2" descr="http://www.colinstewart.co.uk/sites/default/files/images/ComingFromTheMi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2"/>
            <a:ext cx="7006494" cy="5661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Coming From The Mill, 1930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tall buildings and the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smoking chimneys are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present, as are the busy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figures in the foreground.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stooped figures are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shown trudging home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from the mill after a day at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work.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5602" name="Picture 2" descr="http://www.colinstewart.co.uk/sites/default/files/images/ComingFromTheMi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4104456" cy="3316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Coming From The Mill, 1930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Lowry would create a very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pale background against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which to place his figures,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thus making them stand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out.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Another typical motif of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Lowry’s  painting is the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church depicted amongst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factories.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5602" name="Picture 2" descr="http://www.colinstewart.co.uk/sites/default/files/images/ComingFromTheMi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4104456" cy="3316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Coming From The Mill, 1930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painting tells a story. 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Can you identify some key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characters?  Where are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they going?  Where have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they been?  Why are they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stooped?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Think about what it must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have been like to live in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this industrial era. 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5602" name="Picture 2" descr="http://www.colinstewart.co.uk/sites/default/files/images/ComingFromTheMi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4104456" cy="3316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A Fight, 1935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746" name="Picture 2" descr="http://www.leninimports.com/ls_lowry_the_fight_o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305095"/>
            <a:ext cx="3888432" cy="55529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A Fight, 1935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This is a humorous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painting, that shows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Lowry’s love of slapstick.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faces of the onlookers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show amusement rather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than horror, apart from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woman portrayed in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painting who wears a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worried impression.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1746" name="Picture 2" descr="http://www.leninimports.com/ls_lowry_the_fight_o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556792"/>
            <a:ext cx="3176695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A Fight, 1935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Why do you think the men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are fighting?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Playful fights sometimes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escalate, does the woman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in the picture sense this?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Create a story around the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image.  How did it start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and how will it end?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1746" name="Picture 2" descr="http://www.leninimports.com/ls_lowry_the_fight_o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556792"/>
            <a:ext cx="3176695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An Industrial Landscape 1955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4" name="Picture 4" descr="L.S. Lowry Industrial Landscape 19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24744"/>
            <a:ext cx="7724808" cy="5733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An Industrial Landscape 1955 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>
                <a:solidFill>
                  <a:schemeClr val="bg1"/>
                </a:solidFill>
              </a:rPr>
              <a:t>Although it is an imaginary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composition, </a:t>
            </a:r>
            <a:r>
              <a:rPr lang="en-GB" dirty="0">
                <a:solidFill>
                  <a:schemeClr val="bg1"/>
                </a:solidFill>
              </a:rPr>
              <a:t>elements of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</a:t>
            </a:r>
            <a:r>
              <a:rPr lang="en-GB" dirty="0">
                <a:solidFill>
                  <a:schemeClr val="bg1"/>
                </a:solidFill>
              </a:rPr>
              <a:t>view are recognisable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as </a:t>
            </a:r>
            <a:r>
              <a:rPr lang="en-GB" dirty="0">
                <a:solidFill>
                  <a:schemeClr val="bg1"/>
                </a:solidFill>
              </a:rPr>
              <a:t>real places. For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example</a:t>
            </a:r>
            <a:r>
              <a:rPr lang="en-GB" dirty="0">
                <a:solidFill>
                  <a:schemeClr val="bg1"/>
                </a:solidFill>
              </a:rPr>
              <a:t>, the Stockport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Viaduct</a:t>
            </a:r>
            <a:r>
              <a:rPr lang="en-GB" dirty="0">
                <a:solidFill>
                  <a:schemeClr val="bg1"/>
                </a:solidFill>
              </a:rPr>
              <a:t>, which constantly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haunted </a:t>
            </a:r>
            <a:r>
              <a:rPr lang="en-GB" dirty="0">
                <a:solidFill>
                  <a:schemeClr val="bg1"/>
                </a:solidFill>
              </a:rPr>
              <a:t>the artist, can be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seen </a:t>
            </a:r>
            <a:r>
              <a:rPr lang="en-GB" dirty="0">
                <a:solidFill>
                  <a:schemeClr val="bg1"/>
                </a:solidFill>
              </a:rPr>
              <a:t>in the top left of the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picture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5362" name="Picture 2" descr="http://www.bbc.co.uk/arts/apictureofbritain/inspiration/region/eng_n/images/low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534" y="1219831"/>
            <a:ext cx="4043610" cy="30012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An Industrial Landscape 1955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dirty="0">
                <a:solidFill>
                  <a:schemeClr val="bg1"/>
                </a:solidFill>
              </a:rPr>
              <a:t>As if to emphasise the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human </a:t>
            </a:r>
            <a:r>
              <a:rPr lang="en-GB" dirty="0">
                <a:solidFill>
                  <a:schemeClr val="bg1"/>
                </a:solidFill>
              </a:rPr>
              <a:t>presence in this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overwhelming</a:t>
            </a:r>
            <a:r>
              <a:rPr lang="en-GB" dirty="0">
                <a:solidFill>
                  <a:schemeClr val="bg1"/>
                </a:solidFill>
              </a:rPr>
              <a:t>, blackened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city</a:t>
            </a:r>
            <a:r>
              <a:rPr lang="en-GB" dirty="0">
                <a:solidFill>
                  <a:schemeClr val="bg1"/>
                </a:solidFill>
              </a:rPr>
              <a:t>, Lowry focuses in on a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small </a:t>
            </a:r>
            <a:r>
              <a:rPr lang="en-GB" dirty="0">
                <a:solidFill>
                  <a:schemeClr val="bg1"/>
                </a:solidFill>
              </a:rPr>
              <a:t>street in the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foreground</a:t>
            </a:r>
            <a:r>
              <a:rPr lang="en-GB" dirty="0">
                <a:solidFill>
                  <a:schemeClr val="bg1"/>
                </a:solidFill>
              </a:rPr>
              <a:t>, almost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inviting </a:t>
            </a:r>
            <a:r>
              <a:rPr lang="en-GB" dirty="0">
                <a:solidFill>
                  <a:schemeClr val="bg1"/>
                </a:solidFill>
              </a:rPr>
              <a:t>the viewer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to </a:t>
            </a:r>
            <a:r>
              <a:rPr lang="en-GB" dirty="0">
                <a:solidFill>
                  <a:schemeClr val="bg1"/>
                </a:solidFill>
              </a:rPr>
              <a:t>join the small group of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people </a:t>
            </a:r>
            <a:r>
              <a:rPr lang="en-GB" dirty="0">
                <a:solidFill>
                  <a:schemeClr val="bg1"/>
                </a:solidFill>
              </a:rPr>
              <a:t>going about their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business</a:t>
            </a:r>
            <a:r>
              <a:rPr lang="en-GB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15362" name="Picture 2" descr="http://www.bbc.co.uk/arts/apictureofbritain/inspiration/region/eng_n/images/low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534" y="1219831"/>
            <a:ext cx="4043610" cy="30012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A Young Man 1957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9458" name="Picture 2" descr="http://www.tate.org.uk/collection/T/T00/T00142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268760"/>
            <a:ext cx="6621438" cy="5589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A Young Man 1957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“The </a:t>
            </a:r>
            <a:r>
              <a:rPr lang="en-GB" dirty="0">
                <a:solidFill>
                  <a:schemeClr val="bg1"/>
                </a:solidFill>
              </a:rPr>
              <a:t>head was done from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my </a:t>
            </a:r>
            <a:r>
              <a:rPr lang="en-GB" dirty="0">
                <a:solidFill>
                  <a:schemeClr val="bg1"/>
                </a:solidFill>
              </a:rPr>
              <a:t>recollection of a young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man </a:t>
            </a:r>
            <a:r>
              <a:rPr lang="en-GB" dirty="0">
                <a:solidFill>
                  <a:schemeClr val="bg1"/>
                </a:solidFill>
              </a:rPr>
              <a:t>I saw once in a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Manchester </a:t>
            </a:r>
            <a:r>
              <a:rPr lang="en-GB" dirty="0">
                <a:solidFill>
                  <a:schemeClr val="bg1"/>
                </a:solidFill>
              </a:rPr>
              <a:t>park - a good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while </a:t>
            </a:r>
            <a:r>
              <a:rPr lang="en-GB" dirty="0">
                <a:solidFill>
                  <a:schemeClr val="bg1"/>
                </a:solidFill>
              </a:rPr>
              <a:t>ago. He interested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me </a:t>
            </a:r>
            <a:r>
              <a:rPr lang="en-GB" dirty="0">
                <a:solidFill>
                  <a:schemeClr val="bg1"/>
                </a:solidFill>
              </a:rPr>
              <a:t>very much at the time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and </a:t>
            </a:r>
            <a:r>
              <a:rPr lang="en-GB" dirty="0">
                <a:solidFill>
                  <a:schemeClr val="bg1"/>
                </a:solidFill>
              </a:rPr>
              <a:t>stayed in my mind in a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vague </a:t>
            </a:r>
            <a:r>
              <a:rPr lang="en-GB" dirty="0">
                <a:solidFill>
                  <a:schemeClr val="bg1"/>
                </a:solidFill>
              </a:rPr>
              <a:t>sort of way ever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since.”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9458" name="Picture 2" descr="http://www.tate.org.uk/collection/T/T00/T00142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763" y="1268760"/>
            <a:ext cx="4094695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A Young Man 1957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GB" dirty="0">
                <a:solidFill>
                  <a:schemeClr val="bg1"/>
                </a:solidFill>
              </a:rPr>
              <a:t>He gave me the impression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that </a:t>
            </a:r>
            <a:r>
              <a:rPr lang="en-GB" dirty="0">
                <a:solidFill>
                  <a:schemeClr val="bg1"/>
                </a:solidFill>
              </a:rPr>
              <a:t>something had very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badly </a:t>
            </a:r>
            <a:r>
              <a:rPr lang="en-GB" dirty="0">
                <a:solidFill>
                  <a:schemeClr val="bg1"/>
                </a:solidFill>
              </a:rPr>
              <a:t>gone wrong in his life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though </a:t>
            </a:r>
            <a:r>
              <a:rPr lang="en-GB" dirty="0">
                <a:solidFill>
                  <a:schemeClr val="bg1"/>
                </a:solidFill>
              </a:rPr>
              <a:t>he gave no inkling of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what </a:t>
            </a:r>
            <a:r>
              <a:rPr lang="en-GB" dirty="0">
                <a:solidFill>
                  <a:schemeClr val="bg1"/>
                </a:solidFill>
              </a:rPr>
              <a:t>it was in a fairly long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conversation</a:t>
            </a:r>
            <a:r>
              <a:rPr lang="en-GB" dirty="0">
                <a:solidFill>
                  <a:schemeClr val="bg1"/>
                </a:solidFill>
              </a:rPr>
              <a:t>. He was totally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disinterested </a:t>
            </a:r>
            <a:r>
              <a:rPr lang="en-GB" dirty="0">
                <a:solidFill>
                  <a:schemeClr val="bg1"/>
                </a:solidFill>
              </a:rPr>
              <a:t>in anything at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all </a:t>
            </a:r>
            <a:r>
              <a:rPr lang="en-GB" dirty="0">
                <a:solidFill>
                  <a:schemeClr val="bg1"/>
                </a:solidFill>
              </a:rPr>
              <a:t>and yet was, to me most </a:t>
            </a: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interesting 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9458" name="Picture 2" descr="http://www.tate.org.uk/collection/T/T00/T00142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763" y="1268760"/>
            <a:ext cx="4094695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Head of a Man (with Red Eyes), 1938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8674" name="Picture 2" descr="http://www.foxtrotfilms.com/wp-content/uploads/2010/10/1959-637-Head-of-a-Man-with-Red-Ey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43000"/>
            <a:ext cx="4572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Head of a Man (with Red Eyes), 1938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This self-portrait was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painted after Lowry’s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father died, and while his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mother was ill.  It reflects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tiredness and the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sadness the artist was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feeling at the time. 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8674" name="Picture 2" descr="http://www.foxtrotfilms.com/wp-content/uploads/2010/10/1959-637-Head-of-a-Man-with-Red-Ey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43000"/>
            <a:ext cx="4032448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Head of a Man (with Red Eyes), 1938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Lowry worked during the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day, cared for his mother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in the evening and painted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at night.</a:t>
            </a: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It is a bold and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uncomfortable portrait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that stares at you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relentlessly.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8674" name="Picture 2" descr="http://www.foxtrotfilms.com/wp-content/uploads/2010/10/1959-637-Head-of-a-Man-with-Red-Ey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43000"/>
            <a:ext cx="4032448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Portrait of Ann, 1957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4818" name="Picture 2" descr="http://www.foxtrotfilms.com/wp-content/uploads/2010/09/1960-347-Portrait-of-Ann-300-dp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143000"/>
            <a:ext cx="46482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Portrait of Ann, 1957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It was painted in 1957 when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Lowry was beginning to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become known as an artist.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This painting surprised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many people because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they only thought of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Lowry as the artist from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 North who painted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industrial landscapes.</a:t>
            </a: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4818" name="Picture 2" descr="http://www.foxtrotfilms.com/wp-content/uploads/2010/09/1960-347-Portrait-of-Ann-300-dp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1143000"/>
            <a:ext cx="4084807" cy="5022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Portrait of Ann, 1957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Who Ann is exactly is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unknown.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There are many theories,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but it is unlikely that Ann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is a specific person who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Lowry knew and painted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(although sometimes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Lowry would pretend that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it was)</a:t>
            </a: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4818" name="Picture 2" descr="http://www.foxtrotfilms.com/wp-content/uploads/2010/09/1960-347-Portrait-of-Ann-300-dp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1143000"/>
            <a:ext cx="4084807" cy="5022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 S Lowry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Portrait of Ann, 1957</a:t>
            </a:r>
            <a:br>
              <a:rPr lang="en-GB" dirty="0" smtClean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What are the similarities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and differences between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these two portraits? 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Think about feelings, style,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emotion, detail, realism,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and tone. 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How does Lowry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use colour differently in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these two portraits?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Which portrait do you </a:t>
            </a:r>
          </a:p>
          <a:p>
            <a:pPr>
              <a:buNone/>
            </a:pPr>
            <a:r>
              <a:rPr lang="en-GB" dirty="0" smtClean="0">
                <a:solidFill>
                  <a:schemeClr val="bg1"/>
                </a:solidFill>
              </a:rPr>
              <a:t>prefer?  Why?</a:t>
            </a:r>
            <a:endParaRPr lang="en-GB" dirty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4818" name="Picture 2" descr="http://www.foxtrotfilms.com/wp-content/uploads/2010/09/1960-347-Portrait-of-Ann-300-dp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24744"/>
            <a:ext cx="2576926" cy="3168352"/>
          </a:xfrm>
          <a:prstGeom prst="rect">
            <a:avLst/>
          </a:prstGeom>
          <a:noFill/>
        </p:spPr>
      </p:pic>
      <p:pic>
        <p:nvPicPr>
          <p:cNvPr id="6" name="Picture 2" descr="http://www.foxtrotfilms.com/wp-content/uploads/2010/10/1959-637-Head-of-a-Man-with-Red-Ey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3356992"/>
            <a:ext cx="2534682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7" y="2929731"/>
            <a:ext cx="244792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Users\LHOPKIN\Desktop\gl_gm_2551_lar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1" y="0"/>
            <a:ext cx="89940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79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98" y="260648"/>
            <a:ext cx="871450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9" t="18573" r="25512" b="13072"/>
          <a:stretch/>
        </p:blipFill>
        <p:spPr bwMode="auto">
          <a:xfrm>
            <a:off x="467544" y="1845407"/>
            <a:ext cx="8136904" cy="50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103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767</Words>
  <Application>Microsoft Office PowerPoint</Application>
  <PresentationFormat>On-screen Show (4:3)</PresentationFormat>
  <Paragraphs>185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L S Lowry Born: 1st November 1887 Died: 23rd February 1976</vt:lpstr>
      <vt:lpstr>L S Lowry  Coming Out of School 1927  </vt:lpstr>
      <vt:lpstr>L S Lowry  Coming Out of School 1927  </vt:lpstr>
      <vt:lpstr>L S Lowry  Coming Out of School 1927  </vt:lpstr>
      <vt:lpstr>L S Lowry  Dwelling, Ordsall Lane, Salford 1927 </vt:lpstr>
      <vt:lpstr>L S Lowry  Dwelling, Ordsall Lane, Salford 1927 </vt:lpstr>
      <vt:lpstr>L S Lowry  Dwelling, Ordsall Lane, Salford 1927 </vt:lpstr>
      <vt:lpstr>L S Lowry  Coming From The Mill, 1930 </vt:lpstr>
      <vt:lpstr>L S Lowry  Coming From The Mill, 1930 </vt:lpstr>
      <vt:lpstr>L S Lowry  Coming From The Mill, 1930 </vt:lpstr>
      <vt:lpstr>L S Lowry  Coming From The Mill, 1930 </vt:lpstr>
      <vt:lpstr>L S Lowry  A Fight, 1935 </vt:lpstr>
      <vt:lpstr>L S Lowry  A Fight, 1935 </vt:lpstr>
      <vt:lpstr>L S Lowry  A Fight, 1935 </vt:lpstr>
      <vt:lpstr>L S Lowry  An Industrial Landscape 1955 </vt:lpstr>
      <vt:lpstr>L S Lowry  An Industrial Landscape 1955  </vt:lpstr>
      <vt:lpstr>L S Lowry  An Industrial Landscape 1955 </vt:lpstr>
      <vt:lpstr>L S Lowry  A Young Man 1957 </vt:lpstr>
      <vt:lpstr>L S Lowry  A Young Man 1957 </vt:lpstr>
      <vt:lpstr>L S Lowry  A Young Man 1957 </vt:lpstr>
      <vt:lpstr>L S Lowry  Head of a Man (with Red Eyes), 1938 </vt:lpstr>
      <vt:lpstr>L S Lowry  Head of a Man (with Red Eyes), 1938 </vt:lpstr>
      <vt:lpstr>L S Lowry  Head of a Man (with Red Eyes), 1938 </vt:lpstr>
      <vt:lpstr>L S Lowry  Portrait of Ann, 1957 </vt:lpstr>
      <vt:lpstr>L S Lowry  Portrait of Ann, 1957 </vt:lpstr>
      <vt:lpstr>L S Lowry  Portrait of Ann, 1957 </vt:lpstr>
      <vt:lpstr>L S Lowry  Portrait of Ann, 1957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Phillip</dc:creator>
  <cp:lastModifiedBy>Lindsay Hopkin</cp:lastModifiedBy>
  <cp:revision>10</cp:revision>
  <dcterms:created xsi:type="dcterms:W3CDTF">2011-05-23T19:48:06Z</dcterms:created>
  <dcterms:modified xsi:type="dcterms:W3CDTF">2015-05-10T11:59:34Z</dcterms:modified>
</cp:coreProperties>
</file>