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0" r:id="rId5"/>
    <p:sldId id="262" r:id="rId6"/>
    <p:sldId id="257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mayfieldcambridge.org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419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2644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359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73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466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4880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734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686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292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16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376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171735" y="147551"/>
            <a:ext cx="6528725" cy="94663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914400" y="1214754"/>
            <a:ext cx="7786059" cy="5346594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51520" y="1214754"/>
            <a:ext cx="228600" cy="5346594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pic>
        <p:nvPicPr>
          <p:cNvPr id="3073" name="Picture 16" descr="Mayfield Primary School">
            <a:hlinkClick r:id="rId2" tooltip="&quot; Everyone is welcome ·         Our diversity enriches us all ·         We all do our best for ourselves and for each other&quot;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7551"/>
            <a:ext cx="1682907" cy="94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7"/>
          <p:cNvSpPr txBox="1">
            <a:spLocks/>
          </p:cNvSpPr>
          <p:nvPr userDrawn="1"/>
        </p:nvSpPr>
        <p:spPr>
          <a:xfrm>
            <a:off x="2171735" y="202267"/>
            <a:ext cx="6528725" cy="406652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Key</a:t>
            </a:r>
            <a:r>
              <a:rPr lang="en-US" baseline="0" dirty="0" smtClean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171700" y="620317"/>
            <a:ext cx="6527800" cy="473869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914402" y="1214439"/>
            <a:ext cx="7785100" cy="37835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926572" y="1540818"/>
            <a:ext cx="778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959115" y="1916832"/>
            <a:ext cx="4521200" cy="1668066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5717780" y="2240868"/>
            <a:ext cx="2694649" cy="1026114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914402" y="3699031"/>
            <a:ext cx="7785100" cy="460623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7595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171735" y="147551"/>
            <a:ext cx="6528725" cy="94663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914400" y="1214754"/>
            <a:ext cx="7786059" cy="5346594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51520" y="1214754"/>
            <a:ext cx="228600" cy="5346594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pic>
        <p:nvPicPr>
          <p:cNvPr id="3073" name="Picture 16" descr="Mayfield Primary School">
            <a:hlinkClick r:id="rId2" tooltip="&quot; Everyone is welcome ·         Our diversity enriches us all ·         We all do our best for ourselves and for each other&quot;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7551"/>
            <a:ext cx="1682907" cy="94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7"/>
          <p:cNvSpPr txBox="1">
            <a:spLocks/>
          </p:cNvSpPr>
          <p:nvPr userDrawn="1"/>
        </p:nvSpPr>
        <p:spPr>
          <a:xfrm>
            <a:off x="2171735" y="202267"/>
            <a:ext cx="6528725" cy="406652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Key</a:t>
            </a:r>
            <a:r>
              <a:rPr lang="en-US" baseline="0" dirty="0" smtClean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171700" y="620317"/>
            <a:ext cx="6527800" cy="473869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914402" y="1214439"/>
            <a:ext cx="7785100" cy="37835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926572" y="1540818"/>
            <a:ext cx="778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959115" y="1916832"/>
            <a:ext cx="4521200" cy="1668066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5717780" y="2240868"/>
            <a:ext cx="2694649" cy="1026114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914402" y="3699031"/>
            <a:ext cx="7785100" cy="460623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7595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171735" y="147551"/>
            <a:ext cx="6528725" cy="94663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914400" y="1214754"/>
            <a:ext cx="7786059" cy="5346594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51520" y="1214754"/>
            <a:ext cx="228600" cy="5346594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pic>
        <p:nvPicPr>
          <p:cNvPr id="3073" name="Picture 16" descr="Mayfield Primary School">
            <a:hlinkClick r:id="rId2" tooltip="&quot; Everyone is welcome ·         Our diversity enriches us all ·         We all do our best for ourselves and for each other&quot;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7551"/>
            <a:ext cx="1682907" cy="94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7"/>
          <p:cNvSpPr txBox="1">
            <a:spLocks/>
          </p:cNvSpPr>
          <p:nvPr userDrawn="1"/>
        </p:nvSpPr>
        <p:spPr>
          <a:xfrm>
            <a:off x="2171735" y="202267"/>
            <a:ext cx="6528725" cy="406652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Key</a:t>
            </a:r>
            <a:r>
              <a:rPr lang="en-US" baseline="0" dirty="0" smtClean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171700" y="620317"/>
            <a:ext cx="6527800" cy="473869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914402" y="1214439"/>
            <a:ext cx="7785100" cy="37835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926572" y="1540818"/>
            <a:ext cx="778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959115" y="1916832"/>
            <a:ext cx="4521200" cy="1668066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5717780" y="2240868"/>
            <a:ext cx="2694649" cy="1026114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914402" y="3699031"/>
            <a:ext cx="7785100" cy="460623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7595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171735" y="147551"/>
            <a:ext cx="6528725" cy="94663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914400" y="1214754"/>
            <a:ext cx="7786059" cy="5346594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51520" y="1214754"/>
            <a:ext cx="228600" cy="5346594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pic>
        <p:nvPicPr>
          <p:cNvPr id="3073" name="Picture 16" descr="Mayfield Primary School">
            <a:hlinkClick r:id="rId2" tooltip="&quot; Everyone is welcome ·         Our diversity enriches us all ·         We all do our best for ourselves and for each other&quot;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7551"/>
            <a:ext cx="1682907" cy="94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7"/>
          <p:cNvSpPr txBox="1">
            <a:spLocks/>
          </p:cNvSpPr>
          <p:nvPr userDrawn="1"/>
        </p:nvSpPr>
        <p:spPr>
          <a:xfrm>
            <a:off x="2171735" y="202267"/>
            <a:ext cx="6528725" cy="406652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Key</a:t>
            </a:r>
            <a:r>
              <a:rPr lang="en-US" baseline="0" dirty="0" smtClean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171700" y="620317"/>
            <a:ext cx="6527800" cy="473869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914402" y="1214439"/>
            <a:ext cx="7785100" cy="37835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926572" y="1540818"/>
            <a:ext cx="778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959115" y="1916832"/>
            <a:ext cx="4521200" cy="1668066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5717780" y="2240868"/>
            <a:ext cx="2694649" cy="1026114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914402" y="3699031"/>
            <a:ext cx="7785100" cy="460623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7595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171735" y="147551"/>
            <a:ext cx="6528725" cy="94663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914400" y="1214754"/>
            <a:ext cx="7786059" cy="5346594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51520" y="1214754"/>
            <a:ext cx="228600" cy="5346594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pic>
        <p:nvPicPr>
          <p:cNvPr id="3073" name="Picture 16" descr="Mayfield Primary School">
            <a:hlinkClick r:id="rId2" tooltip="&quot; Everyone is welcome ·         Our diversity enriches us all ·         We all do our best for ourselves and for each other&quot;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7551"/>
            <a:ext cx="1682907" cy="94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7"/>
          <p:cNvSpPr txBox="1">
            <a:spLocks/>
          </p:cNvSpPr>
          <p:nvPr userDrawn="1"/>
        </p:nvSpPr>
        <p:spPr>
          <a:xfrm>
            <a:off x="2171735" y="202267"/>
            <a:ext cx="6528725" cy="406652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Key</a:t>
            </a:r>
            <a:r>
              <a:rPr lang="en-US" baseline="0" dirty="0" smtClean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171700" y="620317"/>
            <a:ext cx="6527800" cy="473869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914402" y="1214439"/>
            <a:ext cx="7785100" cy="37835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926572" y="1540818"/>
            <a:ext cx="778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959115" y="1916832"/>
            <a:ext cx="4521200" cy="1668066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5717780" y="2240868"/>
            <a:ext cx="2694649" cy="1026114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914402" y="3699031"/>
            <a:ext cx="7785100" cy="460623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7595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2171735" y="147551"/>
            <a:ext cx="6528725" cy="94663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3" name="Rectangle 32"/>
          <p:cNvSpPr/>
          <p:nvPr/>
        </p:nvSpPr>
        <p:spPr>
          <a:xfrm>
            <a:off x="914400" y="1214754"/>
            <a:ext cx="7786059" cy="5346594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2" name="Rectangle 31"/>
          <p:cNvSpPr/>
          <p:nvPr/>
        </p:nvSpPr>
        <p:spPr>
          <a:xfrm>
            <a:off x="251520" y="1214754"/>
            <a:ext cx="228600" cy="5346594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pic>
        <p:nvPicPr>
          <p:cNvPr id="3073" name="Picture 16" descr="Mayfield Primary School">
            <a:hlinkClick r:id="rId2" tooltip="&quot; Everyone is welcome ·         Our diversity enriches us all ·         We all do our best for ourselves and for each other&quot;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47551"/>
            <a:ext cx="1682907" cy="946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itle 7"/>
          <p:cNvSpPr txBox="1">
            <a:spLocks/>
          </p:cNvSpPr>
          <p:nvPr userDrawn="1"/>
        </p:nvSpPr>
        <p:spPr>
          <a:xfrm>
            <a:off x="2171735" y="202267"/>
            <a:ext cx="6528725" cy="406652"/>
          </a:xfrm>
          <a:prstGeom prst="rect">
            <a:avLst/>
          </a:prstGeom>
        </p:spPr>
        <p:txBody>
          <a:bodyPr vert="horz" anchor="t" anchorCtr="0">
            <a:normAutofit fontScale="77500" lnSpcReduction="200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Key</a:t>
            </a:r>
            <a:r>
              <a:rPr lang="en-US" baseline="0" dirty="0" smtClean="0"/>
              <a:t> Instant Recall Facts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171700" y="620317"/>
            <a:ext cx="6527800" cy="473869"/>
          </a:xfrm>
        </p:spPr>
        <p:txBody>
          <a:bodyPr/>
          <a:lstStyle>
            <a:lvl1pPr marL="0" indent="0" algn="ctr">
              <a:buNone/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914402" y="1214439"/>
            <a:ext cx="7785100" cy="378359"/>
          </a:xfrm>
        </p:spPr>
        <p:txBody>
          <a:bodyPr>
            <a:normAutofit/>
          </a:bodyPr>
          <a:lstStyle>
            <a:lvl1pPr marL="0" indent="0" algn="ctr">
              <a:buNone/>
              <a:defRPr sz="1600" b="1">
                <a:latin typeface="Calibri" panose="020F0502020204030204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926572" y="1540818"/>
            <a:ext cx="7786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By the end of this half term, children should know the following facts. The aim is for them to recall these facts </a:t>
            </a:r>
            <a:r>
              <a:rPr kumimoji="0" lang="en-GB" altLang="en-US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instantly</a:t>
            </a: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cs typeface="Arial" pitchFamily="34" charset="0"/>
            </a:endParaRPr>
          </a:p>
          <a:p>
            <a:endParaRPr lang="en-GB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959115" y="1916832"/>
            <a:ext cx="4521200" cy="1668066"/>
          </a:xfrm>
        </p:spPr>
        <p:txBody>
          <a:bodyPr/>
          <a:lstStyle>
            <a:lvl1pPr>
              <a:defRPr>
                <a:latin typeface="Calibri" panose="020F0502020204030204" pitchFamily="34" charset="0"/>
              </a:defRPr>
            </a:lvl1pPr>
            <a:lvl2pPr>
              <a:defRPr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23" name="Text Placeholder 22"/>
          <p:cNvSpPr>
            <a:spLocks noGrp="1"/>
          </p:cNvSpPr>
          <p:nvPr>
            <p:ph type="body" sz="quarter" idx="14"/>
          </p:nvPr>
        </p:nvSpPr>
        <p:spPr>
          <a:xfrm>
            <a:off x="5717780" y="2240868"/>
            <a:ext cx="2694649" cy="1026114"/>
          </a:xfrm>
          <a:solidFill>
            <a:schemeClr val="bg1">
              <a:lumMod val="85000"/>
            </a:schemeClr>
          </a:solidFill>
          <a:ln cap="rnd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>
            <a:lvl1pPr marL="0" indent="0" algn="ctr">
              <a:buNone/>
              <a:defRPr sz="1200" b="1" u="sng">
                <a:latin typeface="Calibri" panose="020F0502020204030204" pitchFamily="34" charset="0"/>
              </a:defRPr>
            </a:lvl1pPr>
            <a:lvl2pPr marL="274320" indent="0" algn="l">
              <a:buNone/>
              <a:defRPr sz="1200">
                <a:latin typeface="Calibri" panose="020F0502020204030204" pitchFamily="34" charset="0"/>
              </a:defRPr>
            </a:lvl2pPr>
            <a:lvl3pPr>
              <a:defRPr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</p:txBody>
      </p:sp>
      <p:sp>
        <p:nvSpPr>
          <p:cNvPr id="34" name="Text Placeholder 10"/>
          <p:cNvSpPr>
            <a:spLocks noGrp="1"/>
          </p:cNvSpPr>
          <p:nvPr>
            <p:ph type="body" sz="quarter" idx="15"/>
          </p:nvPr>
        </p:nvSpPr>
        <p:spPr>
          <a:xfrm>
            <a:off x="914402" y="3699031"/>
            <a:ext cx="7785100" cy="460623"/>
          </a:xfrm>
        </p:spPr>
        <p:txBody>
          <a:bodyPr/>
          <a:lstStyle>
            <a:lvl1pPr marL="0" indent="0">
              <a:buNone/>
              <a:defRPr sz="1200">
                <a:latin typeface="Calibri" panose="020F0502020204030204" pitchFamily="34" charset="0"/>
              </a:defRPr>
            </a:lvl1pPr>
            <a:lvl2pPr marL="274320" indent="0">
              <a:buNone/>
              <a:defRPr sz="1050">
                <a:latin typeface="Calibri" panose="020F0502020204030204" pitchFamily="34" charset="0"/>
              </a:defRPr>
            </a:lvl2pPr>
            <a:lvl3pPr>
              <a:defRPr sz="1050">
                <a:latin typeface="Calibri" panose="020F0502020204030204" pitchFamily="34" charset="0"/>
              </a:defRPr>
            </a:lvl3pPr>
            <a:lvl4pPr>
              <a:defRPr>
                <a:latin typeface="Calibri" panose="020F0502020204030204" pitchFamily="34" charset="0"/>
              </a:defRPr>
            </a:lvl4pPr>
            <a:lvl5pPr>
              <a:defRPr>
                <a:latin typeface="Calibri" panose="020F05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2875952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DF2E0-53F1-4B5D-B892-6AA49D688C0F}" type="datetimeFigureOut">
              <a:rPr lang="en-GB" smtClean="0"/>
              <a:t>24/07/2017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0AA87-5A01-4E40-A869-3BFC576B3D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225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conkermaths.org/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nrich.maths.org/1151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conkermaths.org/" TargetMode="Externa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conkermaths.com/" TargetMode="Externa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8546" y="2708920"/>
            <a:ext cx="7772400" cy="1470025"/>
          </a:xfrm>
        </p:spPr>
        <p:txBody>
          <a:bodyPr/>
          <a:lstStyle/>
          <a:p>
            <a:r>
              <a:rPr lang="en-GB" dirty="0" smtClean="0"/>
              <a:t>Maths Key Instant Recall Facts  </a:t>
            </a:r>
            <a:r>
              <a:rPr lang="en-GB" dirty="0" smtClean="0"/>
              <a:t>Year 5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4581128"/>
            <a:ext cx="6400800" cy="1752600"/>
          </a:xfrm>
        </p:spPr>
        <p:txBody>
          <a:bodyPr/>
          <a:lstStyle/>
          <a:p>
            <a:r>
              <a:rPr lang="en-GB" dirty="0" smtClean="0"/>
              <a:t>One target per half term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04664"/>
            <a:ext cx="2205732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162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Year 5 – Autumn 1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731575" y="1214439"/>
            <a:ext cx="8256917" cy="378359"/>
          </a:xfrm>
        </p:spPr>
        <p:txBody>
          <a:bodyPr>
            <a:normAutofit/>
          </a:bodyPr>
          <a:lstStyle/>
          <a:p>
            <a:r>
              <a:rPr lang="en-GB" sz="1400" dirty="0" smtClean="0"/>
              <a:t>I know the multiplication and division facts for all times tables up to 12 × </a:t>
            </a:r>
            <a:r>
              <a:rPr lang="en-GB" sz="1400" dirty="0"/>
              <a:t>12 </a:t>
            </a:r>
            <a:r>
              <a:rPr lang="en-GB" sz="1400" dirty="0" smtClean="0"/>
              <a:t>.</a:t>
            </a:r>
            <a:endParaRPr lang="en-GB" sz="1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2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fact family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 smtClean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ea typeface="Calibri" pitchFamily="34" charset="0"/>
                <a:cs typeface="Times New Roman" pitchFamily="18" charset="0"/>
              </a:rPr>
              <a:t>Speed Challenge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– Take two packs of playing cards and remove the kings. Turn over two cards and ask your child to multiply the numbers together (Ace = 1, Jack = 11, Queen = 12). How many questions can they answer correctly in 2 minutes?  Practise regularly and see if they can beat their high score.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ea typeface="Calibri" pitchFamily="34" charset="0"/>
                <a:cs typeface="Times New Roman" pitchFamily="18" charset="0"/>
              </a:rPr>
              <a:t>Online games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 – There are many games online which can help children practise their multiplication and division facts.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  <a:hlinkClick r:id="rId2"/>
              </a:rPr>
              <a:t>www.conkermaths.org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 is a good place to start.</a:t>
            </a:r>
            <a:endParaRPr lang="en-GB" altLang="en-US" u="sng" dirty="0" smtClean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u="sng" dirty="0" smtClean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ea typeface="Calibri" pitchFamily="34" charset="0"/>
                <a:cs typeface="Times New Roman" pitchFamily="18" charset="0"/>
              </a:rPr>
              <a:t>Use </a:t>
            </a: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remember.</a:t>
            </a: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 smtClean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GB" dirty="0" smtClean="0"/>
              <a:t>Key Vocabulary</a:t>
            </a:r>
          </a:p>
          <a:p>
            <a:pPr algn="l"/>
            <a:r>
              <a:rPr lang="en-GB" b="0" u="none" dirty="0" smtClean="0"/>
              <a:t>What is 12 </a:t>
            </a:r>
            <a:r>
              <a:rPr lang="en-GB" u="none" dirty="0" smtClean="0"/>
              <a:t>multiplied by </a:t>
            </a:r>
            <a:r>
              <a:rPr lang="en-GB" b="0" u="none" dirty="0" smtClean="0"/>
              <a:t>6?</a:t>
            </a:r>
          </a:p>
          <a:p>
            <a:pPr algn="l"/>
            <a:r>
              <a:rPr lang="en-GB" b="0" u="none" dirty="0" smtClean="0"/>
              <a:t>What is 7</a:t>
            </a:r>
            <a:r>
              <a:rPr lang="en-GB" u="none" dirty="0" smtClean="0"/>
              <a:t> times </a:t>
            </a:r>
            <a:r>
              <a:rPr lang="en-GB" b="0" u="none" dirty="0" smtClean="0"/>
              <a:t>8?</a:t>
            </a:r>
          </a:p>
          <a:p>
            <a:pPr algn="l"/>
            <a:r>
              <a:rPr lang="en-GB" b="0" u="none" dirty="0" smtClean="0"/>
              <a:t>What is 84 </a:t>
            </a:r>
            <a:r>
              <a:rPr lang="en-GB" u="none" dirty="0" smtClean="0"/>
              <a:t>divided by </a:t>
            </a:r>
            <a:r>
              <a:rPr lang="en-GB" b="0" u="none" dirty="0"/>
              <a:t>7</a:t>
            </a:r>
            <a:r>
              <a:rPr lang="en-GB" b="0" u="none" dirty="0" smtClean="0"/>
              <a:t>?</a:t>
            </a:r>
            <a:endParaRPr lang="en-GB" b="0" u="none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 lvl="0"/>
            <a:r>
              <a:rPr lang="en-GB" dirty="0">
                <a:ea typeface="Calibri" pitchFamily="34" charset="0"/>
                <a:cs typeface="Times New Roman" pitchFamily="18" charset="0"/>
              </a:rPr>
              <a:t>They should be able to answer these questions in any order, including missing number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questions e.g. 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7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× ⃝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= 28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or ⃝ ÷ 6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= 7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.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959115" y="2240868"/>
            <a:ext cx="4521200" cy="13440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 smtClean="0"/>
              <a:t>Please see separate sheet for all times table facts.</a:t>
            </a:r>
            <a:endParaRPr lang="en-GB" sz="1200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34635"/>
            <a:ext cx="1858532" cy="105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308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Year 5 – </a:t>
            </a:r>
            <a:r>
              <a:rPr lang="en-GB" dirty="0" smtClean="0"/>
              <a:t>Autumn 2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 can recall square numbers up to 12</a:t>
            </a:r>
            <a:r>
              <a:rPr lang="en-GB" baseline="30000" dirty="0" smtClean="0"/>
              <a:t>2</a:t>
            </a:r>
            <a:r>
              <a:rPr lang="en-GB" dirty="0" smtClean="0"/>
              <a:t> and their square roots.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cs typeface="Arial" pitchFamily="34" charset="0"/>
              </a:rPr>
              <a:t>Cycling Squares</a:t>
            </a:r>
            <a:r>
              <a:rPr lang="en-GB" altLang="en-US" dirty="0" smtClean="0">
                <a:cs typeface="Arial" pitchFamily="34" charset="0"/>
              </a:rPr>
              <a:t> –  At </a:t>
            </a:r>
            <a:r>
              <a:rPr lang="en-GB" altLang="en-US" dirty="0" smtClean="0">
                <a:cs typeface="Arial" pitchFamily="34" charset="0"/>
                <a:hlinkClick r:id="rId2"/>
              </a:rPr>
              <a:t>http</a:t>
            </a:r>
            <a:r>
              <a:rPr lang="en-GB" altLang="en-US" dirty="0">
                <a:cs typeface="Arial" pitchFamily="34" charset="0"/>
                <a:hlinkClick r:id="rId2"/>
              </a:rPr>
              <a:t>://</a:t>
            </a:r>
            <a:r>
              <a:rPr lang="en-GB" altLang="en-US" dirty="0" smtClean="0">
                <a:cs typeface="Arial" pitchFamily="34" charset="0"/>
                <a:hlinkClick r:id="rId2"/>
              </a:rPr>
              <a:t>nrich.maths.org/1151</a:t>
            </a:r>
            <a:r>
              <a:rPr lang="en-GB" altLang="en-US" dirty="0" smtClean="0">
                <a:cs typeface="Arial" pitchFamily="34" charset="0"/>
              </a:rPr>
              <a:t>  there is a challenge involving square numbers.  Can you complete the challenge and then create your own examples?</a:t>
            </a: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.</a:t>
            </a:r>
            <a:endParaRPr lang="en-GB" altLang="en-US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1203761638"/>
                  </p:ext>
                </p:extLst>
              </p:nvPr>
            </p:nvGraphicFramePr>
            <p:xfrm>
              <a:off x="958851" y="1916908"/>
              <a:ext cx="4521200" cy="2190417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2260600"/>
                    <a:gridCol w="2260600"/>
                  </a:tblGrid>
                  <a:tr h="2190417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800" dirty="0" smtClean="0">
                              <a:effectLst/>
                            </a:rPr>
                            <a:t>1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1 </a:t>
                          </a:r>
                          <a:r>
                            <a:rPr lang="en-GB" sz="800" dirty="0" smtClean="0">
                              <a:effectLst/>
                            </a:rPr>
                            <a:t>× </a:t>
                          </a:r>
                          <a:r>
                            <a:rPr lang="en-GB" sz="800" dirty="0">
                              <a:effectLst/>
                            </a:rPr>
                            <a:t>1 = </a:t>
                          </a:r>
                          <a:r>
                            <a:rPr lang="en-GB" sz="800" dirty="0" smtClean="0">
                              <a:effectLst/>
                            </a:rPr>
                            <a:t>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800" baseline="0" dirty="0" smtClean="0">
                              <a:effectLst/>
                            </a:rPr>
                            <a:t>2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2 </a:t>
                          </a:r>
                          <a:r>
                            <a:rPr lang="en-GB" sz="800" dirty="0" smtClean="0">
                              <a:effectLst/>
                            </a:rPr>
                            <a:t>× 2 = 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800" baseline="0" dirty="0" smtClean="0">
                              <a:effectLst/>
                            </a:rPr>
                            <a:t>3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3 </a:t>
                          </a:r>
                          <a:r>
                            <a:rPr lang="en-GB" sz="800" dirty="0" smtClean="0">
                              <a:effectLst/>
                            </a:rPr>
                            <a:t>× 3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800" baseline="0" dirty="0" smtClean="0">
                              <a:effectLst/>
                            </a:rPr>
                            <a:t>4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4 </a:t>
                          </a:r>
                          <a:r>
                            <a:rPr lang="en-GB" sz="800" dirty="0" smtClean="0">
                              <a:effectLst/>
                            </a:rPr>
                            <a:t>× 4 = 16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800" baseline="0" dirty="0" smtClean="0">
                              <a:effectLst/>
                            </a:rPr>
                            <a:t>5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5 </a:t>
                          </a:r>
                          <a:r>
                            <a:rPr lang="en-GB" sz="800" dirty="0" smtClean="0">
                              <a:effectLst/>
                            </a:rPr>
                            <a:t>× 5 = 25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800" baseline="0" dirty="0" smtClean="0">
                              <a:effectLst/>
                            </a:rPr>
                            <a:t>6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6 </a:t>
                          </a:r>
                          <a:r>
                            <a:rPr lang="en-GB" sz="800" dirty="0" smtClean="0">
                              <a:effectLst/>
                            </a:rPr>
                            <a:t>× 6 = 36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800" baseline="0" dirty="0" smtClean="0">
                              <a:effectLst/>
                            </a:rPr>
                            <a:t>7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7 </a:t>
                          </a:r>
                          <a:r>
                            <a:rPr lang="en-GB" sz="800" dirty="0" smtClean="0">
                              <a:effectLst/>
                            </a:rPr>
                            <a:t>× 7 = 49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800" baseline="0" dirty="0" smtClean="0">
                              <a:effectLst/>
                            </a:rPr>
                            <a:t>8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8 </a:t>
                          </a:r>
                          <a:r>
                            <a:rPr lang="en-GB" sz="800" dirty="0" smtClean="0">
                              <a:effectLst/>
                            </a:rPr>
                            <a:t>× 8 = 64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800" baseline="0" dirty="0" smtClean="0">
                              <a:effectLst/>
                            </a:rPr>
                            <a:t>9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9 </a:t>
                          </a:r>
                          <a:r>
                            <a:rPr lang="en-GB" sz="800" dirty="0" smtClean="0">
                              <a:effectLst/>
                            </a:rPr>
                            <a:t>× 9 = 81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800" baseline="0" dirty="0" smtClean="0">
                              <a:effectLst/>
                            </a:rPr>
                            <a:t>10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10 </a:t>
                          </a:r>
                          <a:r>
                            <a:rPr lang="en-GB" sz="800" dirty="0" smtClean="0">
                              <a:effectLst/>
                            </a:rPr>
                            <a:t>× 10 = 100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800" dirty="0" smtClean="0">
                              <a:effectLst/>
                            </a:rPr>
                            <a:t>11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11 </a:t>
                          </a:r>
                          <a:r>
                            <a:rPr lang="en-GB" sz="800" dirty="0" smtClean="0">
                              <a:effectLst/>
                            </a:rPr>
                            <a:t>× 11 = 121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800" baseline="0" dirty="0" smtClean="0">
                              <a:effectLst/>
                            </a:rPr>
                            <a:t>12</a:t>
                          </a:r>
                          <a:r>
                            <a:rPr lang="en-GB" sz="8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800" dirty="0" smtClean="0">
                              <a:effectLst/>
                            </a:rPr>
                            <a:t> =</a:t>
                          </a:r>
                          <a:r>
                            <a:rPr lang="en-GB" sz="800" baseline="0" dirty="0" smtClean="0">
                              <a:effectLst/>
                            </a:rPr>
                            <a:t> 12 </a:t>
                          </a:r>
                          <a:r>
                            <a:rPr lang="en-GB" sz="800" dirty="0" smtClean="0">
                              <a:effectLst/>
                            </a:rPr>
                            <a:t>× 12 = 144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en-GB" sz="800" dirty="0">
                            <a:effectLst/>
                          </a:endParaRPr>
                        </a:p>
                      </a:txBody>
                      <a:tcPr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</a:t>
                          </a:r>
                          <a:endParaRPr lang="en-GB" sz="8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2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9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3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16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4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25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36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6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49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7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64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8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81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100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10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121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ad>
                                <m:radPr>
                                  <m:degHide m:val="on"/>
                                  <m:ctrlPr>
                                    <a:rPr lang="en-GB" sz="80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</m:ctrlPr>
                                </m:radPr>
                                <m:deg/>
                                <m:e>
                                  <m:r>
                                    <a:rPr lang="en-GB" sz="800" b="0" i="1" smtClean="0">
                                      <a:effectLst/>
                                      <a:latin typeface="Cambria Math"/>
                                      <a:cs typeface="Times New Roman"/>
                                    </a:rPr>
                                    <m:t>144</m:t>
                                  </m:r>
                                </m:e>
                              </m:rad>
                            </m:oMath>
                          </a14:m>
                          <a:r>
                            <a:rPr lang="en-GB" sz="800" dirty="0" smtClean="0">
                              <a:effectLst/>
                              <a:latin typeface="Calibri"/>
                              <a:ea typeface="Calibri"/>
                              <a:cs typeface="Times New Roman"/>
                            </a:rPr>
                            <a:t> = 12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800" dirty="0" smtClean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800" dirty="0" smtClean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T="0" marB="0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Content Placeholder 6"/>
              <p:cNvGraphicFramePr>
                <a:graphicFrameLocks noGrp="1"/>
              </p:cNvGraphicFramePr>
              <p:nvPr>
                <p:ph sz="quarter" idx="13"/>
                <p:extLst>
                  <p:ext uri="{D42A27DB-BD31-4B8C-83A1-F6EECF244321}">
                    <p14:modId xmlns:p14="http://schemas.microsoft.com/office/powerpoint/2010/main" val="1776945909"/>
                  </p:ext>
                </p:extLst>
              </p:nvPr>
            </p:nvGraphicFramePr>
            <p:xfrm>
              <a:off x="719138" y="2555875"/>
              <a:ext cx="3390900" cy="2679192"/>
            </p:xfrm>
            <a:graphic>
              <a:graphicData uri="http://schemas.openxmlformats.org/drawingml/2006/table">
                <a:tbl>
                  <a:tblPr firstRow="1" bandRow="1">
                    <a:tableStyleId>{2D5ABB26-0587-4C30-8999-92F81FD0307C}</a:tableStyleId>
                  </a:tblPr>
                  <a:tblGrid>
                    <a:gridCol w="1695450"/>
                    <a:gridCol w="1695450"/>
                  </a:tblGrid>
                  <a:tr h="267919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 smtClean="0">
                              <a:effectLst/>
                            </a:rPr>
                            <a:t>1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 </a:t>
                          </a:r>
                          <a:r>
                            <a:rPr lang="en-GB" sz="1100" dirty="0" smtClean="0">
                              <a:effectLst/>
                            </a:rPr>
                            <a:t>× </a:t>
                          </a:r>
                          <a:r>
                            <a:rPr lang="en-GB" sz="1100" dirty="0">
                              <a:effectLst/>
                            </a:rPr>
                            <a:t>1 = </a:t>
                          </a:r>
                          <a:r>
                            <a:rPr lang="en-GB" sz="1100" dirty="0" smtClean="0">
                              <a:effectLst/>
                            </a:rPr>
                            <a:t>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2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2 </a:t>
                          </a:r>
                          <a:r>
                            <a:rPr lang="en-GB" sz="1100" dirty="0" smtClean="0">
                              <a:effectLst/>
                            </a:rPr>
                            <a:t>× 2 = 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3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3 </a:t>
                          </a:r>
                          <a:r>
                            <a:rPr lang="en-GB" sz="1100" dirty="0" smtClean="0">
                              <a:effectLst/>
                            </a:rPr>
                            <a:t>× 3 = 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4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4 </a:t>
                          </a:r>
                          <a:r>
                            <a:rPr lang="en-GB" sz="1100" dirty="0" smtClean="0">
                              <a:effectLst/>
                            </a:rPr>
                            <a:t>× 4 = 16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5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5 </a:t>
                          </a:r>
                          <a:r>
                            <a:rPr lang="en-GB" sz="1100" dirty="0" smtClean="0">
                              <a:effectLst/>
                            </a:rPr>
                            <a:t>× 5 = 25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6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6 </a:t>
                          </a:r>
                          <a:r>
                            <a:rPr lang="en-GB" sz="1100" dirty="0" smtClean="0">
                              <a:effectLst/>
                            </a:rPr>
                            <a:t>× 6 = 36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7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7 </a:t>
                          </a:r>
                          <a:r>
                            <a:rPr lang="en-GB" sz="1100" dirty="0" smtClean="0">
                              <a:effectLst/>
                            </a:rPr>
                            <a:t>× 7 = 49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8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8 </a:t>
                          </a:r>
                          <a:r>
                            <a:rPr lang="en-GB" sz="1100" dirty="0" smtClean="0">
                              <a:effectLst/>
                            </a:rPr>
                            <a:t>× 8 = 64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baseline="0" dirty="0" smtClean="0">
                              <a:effectLst/>
                            </a:rPr>
                            <a:t>9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9 </a:t>
                          </a:r>
                          <a:r>
                            <a:rPr lang="en-GB" sz="1100" dirty="0" smtClean="0">
                              <a:effectLst/>
                            </a:rPr>
                            <a:t>× 9 = 81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10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10 </a:t>
                          </a:r>
                          <a:r>
                            <a:rPr lang="en-GB" sz="1100" dirty="0" smtClean="0">
                              <a:effectLst/>
                            </a:rPr>
                            <a:t>× 10 = 100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100" dirty="0" smtClean="0">
                              <a:effectLst/>
                            </a:rPr>
                            <a:t>11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11 </a:t>
                          </a:r>
                          <a:r>
                            <a:rPr lang="en-GB" sz="1100" dirty="0" smtClean="0">
                              <a:effectLst/>
                            </a:rPr>
                            <a:t>× 11 = 121</a:t>
                          </a:r>
                        </a:p>
                        <a:p>
                          <a:pPr marL="0" marR="0" indent="0" algn="ctr" defTabSz="914400" rtl="0" eaLnBrk="1" fontAlgn="auto" latinLnBrk="0" hangingPunct="1">
                            <a:lnSpc>
                              <a:spcPct val="115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100" baseline="0" dirty="0" smtClean="0">
                              <a:effectLst/>
                            </a:rPr>
                            <a:t>12</a:t>
                          </a:r>
                          <a:r>
                            <a:rPr lang="en-GB" sz="1100" baseline="30000" dirty="0" smtClean="0">
                              <a:effectLst/>
                            </a:rPr>
                            <a:t>2</a:t>
                          </a:r>
                          <a:r>
                            <a:rPr lang="en-GB" sz="1100" dirty="0" smtClean="0">
                              <a:effectLst/>
                            </a:rPr>
                            <a:t> =</a:t>
                          </a:r>
                          <a:r>
                            <a:rPr lang="en-GB" sz="1100" baseline="0" dirty="0" smtClean="0">
                              <a:effectLst/>
                            </a:rPr>
                            <a:t> 12 </a:t>
                          </a:r>
                          <a:r>
                            <a:rPr lang="en-GB" sz="1100" dirty="0" smtClean="0">
                              <a:effectLst/>
                            </a:rPr>
                            <a:t>× 12 = 144</a:t>
                          </a:r>
                        </a:p>
                        <a:p>
                          <a:pPr algn="ctr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:endParaRPr lang="en-GB" sz="1100" dirty="0">
                            <a:effectLst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68580" marR="68580" marT="0" marB="0">
                        <a:blipFill rotWithShape="1">
                          <a:blip r:embed="rId3"/>
                          <a:stretch>
                            <a:fillRect l="-100360" t="-1364" r="-360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Key Vocabulary</a:t>
            </a:r>
          </a:p>
          <a:p>
            <a:pPr algn="l"/>
            <a:r>
              <a:rPr lang="en-GB" b="0" u="none" dirty="0" smtClean="0"/>
              <a:t>What is 8 </a:t>
            </a:r>
            <a:r>
              <a:rPr lang="en-GB" u="none" dirty="0" smtClean="0"/>
              <a:t>squared</a:t>
            </a:r>
            <a:r>
              <a:rPr lang="en-GB" b="0" u="none" dirty="0" smtClean="0"/>
              <a:t>?</a:t>
            </a:r>
          </a:p>
          <a:p>
            <a:pPr algn="l"/>
            <a:r>
              <a:rPr lang="en-GB" b="0" u="none" dirty="0" smtClean="0"/>
              <a:t>What is 7 </a:t>
            </a:r>
            <a:r>
              <a:rPr lang="en-GB" u="none" dirty="0" smtClean="0"/>
              <a:t>multiplied by itself</a:t>
            </a:r>
            <a:r>
              <a:rPr lang="en-GB" b="0" u="none" dirty="0" smtClean="0"/>
              <a:t>?</a:t>
            </a:r>
          </a:p>
          <a:p>
            <a:pPr algn="l"/>
            <a:r>
              <a:rPr lang="en-GB" b="0" u="none" dirty="0" smtClean="0"/>
              <a:t>What is the </a:t>
            </a:r>
            <a:r>
              <a:rPr lang="en-GB" u="none" dirty="0" smtClean="0"/>
              <a:t>square root </a:t>
            </a:r>
            <a:r>
              <a:rPr lang="en-GB" b="0" u="none" dirty="0" smtClean="0"/>
              <a:t>of 144?</a:t>
            </a:r>
          </a:p>
          <a:p>
            <a:pPr algn="l"/>
            <a:r>
              <a:rPr lang="en-GB" b="0" u="none" dirty="0" smtClean="0"/>
              <a:t>Is 81 a </a:t>
            </a:r>
            <a:r>
              <a:rPr lang="en-GB" u="none" dirty="0" smtClean="0"/>
              <a:t>square number</a:t>
            </a:r>
            <a:r>
              <a:rPr lang="en-GB" b="0" u="none" dirty="0" smtClean="0"/>
              <a:t>?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914402" y="3861048"/>
            <a:ext cx="7785100" cy="432049"/>
          </a:xfrm>
        </p:spPr>
        <p:txBody>
          <a:bodyPr>
            <a:normAutofit/>
          </a:bodyPr>
          <a:lstStyle/>
          <a:p>
            <a:pPr lvl="0"/>
            <a:r>
              <a:rPr lang="en-GB" dirty="0" smtClean="0">
                <a:ea typeface="Calibri" pitchFamily="34" charset="0"/>
                <a:cs typeface="Times New Roman" pitchFamily="18" charset="0"/>
              </a:rPr>
              <a:t>Children </a:t>
            </a:r>
            <a:r>
              <a:rPr lang="en-GB" dirty="0">
                <a:ea typeface="Calibri" pitchFamily="34" charset="0"/>
                <a:cs typeface="Times New Roman" pitchFamily="18" charset="0"/>
              </a:rPr>
              <a:t>should </a:t>
            </a:r>
            <a:r>
              <a:rPr lang="en-GB" dirty="0" smtClean="0">
                <a:ea typeface="Calibri" pitchFamily="34" charset="0"/>
                <a:cs typeface="Times New Roman" pitchFamily="18" charset="0"/>
              </a:rPr>
              <a:t>also be </a:t>
            </a:r>
            <a:r>
              <a:rPr lang="en-GB" dirty="0">
                <a:ea typeface="Calibri" pitchFamily="34" charset="0"/>
                <a:cs typeface="Times New Roman" pitchFamily="18" charset="0"/>
              </a:rPr>
              <a:t>able to </a:t>
            </a:r>
            <a:r>
              <a:rPr lang="en-GB" dirty="0" smtClean="0">
                <a:ea typeface="Calibri" pitchFamily="34" charset="0"/>
                <a:cs typeface="Times New Roman" pitchFamily="18" charset="0"/>
              </a:rPr>
              <a:t>recognise whether a number below 150 is a square number or not. 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34634"/>
            <a:ext cx="1762521" cy="998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341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Year 5 – Spring </a:t>
            </a:r>
            <a:r>
              <a:rPr lang="en-GB" dirty="0"/>
              <a:t>1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 can identify prime numbers up to 20.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>
            <a:norm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.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 smtClean="0">
                <a:cs typeface="Arial" pitchFamily="34" charset="0"/>
              </a:rPr>
              <a:t>It’s really important that your child uses mathematical vocabulary accurately. Choose a number between 2 and 20. How many correct statements can your child make about this number using the vocabulary above?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 smtClean="0">
                <a:cs typeface="Arial" pitchFamily="34" charset="0"/>
              </a:rPr>
              <a:t>Make a set of cards for the numbers from 2 to 20. How quickly can your child sort these into prime and composite numbers? How many even prime numbers can they find? How many odd composite numbers?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Key Vocabulary</a:t>
            </a:r>
          </a:p>
          <a:p>
            <a:pPr algn="l"/>
            <a:r>
              <a:rPr lang="en-GB" u="none" dirty="0" smtClean="0"/>
              <a:t>prime number</a:t>
            </a:r>
            <a:endParaRPr lang="en-GB" b="0" u="none" dirty="0" smtClean="0"/>
          </a:p>
          <a:p>
            <a:pPr algn="l"/>
            <a:r>
              <a:rPr lang="en-GB" u="none" dirty="0"/>
              <a:t>c</a:t>
            </a:r>
            <a:r>
              <a:rPr lang="en-GB" u="none" dirty="0" smtClean="0"/>
              <a:t>omposite number</a:t>
            </a:r>
            <a:endParaRPr lang="en-GB" b="0" u="none" dirty="0" smtClean="0"/>
          </a:p>
          <a:p>
            <a:pPr algn="l"/>
            <a:r>
              <a:rPr lang="en-GB" u="none" dirty="0"/>
              <a:t>f</a:t>
            </a:r>
            <a:r>
              <a:rPr lang="en-GB" u="none" dirty="0" smtClean="0"/>
              <a:t>actor</a:t>
            </a:r>
          </a:p>
          <a:p>
            <a:pPr algn="l"/>
            <a:r>
              <a:rPr lang="en-GB" u="none" dirty="0" smtClean="0"/>
              <a:t>multiple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GB" dirty="0" smtClean="0">
                <a:ea typeface="Calibri" pitchFamily="34" charset="0"/>
                <a:cs typeface="Times New Roman" pitchFamily="18" charset="0"/>
              </a:rPr>
              <a:t>Children </a:t>
            </a:r>
            <a:r>
              <a:rPr lang="en-GB" dirty="0">
                <a:ea typeface="Calibri" pitchFamily="34" charset="0"/>
                <a:cs typeface="Times New Roman" pitchFamily="18" charset="0"/>
              </a:rPr>
              <a:t>should </a:t>
            </a:r>
            <a:r>
              <a:rPr lang="en-GB" dirty="0" smtClean="0">
                <a:ea typeface="Calibri" pitchFamily="34" charset="0"/>
                <a:cs typeface="Times New Roman" pitchFamily="18" charset="0"/>
              </a:rPr>
              <a:t>be able to explain how they know that a number is composite.</a:t>
            </a:r>
          </a:p>
          <a:p>
            <a:pPr lvl="0"/>
            <a:r>
              <a:rPr lang="en-GB" dirty="0" smtClean="0">
                <a:ea typeface="Calibri" pitchFamily="34" charset="0"/>
                <a:cs typeface="Times New Roman" pitchFamily="18" charset="0"/>
              </a:rPr>
              <a:t>E.g. 15 is composite because it is a multiple of 3 and 5.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A prime number is a number with no factors other than itself and one.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The following numbers are prime numbers: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	2, 3, 5, 7, 11, 13, 17, 19</a:t>
            </a:r>
          </a:p>
          <a:p>
            <a:pPr marL="0" indent="0">
              <a:buNone/>
              <a:tabLst>
                <a:tab pos="268288" algn="l"/>
              </a:tabLst>
            </a:pPr>
            <a:endParaRPr lang="en-GB" sz="1200" i="1" dirty="0" smtClean="0">
              <a:ea typeface="Calibri" pitchFamily="34" charset="0"/>
              <a:cs typeface="Times New Roman" pitchFamily="18" charset="0"/>
            </a:endParaRP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A composite number is divisible by a number other than 1 or itself.</a:t>
            </a:r>
            <a:endParaRPr lang="en-GB" sz="1200" i="1" dirty="0">
              <a:ea typeface="Calibri" pitchFamily="34" charset="0"/>
              <a:cs typeface="Times New Roman" pitchFamily="18" charset="0"/>
            </a:endParaRP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The following numbers are composite numbers:</a:t>
            </a:r>
          </a:p>
          <a:p>
            <a:pPr marL="0" indent="0">
              <a:buNone/>
              <a:tabLst>
                <a:tab pos="268288" algn="l"/>
              </a:tabLst>
            </a:pPr>
            <a:r>
              <a:rPr lang="en-GB" sz="1200" i="1" dirty="0" smtClean="0">
                <a:ea typeface="Calibri" pitchFamily="34" charset="0"/>
                <a:cs typeface="Times New Roman" pitchFamily="18" charset="0"/>
              </a:rPr>
              <a:t>	4, 6, 8, 9, 10, 12, 14, 15, 16, 18, 20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0628"/>
            <a:ext cx="1802725" cy="1021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3753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Year 5 – </a:t>
            </a:r>
            <a:r>
              <a:rPr lang="en-GB" dirty="0" smtClean="0"/>
              <a:t>Spring 2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 can find factor pairs of a number. 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915359" y="4293096"/>
            <a:ext cx="7785100" cy="2268252"/>
          </a:xfrm>
        </p:spPr>
        <p:txBody>
          <a:bodyPr>
            <a:normAutofit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cs typeface="Arial" pitchFamily="34" charset="0"/>
              </a:rPr>
              <a:t>Play games </a:t>
            </a:r>
            <a:r>
              <a:rPr lang="en-GB" altLang="en-US" dirty="0" smtClean="0">
                <a:cs typeface="Arial" pitchFamily="34" charset="0"/>
              </a:rPr>
              <a:t> - There is an activity at </a:t>
            </a:r>
            <a:r>
              <a:rPr lang="en-GB" altLang="en-US" dirty="0" smtClean="0">
                <a:cs typeface="Arial" pitchFamily="34" charset="0"/>
                <a:hlinkClick r:id="rId2"/>
              </a:rPr>
              <a:t>www.conkermaths.org</a:t>
            </a:r>
            <a:r>
              <a:rPr lang="en-GB" altLang="en-US" dirty="0" smtClean="0">
                <a:cs typeface="Arial" pitchFamily="34" charset="0"/>
              </a:rPr>
              <a:t> to practise finding factor pairs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cs typeface="Arial" pitchFamily="34" charset="0"/>
              </a:rPr>
              <a:t>Think of the question</a:t>
            </a:r>
            <a:r>
              <a:rPr lang="en-GB" altLang="en-US" dirty="0" smtClean="0">
                <a:cs typeface="Arial" pitchFamily="34" charset="0"/>
              </a:rPr>
              <a:t> – One player thinks of a times table question (e.g. 4 </a:t>
            </a:r>
            <a:r>
              <a:rPr lang="en-GB" dirty="0" smtClean="0"/>
              <a:t>× 12) and states the answer. The other player has to guess the original question.</a:t>
            </a:r>
            <a:endParaRPr lang="en-GB" altLang="en-US" u="sng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ea typeface="Calibri" pitchFamily="34" charset="0"/>
                <a:cs typeface="Times New Roman" pitchFamily="18" charset="0"/>
              </a:rPr>
              <a:t>Use memory tricks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– For those hard-to-remember facts, www.multiplication.com has some strange picture stories to help children remember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.</a:t>
            </a:r>
            <a:endParaRPr lang="en-GB" altLang="en-US" dirty="0" smtClean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5724129" y="2132856"/>
            <a:ext cx="2694649" cy="1296144"/>
          </a:xfrm>
        </p:spPr>
        <p:txBody>
          <a:bodyPr>
            <a:normAutofit/>
          </a:bodyPr>
          <a:lstStyle/>
          <a:p>
            <a:r>
              <a:rPr lang="en-GB" dirty="0" smtClean="0"/>
              <a:t>Key Vocabulary</a:t>
            </a:r>
          </a:p>
          <a:p>
            <a:pPr algn="l"/>
            <a:r>
              <a:rPr lang="en-GB" b="0" u="none" dirty="0" smtClean="0"/>
              <a:t>Can you find a </a:t>
            </a:r>
            <a:r>
              <a:rPr lang="en-GB" u="none" dirty="0" smtClean="0"/>
              <a:t>factor</a:t>
            </a:r>
            <a:r>
              <a:rPr lang="en-GB" b="0" u="none" dirty="0" smtClean="0"/>
              <a:t> of 28?</a:t>
            </a:r>
          </a:p>
          <a:p>
            <a:pPr algn="l"/>
            <a:r>
              <a:rPr lang="en-GB" b="0" u="none" dirty="0" smtClean="0"/>
              <a:t>Find  two numbers whose</a:t>
            </a:r>
            <a:r>
              <a:rPr lang="en-GB" u="none" dirty="0" smtClean="0"/>
              <a:t> product</a:t>
            </a:r>
            <a:r>
              <a:rPr lang="en-GB" b="0" u="none" dirty="0" smtClean="0"/>
              <a:t> is 20.</a:t>
            </a:r>
          </a:p>
          <a:p>
            <a:pPr algn="l"/>
            <a:r>
              <a:rPr lang="en-GB" b="0" u="none" dirty="0" smtClean="0"/>
              <a:t>I know that 6 is a factor of 72 because 6 multiplied by 12 equals 72.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923595" y="2078850"/>
            <a:ext cx="4521200" cy="10261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 smtClean="0"/>
              <a:t>Children should now know all multiplication and division facts up to 12 × 12. When given a number in one of these times tables, they should be able to state a factor pair which multiply to make this number. Below are some examples: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5438579"/>
              </p:ext>
            </p:extLst>
          </p:nvPr>
        </p:nvGraphicFramePr>
        <p:xfrm>
          <a:off x="1019605" y="2942946"/>
          <a:ext cx="3912096" cy="75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6048"/>
                <a:gridCol w="1956048"/>
              </a:tblGrid>
              <a:tr h="7543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24 = 4 × 6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24 = 8 × 3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56 = 7 × 8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54 = 9 × 6</a:t>
                      </a:r>
                    </a:p>
                    <a:p>
                      <a:endParaRPr lang="en-GB" sz="900" b="0" dirty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 marT="34290" marB="3429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42 = 6 × 7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25 = 5 × 5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84 = 7 × 12</a:t>
                      </a:r>
                    </a:p>
                    <a:p>
                      <a:pPr marL="0" indent="0">
                        <a:buNone/>
                      </a:pPr>
                      <a:r>
                        <a:rPr lang="en-GB" sz="900" b="0" dirty="0" smtClean="0">
                          <a:solidFill>
                            <a:schemeClr val="tx1"/>
                          </a:solidFill>
                        </a:rPr>
                        <a:t>15 = 5 × 3</a:t>
                      </a:r>
                    </a:p>
                    <a:p>
                      <a:endParaRPr lang="en-GB" sz="900" dirty="0"/>
                    </a:p>
                  </a:txBody>
                  <a:tcPr marL="121920" marR="121920" marT="34290" marB="34290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80629"/>
            <a:ext cx="1858532" cy="105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746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Year 5 – </a:t>
            </a:r>
            <a:r>
              <a:rPr lang="en-GB" dirty="0" smtClean="0"/>
              <a:t>Summer 1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 smtClean="0"/>
              <a:t>I know decimal number bonds to 1 and 10.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ea typeface="Calibri" pitchFamily="34" charset="0"/>
                <a:cs typeface="Times New Roman" pitchFamily="18" charset="0"/>
              </a:rPr>
              <a:t>Buy one get three free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- If your child knows one fact (e.g. </a:t>
            </a:r>
            <a:r>
              <a:rPr lang="en-GB" altLang="en-US" dirty="0" smtClean="0"/>
              <a:t>8</a:t>
            </a:r>
            <a:r>
              <a:rPr lang="en-GB" dirty="0" smtClean="0"/>
              <a:t> + </a:t>
            </a:r>
            <a:r>
              <a:rPr lang="en-GB" dirty="0"/>
              <a:t>5 = </a:t>
            </a:r>
            <a:r>
              <a:rPr lang="en-GB" dirty="0" smtClean="0"/>
              <a:t>13), </a:t>
            </a:r>
            <a:r>
              <a:rPr lang="en-GB" dirty="0"/>
              <a:t>can they tell you the other three facts in the same fact family?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cs typeface="Times New Roman" pitchFamily="18" charset="0"/>
              </a:rPr>
              <a:t>Use number bonds to 10</a:t>
            </a:r>
            <a:r>
              <a:rPr lang="en-GB" altLang="en-US" dirty="0" smtClean="0">
                <a:cs typeface="Times New Roman" pitchFamily="18" charset="0"/>
              </a:rPr>
              <a:t> - How can number bonds to 10 help you work out number bonds to 100?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Times New Roman" pitchFamily="18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>
                <a:cs typeface="Times New Roman" pitchFamily="18" charset="0"/>
              </a:rPr>
              <a:t>Play games</a:t>
            </a:r>
            <a:r>
              <a:rPr lang="en-GB" altLang="en-US" dirty="0">
                <a:cs typeface="Times New Roman" pitchFamily="18" charset="0"/>
              </a:rPr>
              <a:t> </a:t>
            </a:r>
            <a:r>
              <a:rPr lang="en-GB" altLang="en-US" dirty="0" smtClean="0">
                <a:cs typeface="Times New Roman" pitchFamily="18" charset="0"/>
              </a:rPr>
              <a:t>– There are missing number questions at </a:t>
            </a:r>
            <a:r>
              <a:rPr lang="en-GB" altLang="en-US" dirty="0">
                <a:cs typeface="Times New Roman" pitchFamily="18" charset="0"/>
                <a:hlinkClick r:id="rId2"/>
              </a:rPr>
              <a:t>www.conkermaths.com</a:t>
            </a:r>
            <a:r>
              <a:rPr lang="en-GB" altLang="en-US" dirty="0">
                <a:cs typeface="Times New Roman" pitchFamily="18" charset="0"/>
              </a:rPr>
              <a:t> </a:t>
            </a:r>
            <a:r>
              <a:rPr lang="en-GB" altLang="en-US" dirty="0" smtClean="0">
                <a:cs typeface="Times New Roman" pitchFamily="18" charset="0"/>
              </a:rPr>
              <a:t>. See how </a:t>
            </a:r>
            <a:r>
              <a:rPr lang="en-GB" altLang="en-US" dirty="0">
                <a:cs typeface="Times New Roman" pitchFamily="18" charset="0"/>
              </a:rPr>
              <a:t>many questions you can answer in just </a:t>
            </a:r>
            <a:r>
              <a:rPr lang="en-GB" altLang="en-US" dirty="0" smtClean="0">
                <a:cs typeface="Times New Roman" pitchFamily="18" charset="0"/>
              </a:rPr>
              <a:t>90 seconds.  There is also a number bond pair game to play.</a:t>
            </a: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/>
            <a:endParaRPr lang="en-GB" alt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5717780" y="2132856"/>
            <a:ext cx="2694649" cy="124213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Key Vocabulary</a:t>
            </a:r>
          </a:p>
          <a:p>
            <a:pPr algn="l"/>
            <a:r>
              <a:rPr lang="en-GB" b="0" u="none" dirty="0" smtClean="0"/>
              <a:t>What do I </a:t>
            </a:r>
            <a:r>
              <a:rPr lang="en-GB" u="none" dirty="0" smtClean="0"/>
              <a:t>add </a:t>
            </a:r>
            <a:r>
              <a:rPr lang="en-GB" b="0" u="none" dirty="0" smtClean="0"/>
              <a:t>to 0.8 to make 1?</a:t>
            </a:r>
          </a:p>
          <a:p>
            <a:pPr algn="l"/>
            <a:r>
              <a:rPr lang="en-GB" b="0" u="none" dirty="0" smtClean="0"/>
              <a:t>What is 1 </a:t>
            </a:r>
            <a:r>
              <a:rPr lang="en-GB" u="none" dirty="0" smtClean="0"/>
              <a:t>take away </a:t>
            </a:r>
            <a:r>
              <a:rPr lang="en-GB" b="0" u="none" dirty="0" smtClean="0"/>
              <a:t>0.06?</a:t>
            </a:r>
          </a:p>
          <a:p>
            <a:pPr algn="l"/>
            <a:r>
              <a:rPr lang="en-GB" b="0" u="none" dirty="0" smtClean="0"/>
              <a:t>What is 1.3 </a:t>
            </a:r>
            <a:r>
              <a:rPr lang="en-GB" u="none" dirty="0" smtClean="0"/>
              <a:t>less than </a:t>
            </a:r>
            <a:r>
              <a:rPr lang="en-GB" b="0" u="none" dirty="0" smtClean="0"/>
              <a:t>10?</a:t>
            </a:r>
          </a:p>
          <a:p>
            <a:pPr algn="l"/>
            <a:r>
              <a:rPr lang="en-GB" u="none" dirty="0" smtClean="0"/>
              <a:t>How many more </a:t>
            </a:r>
            <a:r>
              <a:rPr lang="en-GB" b="0" u="none" dirty="0" smtClean="0"/>
              <a:t>than </a:t>
            </a:r>
            <a:r>
              <a:rPr lang="en-GB" b="0" u="none" dirty="0"/>
              <a:t>9</a:t>
            </a:r>
            <a:r>
              <a:rPr lang="en-GB" b="0" u="none" dirty="0" smtClean="0"/>
              <a:t>.8 is 10?</a:t>
            </a:r>
          </a:p>
          <a:p>
            <a:pPr algn="l"/>
            <a:r>
              <a:rPr lang="en-GB" b="0" u="none" dirty="0" smtClean="0"/>
              <a:t>What is the </a:t>
            </a:r>
            <a:r>
              <a:rPr lang="en-GB" u="none" dirty="0" smtClean="0"/>
              <a:t>difference</a:t>
            </a:r>
            <a:r>
              <a:rPr lang="en-GB" b="0" u="none" dirty="0" smtClean="0"/>
              <a:t> between 0.92 and 10?</a:t>
            </a:r>
            <a:endParaRPr lang="en-GB" u="none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ea typeface="Calibri" pitchFamily="34" charset="0"/>
                <a:cs typeface="Times New Roman" pitchFamily="18" charset="0"/>
              </a:rPr>
              <a:t>This list includes some examples </a:t>
            </a:r>
            <a:r>
              <a:rPr lang="en-GB" dirty="0">
                <a:ea typeface="Calibri" pitchFamily="34" charset="0"/>
                <a:cs typeface="Times New Roman" pitchFamily="18" charset="0"/>
              </a:rPr>
              <a:t> </a:t>
            </a:r>
            <a:r>
              <a:rPr lang="en-GB" dirty="0" smtClean="0">
                <a:ea typeface="Calibri" pitchFamily="34" charset="0"/>
                <a:cs typeface="Times New Roman" pitchFamily="18" charset="0"/>
              </a:rPr>
              <a:t>of facts that children should know. They should be able to answer questions including missing number questions 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e.g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0.49 +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⃝ =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10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or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7.2 + ⃝ 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= </a:t>
            </a:r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10.</a:t>
            </a:r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pPr lvl="0"/>
            <a:endParaRPr lang="en-GB" altLang="en-US" dirty="0">
              <a:ea typeface="Calibri" pitchFamily="34" charset="0"/>
              <a:cs typeface="Times New Roman" pitchFamily="18" charset="0"/>
            </a:endParaRPr>
          </a:p>
          <a:p>
            <a:endParaRPr lang="en-GB" dirty="0"/>
          </a:p>
        </p:txBody>
      </p:sp>
      <p:graphicFrame>
        <p:nvGraphicFramePr>
          <p:cNvPr id="9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4151201"/>
              </p:ext>
            </p:extLst>
          </p:nvPr>
        </p:nvGraphicFramePr>
        <p:xfrm>
          <a:off x="923595" y="1916832"/>
          <a:ext cx="3096646" cy="173507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48323"/>
                <a:gridCol w="1548323"/>
              </a:tblGrid>
              <a:tr h="17350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Some examples: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0.6</a:t>
                      </a: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+ 0.4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0.4 + 0.6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0.4 = 0.6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1– 0.6 = 0.4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="0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0.75 + 0.25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0.25 + 0.75 = 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0.25 = 0.75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="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 – 0.75 = 0.25</a:t>
                      </a:r>
                      <a:endParaRPr lang="en-GB" sz="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3.7 + 6.3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6.3</a:t>
                      </a:r>
                      <a:r>
                        <a:rPr lang="en-GB" sz="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+ 3.7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6.3 = 3.7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3.7 = 6.3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baseline="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4.8 + 5.2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5.2 + 4.8 = 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5.2 = 4.8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 – 4.8 = 5.2</a:t>
                      </a:r>
                      <a:endParaRPr lang="en-GB" sz="8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11" y="80628"/>
            <a:ext cx="1953371" cy="110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603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Year 5 – </a:t>
            </a:r>
            <a:r>
              <a:rPr lang="en-GB" dirty="0" smtClean="0"/>
              <a:t>Summer 2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 can recall metric conversions.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915359" y="4185084"/>
            <a:ext cx="7785100" cy="2376264"/>
          </a:xfrm>
        </p:spPr>
        <p:txBody>
          <a:bodyPr>
            <a:normAutofit lnSpcReduction="10000"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sz="1400" u="sng" dirty="0">
                <a:ea typeface="Calibri" panose="020F0502020204030204" pitchFamily="34" charset="0"/>
                <a:cs typeface="Times New Roman" pitchFamily="18" charset="0"/>
              </a:rPr>
              <a:t>Top Tips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dirty="0">
                <a:ea typeface="Calibri" pitchFamily="34" charset="0"/>
                <a:cs typeface="Times New Roman" pitchFamily="18" charset="0"/>
              </a:rPr>
              <a:t>The secret to success is practising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little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 and </a:t>
            </a:r>
            <a:r>
              <a:rPr lang="en-GB" altLang="en-US" b="1" dirty="0">
                <a:ea typeface="Calibri" pitchFamily="34" charset="0"/>
                <a:cs typeface="Times New Roman" pitchFamily="18" charset="0"/>
              </a:rPr>
              <a:t>often</a:t>
            </a:r>
            <a:r>
              <a:rPr lang="en-GB" altLang="en-US" dirty="0">
                <a:ea typeface="Calibri" pitchFamily="34" charset="0"/>
                <a:cs typeface="Times New Roman" pitchFamily="18" charset="0"/>
              </a:rPr>
              <a:t>. Use time wisely. Can you practise these KIRFs while walking to school or during a car journey? You don’t need to practise them all at once: perhaps you could have a fact of the day. If you would like more ideas, please speak to your child’s teacher.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>
                <a:cs typeface="Arial" pitchFamily="34" charset="0"/>
              </a:rPr>
              <a:t>Look at the prefixes </a:t>
            </a:r>
            <a:r>
              <a:rPr lang="en-GB" altLang="en-US" dirty="0" smtClean="0">
                <a:cs typeface="Arial" pitchFamily="34" charset="0"/>
              </a:rPr>
              <a:t>– Can your child work out the meanings of </a:t>
            </a:r>
            <a:r>
              <a:rPr lang="en-GB" altLang="en-US" i="1" dirty="0" smtClean="0">
                <a:cs typeface="Arial" pitchFamily="34" charset="0"/>
              </a:rPr>
              <a:t>kilo-</a:t>
            </a:r>
            <a:r>
              <a:rPr lang="en-GB" altLang="en-US" dirty="0" smtClean="0">
                <a:cs typeface="Arial" pitchFamily="34" charset="0"/>
              </a:rPr>
              <a:t>, </a:t>
            </a:r>
            <a:r>
              <a:rPr lang="en-GB" altLang="en-US" i="1" dirty="0" err="1" smtClean="0">
                <a:cs typeface="Arial" pitchFamily="34" charset="0"/>
              </a:rPr>
              <a:t>centi</a:t>
            </a:r>
            <a:r>
              <a:rPr lang="en-GB" altLang="en-US" i="1" dirty="0" smtClean="0">
                <a:cs typeface="Arial" pitchFamily="34" charset="0"/>
              </a:rPr>
              <a:t>- </a:t>
            </a:r>
            <a:r>
              <a:rPr lang="en-GB" altLang="en-US" dirty="0" smtClean="0">
                <a:cs typeface="Arial" pitchFamily="34" charset="0"/>
              </a:rPr>
              <a:t>and  </a:t>
            </a:r>
            <a:r>
              <a:rPr lang="en-GB" altLang="en-US" i="1" dirty="0" err="1" smtClean="0">
                <a:cs typeface="Arial" pitchFamily="34" charset="0"/>
              </a:rPr>
              <a:t>milli</a:t>
            </a:r>
            <a:r>
              <a:rPr lang="en-GB" altLang="en-US" i="1" dirty="0" smtClean="0">
                <a:cs typeface="Arial" pitchFamily="34" charset="0"/>
              </a:rPr>
              <a:t>-</a:t>
            </a:r>
            <a:r>
              <a:rPr lang="en-GB" altLang="en-US" dirty="0" smtClean="0">
                <a:cs typeface="Arial" pitchFamily="34" charset="0"/>
              </a:rPr>
              <a:t>? What other words  begin with these prefixes?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/>
              <a:t>Be practical </a:t>
            </a:r>
            <a:r>
              <a:rPr lang="en-GB" altLang="en-US" dirty="0" smtClean="0"/>
              <a:t>– Do some baking and convert the measurements in the recipe.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en-GB" altLang="en-US" u="sng" dirty="0" smtClean="0"/>
              <a:t>How far?</a:t>
            </a:r>
            <a:r>
              <a:rPr lang="en-GB" altLang="en-US" b="1" i="1" dirty="0" smtClean="0"/>
              <a:t> – </a:t>
            </a:r>
            <a:r>
              <a:rPr lang="en-GB" altLang="en-US" dirty="0" smtClean="0"/>
              <a:t>Calculate some distances  using unusual measurements. How tall is your child in mm? How far away is London in metres?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en-GB" altLang="en-US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3131840" y="1970838"/>
            <a:ext cx="326436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Calibri" panose="020F0502020204030204" pitchFamily="34" charset="0"/>
              </a:rPr>
              <a:t>1 kilogram = 1000 grams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r>
              <a:rPr lang="en-GB" sz="1200" dirty="0" smtClean="0">
                <a:latin typeface="Calibri" panose="020F0502020204030204" pitchFamily="34" charset="0"/>
              </a:rPr>
              <a:t>1 kilometre = 1000 metres</a:t>
            </a:r>
          </a:p>
          <a:p>
            <a:r>
              <a:rPr lang="en-GB" sz="1200" dirty="0" smtClean="0">
                <a:latin typeface="Calibri" panose="020F0502020204030204" pitchFamily="34" charset="0"/>
              </a:rPr>
              <a:t>1 metre = 100 centimetres</a:t>
            </a:r>
          </a:p>
          <a:p>
            <a:r>
              <a:rPr lang="en-GB" sz="1200" dirty="0" smtClean="0">
                <a:latin typeface="Calibri" panose="020F0502020204030204" pitchFamily="34" charset="0"/>
              </a:rPr>
              <a:t>1 metre = 1000 millimetres</a:t>
            </a:r>
          </a:p>
          <a:p>
            <a:r>
              <a:rPr lang="en-GB" sz="1200" dirty="0" smtClean="0">
                <a:latin typeface="Calibri" panose="020F0502020204030204" pitchFamily="34" charset="0"/>
              </a:rPr>
              <a:t>1 centimetre = 10 millimetres</a:t>
            </a:r>
          </a:p>
          <a:p>
            <a:endParaRPr lang="en-GB" sz="1200" dirty="0">
              <a:latin typeface="Calibri" panose="020F0502020204030204" pitchFamily="34" charset="0"/>
            </a:endParaRPr>
          </a:p>
          <a:p>
            <a:r>
              <a:rPr lang="en-GB" sz="1200" dirty="0" smtClean="0">
                <a:latin typeface="Calibri" panose="020F0502020204030204" pitchFamily="34" charset="0"/>
              </a:rPr>
              <a:t>1 litre = 1000 millilitres</a:t>
            </a:r>
          </a:p>
          <a:p>
            <a:endParaRPr lang="en-GB" sz="1200" dirty="0" smtClean="0">
              <a:latin typeface="Calibri" panose="020F0502020204030204" pitchFamily="34" charset="0"/>
            </a:endParaRPr>
          </a:p>
          <a:p>
            <a:endParaRPr lang="en-GB" sz="1200" dirty="0" smtClean="0">
              <a:latin typeface="Calibri" panose="020F0502020204030204" pitchFamily="34" charset="0"/>
            </a:endParaRPr>
          </a:p>
        </p:txBody>
      </p:sp>
      <p:sp>
        <p:nvSpPr>
          <p:cNvPr id="15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914402" y="3429001"/>
            <a:ext cx="7785100" cy="540059"/>
          </a:xfrm>
        </p:spPr>
        <p:txBody>
          <a:bodyPr>
            <a:normAutofit/>
          </a:bodyPr>
          <a:lstStyle/>
          <a:p>
            <a:pPr lvl="0"/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They should also be able to apply these facts to answer questions.</a:t>
            </a:r>
          </a:p>
          <a:p>
            <a:pPr lvl="0"/>
            <a:r>
              <a:rPr lang="en-GB" altLang="en-US" dirty="0" smtClean="0">
                <a:ea typeface="Calibri" pitchFamily="34" charset="0"/>
                <a:cs typeface="Times New Roman" pitchFamily="18" charset="0"/>
              </a:rPr>
              <a:t>e.g. How many metres in  1½ km?</a:t>
            </a:r>
            <a:endParaRPr lang="en-GB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34634"/>
            <a:ext cx="1811065" cy="1026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156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1608</Words>
  <Application>Microsoft Office PowerPoint</Application>
  <PresentationFormat>On-screen Show (4:3)</PresentationFormat>
  <Paragraphs>168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Maths Key Instant Recall Facts  Year 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Maths Key Instant Recall Facts  Y5</dc:title>
  <dc:creator>Kelly Chambers</dc:creator>
  <cp:lastModifiedBy>Kelly Chambers</cp:lastModifiedBy>
  <cp:revision>3</cp:revision>
  <dcterms:created xsi:type="dcterms:W3CDTF">2016-01-06T10:07:15Z</dcterms:created>
  <dcterms:modified xsi:type="dcterms:W3CDTF">2017-07-24T11:47:02Z</dcterms:modified>
</cp:coreProperties>
</file>