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sldIdLst>
    <p:sldId id="269" r:id="rId5"/>
    <p:sldId id="272" r:id="rId6"/>
    <p:sldId id="282" r:id="rId7"/>
    <p:sldId id="284" r:id="rId8"/>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A9D9DF-13E0-4E08-B2D5-67371AAE1E8D}" v="1" dt="2019-09-02T12:11:59.2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71" autoAdjust="0"/>
  </p:normalViewPr>
  <p:slideViewPr>
    <p:cSldViewPr>
      <p:cViewPr varScale="1">
        <p:scale>
          <a:sx n="30" d="100"/>
          <a:sy n="30" d="100"/>
        </p:scale>
        <p:origin x="1044" y="72"/>
      </p:cViewPr>
      <p:guideLst>
        <p:guide orient="horz" pos="2880"/>
        <p:guide pos="2160"/>
      </p:guideLst>
    </p:cSldViewPr>
  </p:slideViewPr>
  <p:outlineViewPr>
    <p:cViewPr>
      <p:scale>
        <a:sx n="33" d="100"/>
        <a:sy n="33" d="100"/>
      </p:scale>
      <p:origin x="48" y="59274"/>
    </p:cViewPr>
  </p:outlineViewPr>
  <p:notesTextViewPr>
    <p:cViewPr>
      <p:scale>
        <a:sx n="1" d="1"/>
        <a:sy n="1" d="1"/>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mayfieldcambridge.org/"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1" name="Rectangle 20"/>
          <p:cNvSpPr/>
          <p:nvPr/>
        </p:nvSpPr>
        <p:spPr>
          <a:xfrm>
            <a:off x="1628801" y="196735"/>
            <a:ext cx="4896544" cy="12621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3" name="Rectangle 32"/>
          <p:cNvSpPr/>
          <p:nvPr/>
        </p:nvSpPr>
        <p:spPr>
          <a:xfrm>
            <a:off x="685800" y="1619672"/>
            <a:ext cx="5839544" cy="7128792"/>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a:off x="188640" y="1619672"/>
            <a:ext cx="171450" cy="7128792"/>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pic>
        <p:nvPicPr>
          <p:cNvPr id="3073" name="Picture 16" descr="Mayfield Primary School">
            <a:hlinkClick r:id="rId2" tooltip="&quot; Everyone is welcome ·         Our diversity enriches us all ·         We all do our best for ourselves and for each other&quo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88641" y="196734"/>
            <a:ext cx="1262180" cy="1262180"/>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7"/>
          <p:cNvSpPr txBox="1">
            <a:spLocks/>
          </p:cNvSpPr>
          <p:nvPr userDrawn="1"/>
        </p:nvSpPr>
        <p:spPr>
          <a:xfrm>
            <a:off x="1628801" y="269688"/>
            <a:ext cx="4896544" cy="542203"/>
          </a:xfrm>
          <a:prstGeom prst="rect">
            <a:avLst/>
          </a:prstGeom>
        </p:spPr>
        <p:txBody>
          <a:bodyPr vert="horz" anchor="t" anchorCtr="0">
            <a:normAutofit fontScale="92500" lnSpcReduction="10000"/>
          </a:bodyPr>
          <a:lstStyle>
            <a:lvl1pPr algn="r" rtl="0" eaLnBrk="1" latinLnBrk="0" hangingPunct="1">
              <a:spcBef>
                <a:spcPct val="0"/>
              </a:spcBef>
              <a:buNone/>
              <a:defRPr kumimoji="0" sz="3200" kern="1200">
                <a:solidFill>
                  <a:schemeClr val="tx1"/>
                </a:solidFill>
                <a:latin typeface="+mj-lt"/>
                <a:ea typeface="+mj-ea"/>
                <a:cs typeface="+mj-cs"/>
              </a:defRPr>
            </a:lvl1pPr>
          </a:lstStyle>
          <a:p>
            <a:pPr algn="ctr"/>
            <a:r>
              <a:rPr lang="en-US" dirty="0"/>
              <a:t>Key</a:t>
            </a:r>
            <a:r>
              <a:rPr lang="en-US" baseline="0" dirty="0"/>
              <a:t> Instant Recall Facts</a:t>
            </a:r>
            <a:endParaRPr lang="en-US" dirty="0"/>
          </a:p>
        </p:txBody>
      </p:sp>
      <p:sp>
        <p:nvSpPr>
          <p:cNvPr id="5" name="Text Placeholder 4"/>
          <p:cNvSpPr>
            <a:spLocks noGrp="1"/>
          </p:cNvSpPr>
          <p:nvPr>
            <p:ph type="body" sz="quarter" idx="10"/>
          </p:nvPr>
        </p:nvSpPr>
        <p:spPr>
          <a:xfrm>
            <a:off x="1628775" y="827089"/>
            <a:ext cx="4895850" cy="631825"/>
          </a:xfrm>
        </p:spPr>
        <p:txBody>
          <a:bodyPr/>
          <a:lstStyle>
            <a:lvl1pPr marL="0" indent="0" algn="ctr">
              <a:buNone/>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p:txBody>
      </p:sp>
      <p:sp>
        <p:nvSpPr>
          <p:cNvPr id="7" name="Text Placeholder 6"/>
          <p:cNvSpPr>
            <a:spLocks noGrp="1"/>
          </p:cNvSpPr>
          <p:nvPr>
            <p:ph type="body" sz="quarter" idx="11"/>
          </p:nvPr>
        </p:nvSpPr>
        <p:spPr>
          <a:xfrm>
            <a:off x="685801" y="1619251"/>
            <a:ext cx="5838825" cy="504479"/>
          </a:xfrm>
        </p:spPr>
        <p:txBody>
          <a:bodyPr>
            <a:normAutofit/>
          </a:bodyPr>
          <a:lstStyle>
            <a:lvl1pPr marL="0" indent="0" algn="ctr">
              <a:buNone/>
              <a:defRPr sz="1600" b="1">
                <a:latin typeface="Calibri" panose="020F0502020204030204" pitchFamily="34" charset="0"/>
              </a:defRPr>
            </a:lvl1pPr>
          </a:lstStyle>
          <a:p>
            <a:pPr lvl="0"/>
            <a:r>
              <a:rPr lang="en-US" dirty="0"/>
              <a:t>Click to edit Master text styles</a:t>
            </a:r>
          </a:p>
        </p:txBody>
      </p:sp>
      <p:sp>
        <p:nvSpPr>
          <p:cNvPr id="11" name="Text Placeholder 10"/>
          <p:cNvSpPr>
            <a:spLocks noGrp="1"/>
          </p:cNvSpPr>
          <p:nvPr>
            <p:ph type="body" sz="quarter" idx="12"/>
          </p:nvPr>
        </p:nvSpPr>
        <p:spPr>
          <a:xfrm>
            <a:off x="686519" y="5724128"/>
            <a:ext cx="5838825" cy="3024336"/>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p:txBody>
      </p:sp>
      <p:sp>
        <p:nvSpPr>
          <p:cNvPr id="12" name="TextBox 11"/>
          <p:cNvSpPr txBox="1"/>
          <p:nvPr userDrawn="1"/>
        </p:nvSpPr>
        <p:spPr>
          <a:xfrm>
            <a:off x="694929" y="2054424"/>
            <a:ext cx="5839544"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By the end of this half term, children should know the following facts. The aim is for them to recall these facts </a:t>
            </a:r>
            <a:r>
              <a:rPr kumimoji="0" lang="en-GB" altLang="en-US" sz="12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instantly</a:t>
            </a:r>
            <a:r>
              <a:rPr kumimoji="0" lang="en-GB" altLang="en-US" sz="12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a:t>
            </a:r>
            <a:endParaRPr kumimoji="0" lang="en-GB" altLang="en-US" sz="1200" b="0" i="0" u="none" strike="noStrike" cap="none" normalizeH="0" baseline="0" dirty="0">
              <a:ln>
                <a:noFill/>
              </a:ln>
              <a:solidFill>
                <a:schemeClr val="tx1"/>
              </a:solidFill>
              <a:effectLst/>
              <a:latin typeface="Calibri" panose="020F0502020204030204" pitchFamily="34" charset="0"/>
              <a:cs typeface="Arial" pitchFamily="34" charset="0"/>
            </a:endParaRPr>
          </a:p>
          <a:p>
            <a:endParaRPr lang="en-GB" dirty="0"/>
          </a:p>
        </p:txBody>
      </p:sp>
      <p:sp>
        <p:nvSpPr>
          <p:cNvPr id="15" name="Content Placeholder 14"/>
          <p:cNvSpPr>
            <a:spLocks noGrp="1"/>
          </p:cNvSpPr>
          <p:nvPr>
            <p:ph sz="quarter" idx="13"/>
          </p:nvPr>
        </p:nvSpPr>
        <p:spPr>
          <a:xfrm>
            <a:off x="719336" y="2555776"/>
            <a:ext cx="3390900" cy="2224088"/>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23" name="Text Placeholder 22"/>
          <p:cNvSpPr>
            <a:spLocks noGrp="1"/>
          </p:cNvSpPr>
          <p:nvPr>
            <p:ph type="body" sz="quarter" idx="14"/>
          </p:nvPr>
        </p:nvSpPr>
        <p:spPr>
          <a:xfrm>
            <a:off x="4288334" y="2987824"/>
            <a:ext cx="2020987" cy="1368152"/>
          </a:xfrm>
          <a:solidFill>
            <a:schemeClr val="bg1">
              <a:lumMod val="85000"/>
            </a:schemeClr>
          </a:solidFill>
          <a:ln cap="rnd"/>
        </p:spPr>
        <p:style>
          <a:lnRef idx="2">
            <a:schemeClr val="accent1"/>
          </a:lnRef>
          <a:fillRef idx="1">
            <a:schemeClr val="lt1"/>
          </a:fillRef>
          <a:effectRef idx="0">
            <a:schemeClr val="accent1"/>
          </a:effectRef>
          <a:fontRef idx="none"/>
        </p:style>
        <p:txBody>
          <a:bodyPr/>
          <a:lstStyle>
            <a:lvl1pPr marL="0" indent="0" algn="ctr">
              <a:buNone/>
              <a:defRPr sz="1200" b="1" u="sng">
                <a:latin typeface="Calibri" panose="020F0502020204030204" pitchFamily="34" charset="0"/>
              </a:defRPr>
            </a:lvl1pPr>
            <a:lvl2pPr marL="274320" indent="0" algn="l">
              <a:buNone/>
              <a:defRPr sz="1200">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p:txBody>
      </p:sp>
      <p:sp>
        <p:nvSpPr>
          <p:cNvPr id="34" name="Text Placeholder 10"/>
          <p:cNvSpPr>
            <a:spLocks noGrp="1"/>
          </p:cNvSpPr>
          <p:nvPr>
            <p:ph type="body" sz="quarter" idx="15"/>
          </p:nvPr>
        </p:nvSpPr>
        <p:spPr>
          <a:xfrm>
            <a:off x="685801" y="4932041"/>
            <a:ext cx="5838825" cy="614164"/>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BA934D29-56AD-4E9C-96DE-62FBA6B8D7B3}" type="datetimeFigureOut">
              <a:rPr lang="en-GB" smtClean="0"/>
              <a:t>03/09/2019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8" name="Content Placeholder 7"/>
          <p:cNvSpPr>
            <a:spLocks noGrp="1"/>
          </p:cNvSpPr>
          <p:nvPr>
            <p:ph sz="quarter" idx="1"/>
          </p:nvPr>
        </p:nvSpPr>
        <p:spPr>
          <a:xfrm>
            <a:off x="342900" y="1625600"/>
            <a:ext cx="6172200"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962400"/>
            <a:ext cx="5143500" cy="1422400"/>
          </a:xfrm>
        </p:spPr>
        <p:txBody>
          <a:bodyPr anchor="t" anchorCtr="0"/>
          <a:lstStyle>
            <a:lvl1pPr algn="r">
              <a:buNone/>
              <a:defRPr sz="3200" b="0" cap="none" baseline="0"/>
            </a:lvl1pPr>
          </a:lstStyle>
          <a:p>
            <a:r>
              <a:rPr kumimoji="0" lang="en-US"/>
              <a:t>Click to edit Master title style</a:t>
            </a:r>
          </a:p>
        </p:txBody>
      </p:sp>
      <p:sp>
        <p:nvSpPr>
          <p:cNvPr id="3" name="Text Placeholder 2"/>
          <p:cNvSpPr>
            <a:spLocks noGrp="1"/>
          </p:cNvSpPr>
          <p:nvPr>
            <p:ph type="body" idx="1"/>
          </p:nvPr>
        </p:nvSpPr>
        <p:spPr>
          <a:xfrm>
            <a:off x="971550" y="5689600"/>
            <a:ext cx="5086350" cy="1524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4800600" y="8473440"/>
            <a:ext cx="1714500" cy="487680"/>
          </a:xfrm>
        </p:spPr>
        <p:txBody>
          <a:bodyPr/>
          <a:lstStyle/>
          <a:p>
            <a:fld id="{BA934D29-56AD-4E9C-96DE-62FBA6B8D7B3}" type="datetimeFigureOut">
              <a:rPr lang="en-GB" smtClean="0"/>
              <a:t>03/09/2019</a:t>
            </a:fld>
            <a:endParaRPr lang="en-GB" dirty="0"/>
          </a:p>
        </p:txBody>
      </p:sp>
      <p:sp>
        <p:nvSpPr>
          <p:cNvPr id="5" name="Footer Placeholder 4"/>
          <p:cNvSpPr>
            <a:spLocks noGrp="1"/>
          </p:cNvSpPr>
          <p:nvPr>
            <p:ph type="ftr" sz="quarter" idx="11"/>
          </p:nvPr>
        </p:nvSpPr>
        <p:spPr>
          <a:xfrm>
            <a:off x="2173986" y="8473440"/>
            <a:ext cx="2606040" cy="487680"/>
          </a:xfrm>
        </p:spPr>
        <p:txBody>
          <a:bodyPr/>
          <a:lstStyle/>
          <a:p>
            <a:endParaRPr lang="en-GB" dirty="0"/>
          </a:p>
        </p:txBody>
      </p:sp>
      <p:sp>
        <p:nvSpPr>
          <p:cNvPr id="6" name="Slide Number Placeholder 5"/>
          <p:cNvSpPr>
            <a:spLocks noGrp="1"/>
          </p:cNvSpPr>
          <p:nvPr>
            <p:ph type="sldNum" sz="quarter" idx="12"/>
          </p:nvPr>
        </p:nvSpPr>
        <p:spPr>
          <a:xfrm>
            <a:off x="802386" y="8473440"/>
            <a:ext cx="1140714" cy="487680"/>
          </a:xfrm>
        </p:spPr>
        <p:txBody>
          <a:bodyPr/>
          <a:lstStyle/>
          <a:p>
            <a:fld id="{E5DB1074-21D6-4ADA-8D77-D7292AA4D2E3}" type="slidenum">
              <a:rPr lang="en-GB" smtClean="0"/>
              <a:t>‹#›</a:t>
            </a:fld>
            <a:endParaRPr lang="en-GB" dirty="0"/>
          </a:p>
        </p:txBody>
      </p:sp>
      <p:sp>
        <p:nvSpPr>
          <p:cNvPr id="7" name="Rectangle 6"/>
          <p:cNvSpPr/>
          <p:nvPr/>
        </p:nvSpPr>
        <p:spPr>
          <a:xfrm>
            <a:off x="685800" y="3759200"/>
            <a:ext cx="5486400" cy="17068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85800" y="3759200"/>
            <a:ext cx="171450" cy="170688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BA934D29-56AD-4E9C-96DE-62FBA6B8D7B3}" type="datetimeFigureOut">
              <a:rPr lang="en-GB" smtClean="0"/>
              <a:t>03/09/2019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9" name="Content Placeholder 8"/>
          <p:cNvSpPr>
            <a:spLocks noGrp="1"/>
          </p:cNvSpPr>
          <p:nvPr>
            <p:ph sz="quarter" idx="1"/>
          </p:nvPr>
        </p:nvSpPr>
        <p:spPr>
          <a:xfrm>
            <a:off x="342900" y="1625600"/>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3474149" y="1621536"/>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342901" y="1714500"/>
            <a:ext cx="3030141" cy="9144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3486152" y="1727200"/>
            <a:ext cx="3031331" cy="9144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BA934D29-56AD-4E9C-96DE-62FBA6B8D7B3}" type="datetimeFigureOut">
              <a:rPr lang="en-GB" smtClean="0"/>
              <a:t>03/09/2019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5DB1074-21D6-4ADA-8D77-D7292AA4D2E3}" type="slidenum">
              <a:rPr lang="en-GB" smtClean="0"/>
              <a:t>‹#›</a:t>
            </a:fld>
            <a:endParaRPr lang="en-GB" dirty="0"/>
          </a:p>
        </p:txBody>
      </p:sp>
      <p:sp>
        <p:nvSpPr>
          <p:cNvPr id="11" name="Content Placeholder 10"/>
          <p:cNvSpPr>
            <a:spLocks noGrp="1"/>
          </p:cNvSpPr>
          <p:nvPr>
            <p:ph sz="quarter" idx="2"/>
          </p:nvPr>
        </p:nvSpPr>
        <p:spPr>
          <a:xfrm>
            <a:off x="34290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348615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BA934D29-56AD-4E9C-96DE-62FBA6B8D7B3}" type="datetimeFigureOut">
              <a:rPr lang="en-GB" smtClean="0"/>
              <a:t>03/09/2019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5DB1074-21D6-4ADA-8D77-D7292AA4D2E3}" type="slidenum">
              <a:rPr lang="en-GB" smtClean="0"/>
              <a:t>‹#›</a:t>
            </a:fld>
            <a:endParaRPr lang="en-GB"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934D29-56AD-4E9C-96DE-62FBA6B8D7B3}" type="datetimeFigureOut">
              <a:rPr lang="en-GB" smtClean="0"/>
              <a:t>03/09/2019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5DB1074-21D6-4ADA-8D77-D7292AA4D2E3}" type="slidenum">
              <a:rPr lang="en-GB" smtClean="0"/>
              <a:t>‹#›</a:t>
            </a:fld>
            <a:endParaRPr lang="en-GB" dirty="0"/>
          </a:p>
        </p:txBody>
      </p:sp>
      <p:sp>
        <p:nvSpPr>
          <p:cNvPr id="5" name="Straight Connector 4"/>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43450" y="406400"/>
            <a:ext cx="1885950" cy="1117600"/>
          </a:xfrm>
        </p:spPr>
        <p:txBody>
          <a:bodyPr anchor="b" anchorCtr="0">
            <a:noAutofit/>
          </a:bodyPr>
          <a:lstStyle>
            <a:lvl1pPr algn="l">
              <a:buNone/>
              <a:defRPr sz="2000" b="1">
                <a:solidFill>
                  <a:schemeClr val="tx2"/>
                </a:solidFill>
                <a:latin typeface="+mn-lt"/>
                <a:ea typeface="+mn-ea"/>
                <a:cs typeface="+mn-cs"/>
              </a:defRPr>
            </a:lvl1pPr>
          </a:lstStyle>
          <a:p>
            <a:r>
              <a:rPr kumimoji="0" lang="en-US"/>
              <a:t>Click to edit Master title style</a:t>
            </a:r>
          </a:p>
        </p:txBody>
      </p:sp>
      <p:sp>
        <p:nvSpPr>
          <p:cNvPr id="3" name="Text Placeholder 2"/>
          <p:cNvSpPr>
            <a:spLocks noGrp="1"/>
          </p:cNvSpPr>
          <p:nvPr>
            <p:ph type="body" idx="2"/>
          </p:nvPr>
        </p:nvSpPr>
        <p:spPr>
          <a:xfrm>
            <a:off x="4743450" y="1625602"/>
            <a:ext cx="1885950" cy="6457951"/>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03/09/2019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Straight Connector 9"/>
          <p:cNvSpPr>
            <a:spLocks noChangeShapeType="1"/>
          </p:cNvSpPr>
          <p:nvPr/>
        </p:nvSpPr>
        <p:spPr bwMode="auto">
          <a:xfrm rot="5400000">
            <a:off x="610264" y="4432300"/>
            <a:ext cx="804672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Content Placeholder 11"/>
          <p:cNvSpPr>
            <a:spLocks noGrp="1"/>
          </p:cNvSpPr>
          <p:nvPr>
            <p:ph sz="quarter" idx="1"/>
          </p:nvPr>
        </p:nvSpPr>
        <p:spPr>
          <a:xfrm>
            <a:off x="228600" y="406400"/>
            <a:ext cx="4286250" cy="7620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667808"/>
            <a:ext cx="6172200" cy="899584"/>
          </a:xfrm>
          <a:ln>
            <a:solidFill>
              <a:schemeClr val="accent1"/>
            </a:solidFill>
          </a:ln>
        </p:spPr>
        <p:txBody>
          <a:bodyPr lIns="274320" anchor="ctr"/>
          <a:lstStyle>
            <a:lvl1pPr algn="r">
              <a:buNone/>
              <a:defRPr sz="2000" b="0">
                <a:solidFill>
                  <a:schemeClr val="tx1"/>
                </a:solidFill>
              </a:defRPr>
            </a:lvl1pPr>
          </a:lstStyle>
          <a:p>
            <a:r>
              <a:rPr kumimoji="0" lang="en-US"/>
              <a:t>Click to edit Master title style</a:t>
            </a:r>
          </a:p>
        </p:txBody>
      </p:sp>
      <p:sp>
        <p:nvSpPr>
          <p:cNvPr id="3" name="Picture Placeholder 2"/>
          <p:cNvSpPr>
            <a:spLocks noGrp="1"/>
          </p:cNvSpPr>
          <p:nvPr>
            <p:ph type="pic" idx="1"/>
          </p:nvPr>
        </p:nvSpPr>
        <p:spPr>
          <a:xfrm>
            <a:off x="342900" y="2540000"/>
            <a:ext cx="6172200" cy="5693664"/>
          </a:xfrm>
          <a:solidFill>
            <a:schemeClr val="tx1">
              <a:shade val="50000"/>
            </a:schemeClr>
          </a:solidFill>
          <a:ln>
            <a:noFill/>
          </a:ln>
          <a:effectLst/>
        </p:spPr>
        <p:txBody>
          <a:bodyPr/>
          <a:lstStyle>
            <a:lvl1pPr marL="0" indent="0">
              <a:spcBef>
                <a:spcPts val="600"/>
              </a:spcBef>
              <a:buNone/>
              <a:defRPr sz="3200"/>
            </a:lvl1pPr>
          </a:lstStyle>
          <a:p>
            <a:r>
              <a:rPr kumimoji="0" lang="en-US" dirty="0"/>
              <a:t>Click icon to add picture</a:t>
            </a:r>
          </a:p>
        </p:txBody>
      </p:sp>
      <p:sp>
        <p:nvSpPr>
          <p:cNvPr id="4" name="Text Placeholder 3"/>
          <p:cNvSpPr>
            <a:spLocks noGrp="1"/>
          </p:cNvSpPr>
          <p:nvPr>
            <p:ph type="body" sz="half" idx="2"/>
          </p:nvPr>
        </p:nvSpPr>
        <p:spPr>
          <a:xfrm>
            <a:off x="342900" y="1625600"/>
            <a:ext cx="6172200" cy="7112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03/09/2019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342900" y="667808"/>
            <a:ext cx="137160" cy="9144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03/09/2019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6"/>
            <a:ext cx="1543050" cy="780203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342900" y="366186"/>
            <a:ext cx="4514850" cy="780203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03/09/2019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7" name="Straight Connector 6"/>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8" name="Isosceles Triangle 7"/>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traight Connector 8"/>
          <p:cNvSpPr>
            <a:spLocks noChangeShapeType="1"/>
          </p:cNvSpPr>
          <p:nvPr/>
        </p:nvSpPr>
        <p:spPr bwMode="auto">
          <a:xfrm rot="5400000">
            <a:off x="1015325" y="4269269"/>
            <a:ext cx="780288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342900" y="203200"/>
            <a:ext cx="6172200" cy="1320800"/>
          </a:xfrm>
          <a:prstGeom prst="rect">
            <a:avLst/>
          </a:prstGeom>
        </p:spPr>
        <p:txBody>
          <a:bodyPr vert="horz" anchor="b" anchorCtr="0">
            <a:normAutofit/>
          </a:bodyPr>
          <a:lstStyle/>
          <a:p>
            <a:r>
              <a:rPr kumimoji="0" lang="en-US"/>
              <a:t>Click to edit Master title style</a:t>
            </a:r>
          </a:p>
        </p:txBody>
      </p:sp>
      <p:sp>
        <p:nvSpPr>
          <p:cNvPr id="13" name="Text Placeholder 12"/>
          <p:cNvSpPr>
            <a:spLocks noGrp="1"/>
          </p:cNvSpPr>
          <p:nvPr>
            <p:ph type="body" idx="1"/>
          </p:nvPr>
        </p:nvSpPr>
        <p:spPr>
          <a:xfrm>
            <a:off x="342900" y="1625600"/>
            <a:ext cx="6172200" cy="6547104"/>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800600" y="8475133"/>
            <a:ext cx="1716786" cy="487680"/>
          </a:xfrm>
          <a:prstGeom prst="rect">
            <a:avLst/>
          </a:prstGeom>
        </p:spPr>
        <p:txBody>
          <a:bodyPr vert="horz"/>
          <a:lstStyle>
            <a:lvl1pPr algn="l" eaLnBrk="1" latinLnBrk="0" hangingPunct="1">
              <a:defRPr kumimoji="0" sz="1400">
                <a:solidFill>
                  <a:schemeClr val="tx2"/>
                </a:solidFill>
              </a:defRPr>
            </a:lvl1pPr>
          </a:lstStyle>
          <a:p>
            <a:fld id="{BA934D29-56AD-4E9C-96DE-62FBA6B8D7B3}" type="datetimeFigureOut">
              <a:rPr lang="en-GB" smtClean="0"/>
              <a:t>03/09/2019</a:t>
            </a:fld>
            <a:endParaRPr lang="en-GB" dirty="0"/>
          </a:p>
        </p:txBody>
      </p:sp>
      <p:sp>
        <p:nvSpPr>
          <p:cNvPr id="3" name="Footer Placeholder 2"/>
          <p:cNvSpPr>
            <a:spLocks noGrp="1"/>
          </p:cNvSpPr>
          <p:nvPr>
            <p:ph type="ftr" sz="quarter" idx="3"/>
          </p:nvPr>
        </p:nvSpPr>
        <p:spPr>
          <a:xfrm>
            <a:off x="2173986" y="8475133"/>
            <a:ext cx="2628900" cy="487680"/>
          </a:xfrm>
          <a:prstGeom prst="rect">
            <a:avLst/>
          </a:prstGeom>
        </p:spPr>
        <p:txBody>
          <a:bodyPr vert="horz"/>
          <a:lstStyle>
            <a:lvl1pPr algn="r" eaLnBrk="1" latinLnBrk="0" hangingPunct="1">
              <a:defRPr kumimoji="0" sz="1400">
                <a:solidFill>
                  <a:schemeClr val="tx2"/>
                </a:solidFill>
              </a:defRPr>
            </a:lvl1pPr>
          </a:lstStyle>
          <a:p>
            <a:endParaRPr lang="en-GB" dirty="0"/>
          </a:p>
        </p:txBody>
      </p:sp>
      <p:sp>
        <p:nvSpPr>
          <p:cNvPr id="23" name="Slide Number Placeholder 22"/>
          <p:cNvSpPr>
            <a:spLocks noGrp="1"/>
          </p:cNvSpPr>
          <p:nvPr>
            <p:ph type="sldNum" sz="quarter" idx="4"/>
          </p:nvPr>
        </p:nvSpPr>
        <p:spPr>
          <a:xfrm>
            <a:off x="459486" y="8475133"/>
            <a:ext cx="1485900" cy="487680"/>
          </a:xfrm>
          <a:prstGeom prst="rect">
            <a:avLst/>
          </a:prstGeom>
        </p:spPr>
        <p:txBody>
          <a:bodyPr vert="horz"/>
          <a:lstStyle>
            <a:lvl1pPr algn="l" eaLnBrk="1" latinLnBrk="0" hangingPunct="1">
              <a:defRPr kumimoji="0" sz="1400">
                <a:solidFill>
                  <a:schemeClr val="tx2"/>
                </a:solidFill>
              </a:defRPr>
            </a:lvl1pPr>
          </a:lstStyle>
          <a:p>
            <a:fld id="{E5DB1074-21D6-4ADA-8D77-D7292AA4D2E3}" type="slidenum">
              <a:rPr lang="en-GB" smtClean="0"/>
              <a:t>‹#›</a:t>
            </a:fld>
            <a:endParaRPr lang="en-GB" dirty="0"/>
          </a:p>
        </p:txBody>
      </p:sp>
      <p:sp>
        <p:nvSpPr>
          <p:cNvPr id="28" name="Straight Connector 2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Straight Connector 28"/>
          <p:cNvSpPr>
            <a:spLocks noChangeShapeType="1"/>
          </p:cNvSpPr>
          <p:nvPr/>
        </p:nvSpPr>
        <p:spPr bwMode="auto">
          <a:xfrm>
            <a:off x="342900" y="15240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Isosceles Triangle 9"/>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flash.topmarks.co.uk/3438" TargetMode="External"/><Relationship Id="rId7" Type="http://schemas.openxmlformats.org/officeDocument/2006/relationships/image" Target="../media/image3.png"/><Relationship Id="rId2" Type="http://schemas.openxmlformats.org/officeDocument/2006/relationships/hyperlink" Target="https://www.topmarks.co.uk/maths-games/7-11-years/multiplication-and-division" TargetMode="External"/><Relationship Id="rId1" Type="http://schemas.openxmlformats.org/officeDocument/2006/relationships/slideLayout" Target="../slideLayouts/slideLayout1.xml"/><Relationship Id="rId6" Type="http://schemas.openxmlformats.org/officeDocument/2006/relationships/hyperlink" Target="http://flash.topmarks.co.uk/4766" TargetMode="External"/><Relationship Id="rId5" Type="http://schemas.openxmlformats.org/officeDocument/2006/relationships/hyperlink" Target="https://www.topmarks.co.uk/maths-games/daily10" TargetMode="External"/><Relationship Id="rId4" Type="http://schemas.openxmlformats.org/officeDocument/2006/relationships/hyperlink" Target="https://www.topmarks.co.uk/Flash.aspx?a=activity03"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0.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6 – Autumn 1</a:t>
            </a:r>
          </a:p>
        </p:txBody>
      </p:sp>
      <p:sp>
        <p:nvSpPr>
          <p:cNvPr id="3" name="Text Placeholder 2"/>
          <p:cNvSpPr>
            <a:spLocks noGrp="1"/>
          </p:cNvSpPr>
          <p:nvPr>
            <p:ph type="body" sz="quarter" idx="11"/>
          </p:nvPr>
        </p:nvSpPr>
        <p:spPr>
          <a:xfrm>
            <a:off x="548681" y="1619251"/>
            <a:ext cx="5832688" cy="456929"/>
          </a:xfrm>
        </p:spPr>
        <p:txBody>
          <a:bodyPr vert="horz" anchor="t">
            <a:normAutofit fontScale="77500" lnSpcReduction="20000"/>
          </a:bodyPr>
          <a:lstStyle/>
          <a:p>
            <a:r>
              <a:rPr lang="en-GB" sz="1400" dirty="0"/>
              <a:t>I know the multiplication and division facts for all times tables up to 12 × 12 .</a:t>
            </a:r>
          </a:p>
          <a:p>
            <a:r>
              <a:rPr lang="en-GB" sz="1400" dirty="0">
                <a:latin typeface="Calibri"/>
                <a:cs typeface="Calibri"/>
              </a:rPr>
              <a:t>I know the place value of numbers up to ten million.</a:t>
            </a:r>
            <a:endParaRPr lang="en-GB" sz="1400" dirty="0">
              <a:cs typeface="Calibri"/>
            </a:endParaRPr>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Speed Challenge </a:t>
            </a:r>
            <a:r>
              <a:rPr lang="en-GB" altLang="en-US" dirty="0">
                <a:ea typeface="Calibri" pitchFamily="34" charset="0"/>
                <a:cs typeface="Times New Roman" pitchFamily="18" charset="0"/>
              </a:rPr>
              <a:t>– Take two packs of playing cards and remove the kings. Turn over two cards and ask your child to multiply the numbers together (Ace = 1, Jack = 11, Queen = 12). How many questions can they answer correctly in 2 minutes?  Practise regularly and see if they can beat their high score.</a:t>
            </a:r>
          </a:p>
          <a:p>
            <a:pPr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Online games</a:t>
            </a:r>
            <a:r>
              <a:rPr lang="en-GB" altLang="en-US" dirty="0">
                <a:ea typeface="Calibri" pitchFamily="34" charset="0"/>
                <a:cs typeface="Times New Roman" pitchFamily="18" charset="0"/>
              </a:rPr>
              <a:t> – There are many games online which can help children practise their multiplication and division facts. </a:t>
            </a:r>
            <a:r>
              <a:rPr lang="en-GB" dirty="0">
                <a:hlinkClick r:id="rId2"/>
              </a:rPr>
              <a:t>https://www.topmarks.co.uk/maths-games/7-11-years/multiplication-and-division</a:t>
            </a:r>
            <a:r>
              <a:rPr lang="en-GB" altLang="en-US" dirty="0">
                <a:ea typeface="Calibri" pitchFamily="34" charset="0"/>
                <a:cs typeface="Times New Roman" pitchFamily="18" charset="0"/>
              </a:rPr>
              <a:t> is a good place to start alongside using TT </a:t>
            </a:r>
            <a:r>
              <a:rPr lang="en-GB" altLang="en-US" dirty="0" err="1">
                <a:ea typeface="Calibri" pitchFamily="34" charset="0"/>
                <a:cs typeface="Times New Roman" pitchFamily="18" charset="0"/>
              </a:rPr>
              <a:t>Rockstars</a:t>
            </a:r>
            <a:r>
              <a:rPr lang="en-GB" altLang="en-US" dirty="0">
                <a:ea typeface="Calibri" pitchFamily="34" charset="0"/>
                <a:cs typeface="Times New Roman" pitchFamily="18" charset="0"/>
              </a:rPr>
              <a:t>. </a:t>
            </a:r>
            <a:endParaRPr lang="en-GB" altLang="en-US" u="sng" dirty="0">
              <a:ea typeface="Calibri" pitchFamily="34" charset="0"/>
              <a:cs typeface="Times New Roman" pitchFamily="18" charset="0"/>
            </a:endParaRPr>
          </a:p>
          <a:p>
            <a:pPr lvl="0" eaLnBrk="0" fontAlgn="base" hangingPunct="0">
              <a:spcBef>
                <a:spcPct val="0"/>
              </a:spcBef>
              <a:spcAft>
                <a:spcPct val="0"/>
              </a:spcAft>
              <a:buClrTx/>
              <a:buSzTx/>
            </a:pPr>
            <a:endParaRPr lang="en-GB" altLang="en-US" u="sng"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eaLnBrk="0" fontAlgn="base" hangingPunct="0">
              <a:spcBef>
                <a:spcPct val="0"/>
              </a:spcBef>
              <a:spcAft>
                <a:spcPct val="0"/>
              </a:spcAft>
              <a:buClrTx/>
              <a:buSzTx/>
            </a:pPr>
            <a:endParaRPr lang="en-GB" altLang="en-US" dirty="0"/>
          </a:p>
        </p:txBody>
      </p:sp>
      <p:sp>
        <p:nvSpPr>
          <p:cNvPr id="6" name="Text Placeholder 5"/>
          <p:cNvSpPr>
            <a:spLocks noGrp="1"/>
          </p:cNvSpPr>
          <p:nvPr>
            <p:ph type="body" sz="quarter" idx="14"/>
          </p:nvPr>
        </p:nvSpPr>
        <p:spPr>
          <a:xfrm>
            <a:off x="4360382" y="2998700"/>
            <a:ext cx="2020987" cy="1368152"/>
          </a:xfrm>
        </p:spPr>
        <p:txBody>
          <a:bodyPr vert="horz" anchor="t">
            <a:normAutofit fontScale="92500" lnSpcReduction="10000"/>
          </a:bodyPr>
          <a:lstStyle/>
          <a:p>
            <a:r>
              <a:rPr lang="en-GB" dirty="0"/>
              <a:t>Key Vocabulary</a:t>
            </a:r>
          </a:p>
          <a:p>
            <a:pPr algn="l"/>
            <a:r>
              <a:rPr lang="en-GB" b="0" u="none" dirty="0"/>
              <a:t>What is 12 </a:t>
            </a:r>
            <a:r>
              <a:rPr lang="en-GB" u="none" dirty="0"/>
              <a:t>multiplied by </a:t>
            </a:r>
            <a:r>
              <a:rPr lang="en-GB" b="0" u="none" dirty="0"/>
              <a:t>6?</a:t>
            </a:r>
          </a:p>
          <a:p>
            <a:pPr algn="l"/>
            <a:r>
              <a:rPr lang="en-GB" b="0" u="none" dirty="0"/>
              <a:t>What is 7</a:t>
            </a:r>
            <a:r>
              <a:rPr lang="en-GB" u="none" dirty="0"/>
              <a:t> times </a:t>
            </a:r>
            <a:r>
              <a:rPr lang="en-GB" b="0" u="none" dirty="0"/>
              <a:t>8?</a:t>
            </a:r>
          </a:p>
          <a:p>
            <a:pPr algn="l"/>
            <a:r>
              <a:rPr lang="en-GB" b="0" u="none" dirty="0"/>
              <a:t>What is 84 </a:t>
            </a:r>
            <a:r>
              <a:rPr lang="en-GB" u="none" dirty="0"/>
              <a:t>divided by </a:t>
            </a:r>
            <a:r>
              <a:rPr lang="en-GB" b="0" u="none" dirty="0"/>
              <a:t>7?</a:t>
            </a:r>
          </a:p>
          <a:p>
            <a:pPr algn="l"/>
            <a:r>
              <a:rPr lang="en-GB" b="0" u="none" dirty="0">
                <a:latin typeface="Calibri"/>
                <a:cs typeface="Calibri"/>
              </a:rPr>
              <a:t>What is the </a:t>
            </a:r>
            <a:r>
              <a:rPr lang="en-GB" u="none" dirty="0">
                <a:latin typeface="Calibri"/>
                <a:cs typeface="Calibri"/>
              </a:rPr>
              <a:t>value</a:t>
            </a:r>
            <a:r>
              <a:rPr lang="en-GB" b="0" u="none" dirty="0">
                <a:latin typeface="Calibri"/>
                <a:cs typeface="Calibri"/>
              </a:rPr>
              <a:t> of the 9 in 20 930?</a:t>
            </a:r>
            <a:endParaRPr lang="en-GB" b="0" u="none" dirty="0">
              <a:cs typeface="Calibri"/>
            </a:endParaRPr>
          </a:p>
        </p:txBody>
      </p:sp>
      <p:sp>
        <p:nvSpPr>
          <p:cNvPr id="13" name="Text Placeholder 12"/>
          <p:cNvSpPr>
            <a:spLocks noGrp="1"/>
          </p:cNvSpPr>
          <p:nvPr>
            <p:ph type="body" sz="quarter" idx="15"/>
          </p:nvPr>
        </p:nvSpPr>
        <p:spPr>
          <a:xfrm>
            <a:off x="685801" y="4572000"/>
            <a:ext cx="5838825" cy="974205"/>
          </a:xfrm>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7 × ⃝ = 28 or ⃝ ÷ 6 = 7.</a:t>
            </a:r>
          </a:p>
          <a:p>
            <a:pPr lvl="0"/>
            <a:r>
              <a:rPr lang="en-GB" altLang="en-US" dirty="0">
                <a:ea typeface="Calibri" pitchFamily="34" charset="0"/>
                <a:cs typeface="Times New Roman" pitchFamily="18" charset="0"/>
              </a:rPr>
              <a:t>Children who have already mastered their times tables should apply this knowledge to answer questions including decimals e.g. 0.7 × ⃝ = 4.2 or ⃝ ÷ 60 = 0.7</a:t>
            </a:r>
          </a:p>
          <a:p>
            <a:endParaRPr lang="en-GB" dirty="0"/>
          </a:p>
        </p:txBody>
      </p:sp>
      <p:sp>
        <p:nvSpPr>
          <p:cNvPr id="5" name="Content Placeholder 4"/>
          <p:cNvSpPr>
            <a:spLocks noGrp="1"/>
          </p:cNvSpPr>
          <p:nvPr>
            <p:ph sz="quarter" idx="13"/>
          </p:nvPr>
        </p:nvSpPr>
        <p:spPr>
          <a:xfrm>
            <a:off x="728860" y="2644924"/>
            <a:ext cx="3559473" cy="1927076"/>
          </a:xfrm>
        </p:spPr>
        <p:txBody>
          <a:bodyPr vert="horz" anchor="t">
            <a:normAutofit/>
          </a:bodyPr>
          <a:lstStyle/>
          <a:p>
            <a:pPr marL="0" indent="0">
              <a:buNone/>
            </a:pPr>
            <a:r>
              <a:rPr lang="en-GB" sz="1200" dirty="0">
                <a:latin typeface="Calibri"/>
                <a:cs typeface="Calibri"/>
              </a:rPr>
              <a:t>This is a chance for Year 6 children to consolidate their knowledge of multiplication and division facts and to increase their speed of recall.</a:t>
            </a:r>
            <a:endParaRPr lang="en-GB" sz="1200" dirty="0">
              <a:cs typeface="Calibri"/>
            </a:endParaRPr>
          </a:p>
          <a:p>
            <a:pPr marL="0" indent="0">
              <a:buNone/>
            </a:pPr>
            <a:r>
              <a:rPr lang="en-GB" sz="1200" dirty="0">
                <a:latin typeface="Calibri"/>
                <a:cs typeface="Calibri"/>
              </a:rPr>
              <a:t>Place value games:</a:t>
            </a:r>
            <a:r>
              <a:rPr lang="en-GB" sz="1200" dirty="0"/>
              <a:t> </a:t>
            </a:r>
            <a:r>
              <a:rPr lang="en-GB" sz="1200" dirty="0">
                <a:hlinkClick r:id="rId3"/>
              </a:rPr>
              <a:t>http://flash.topmarks.co.uk/3438</a:t>
            </a:r>
            <a:endParaRPr lang="en-GB" sz="1200" dirty="0"/>
          </a:p>
          <a:p>
            <a:pPr marL="0" indent="0">
              <a:buNone/>
            </a:pPr>
            <a:r>
              <a:rPr lang="en-GB" sz="1200" dirty="0">
                <a:hlinkClick r:id="rId4"/>
              </a:rPr>
              <a:t>https://www.topmarks.co.uk/Flash.aspx?a=activity03</a:t>
            </a:r>
            <a:endParaRPr lang="en-GB" sz="1200" dirty="0"/>
          </a:p>
          <a:p>
            <a:pPr marL="0" indent="0">
              <a:buNone/>
            </a:pPr>
            <a:r>
              <a:rPr lang="en-GB" sz="1200" dirty="0">
                <a:hlinkClick r:id="rId5"/>
              </a:rPr>
              <a:t>https://www.topmarks.co.uk/maths-games/daily10</a:t>
            </a:r>
            <a:endParaRPr lang="en-GB" sz="1200" dirty="0"/>
          </a:p>
          <a:p>
            <a:pPr marL="0" indent="0">
              <a:buNone/>
            </a:pPr>
            <a:r>
              <a:rPr lang="en-GB" sz="1200" dirty="0">
                <a:hlinkClick r:id="rId6"/>
              </a:rPr>
              <a:t>http://flash.topmarks.co.uk/4766</a:t>
            </a:r>
            <a:endParaRPr lang="en-GB" sz="1200" dirty="0">
              <a:latin typeface="Calibri"/>
              <a:cs typeface="Calibri"/>
            </a:endParaRPr>
          </a:p>
          <a:p>
            <a:pPr marL="0" indent="0">
              <a:buNone/>
            </a:pPr>
            <a:endParaRPr lang="en-GB" sz="1200" dirty="0">
              <a:cs typeface="Calibri"/>
            </a:endParaRPr>
          </a:p>
          <a:p>
            <a:pPr marL="0" indent="0">
              <a:buNone/>
            </a:pPr>
            <a:endParaRPr lang="en-GB" sz="1200" dirty="0">
              <a:cs typeface="Calibri"/>
            </a:endParaRPr>
          </a:p>
          <a:p>
            <a:pPr marL="0" indent="0">
              <a:buNone/>
            </a:pPr>
            <a:endParaRPr lang="en-GB" sz="1200" dirty="0">
              <a:cs typeface="Calibri"/>
            </a:endParaRPr>
          </a:p>
        </p:txBody>
      </p:sp>
      <p:pic>
        <p:nvPicPr>
          <p:cNvPr id="30722"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6632" y="107504"/>
            <a:ext cx="1393899" cy="1404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92912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6 – Autumn 2</a:t>
            </a:r>
          </a:p>
        </p:txBody>
      </p:sp>
      <p:sp>
        <p:nvSpPr>
          <p:cNvPr id="3" name="Text Placeholder 2"/>
          <p:cNvSpPr>
            <a:spLocks noGrp="1"/>
          </p:cNvSpPr>
          <p:nvPr>
            <p:ph type="body" sz="quarter" idx="11"/>
          </p:nvPr>
        </p:nvSpPr>
        <p:spPr/>
        <p:txBody>
          <a:bodyPr>
            <a:normAutofit/>
          </a:bodyPr>
          <a:lstStyle/>
          <a:p>
            <a:r>
              <a:rPr lang="en-GB" dirty="0"/>
              <a:t>I can identify common factors of a pair of numbers. </a:t>
            </a:r>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If your child is not yet confident with identifying factor pairs of a number, you may want to refer to the Year 5 Summer 2 sheet to practise this first.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cs typeface="Arial" pitchFamily="34" charset="0"/>
              </a:rPr>
              <a:t>There are many online games to practise finding the greatest common factor, for example:</a:t>
            </a:r>
          </a:p>
          <a:p>
            <a:pPr lvl="0" eaLnBrk="0" fontAlgn="base" hangingPunct="0">
              <a:spcBef>
                <a:spcPct val="0"/>
              </a:spcBef>
              <a:spcAft>
                <a:spcPct val="0"/>
              </a:spcAft>
              <a:buClrTx/>
              <a:buSzTx/>
            </a:pPr>
            <a:r>
              <a:rPr lang="en-GB" altLang="en-US" dirty="0">
                <a:cs typeface="Arial" pitchFamily="34" charset="0"/>
              </a:rPr>
              <a:t>http://www.fun4thebrain.com/beyondfacts/gcfsketch.html</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cs typeface="Arial" pitchFamily="34" charset="0"/>
              </a:rPr>
              <a:t>Choose two numbers. Take it in turns to name factors. Who can find the most?</a:t>
            </a:r>
          </a:p>
        </p:txBody>
      </p:sp>
      <p:sp>
        <p:nvSpPr>
          <p:cNvPr id="6" name="Text Placeholder 5"/>
          <p:cNvSpPr>
            <a:spLocks noGrp="1"/>
          </p:cNvSpPr>
          <p:nvPr>
            <p:ph type="body" sz="quarter" idx="14"/>
          </p:nvPr>
        </p:nvSpPr>
        <p:spPr/>
        <p:txBody>
          <a:bodyPr>
            <a:normAutofit/>
          </a:bodyPr>
          <a:lstStyle/>
          <a:p>
            <a:r>
              <a:rPr lang="en-GB" dirty="0"/>
              <a:t>Key Vocabulary</a:t>
            </a:r>
          </a:p>
          <a:p>
            <a:pPr algn="l"/>
            <a:r>
              <a:rPr lang="en-GB" u="none" dirty="0"/>
              <a:t>factor</a:t>
            </a:r>
            <a:endParaRPr lang="en-GB" b="0" u="none" dirty="0"/>
          </a:p>
          <a:p>
            <a:pPr algn="l"/>
            <a:r>
              <a:rPr lang="en-GB" u="none" dirty="0"/>
              <a:t>common factor</a:t>
            </a:r>
          </a:p>
          <a:p>
            <a:pPr algn="l"/>
            <a:r>
              <a:rPr lang="en-GB" u="none" dirty="0"/>
              <a:t>multiple</a:t>
            </a:r>
          </a:p>
          <a:p>
            <a:pPr algn="l"/>
            <a:r>
              <a:rPr lang="en-GB" u="none" dirty="0"/>
              <a:t>greatest common factor</a:t>
            </a:r>
          </a:p>
        </p:txBody>
      </p:sp>
      <p:sp>
        <p:nvSpPr>
          <p:cNvPr id="13" name="Text Placeholder 12"/>
          <p:cNvSpPr>
            <a:spLocks noGrp="1"/>
          </p:cNvSpPr>
          <p:nvPr>
            <p:ph type="body" sz="quarter" idx="15"/>
          </p:nvPr>
        </p:nvSpPr>
        <p:spPr/>
        <p:txBody>
          <a:bodyPr>
            <a:normAutofit/>
          </a:bodyPr>
          <a:lstStyle/>
          <a:p>
            <a:pPr lvl="0"/>
            <a:r>
              <a:rPr lang="en-GB" dirty="0">
                <a:ea typeface="Calibri" pitchFamily="34" charset="0"/>
                <a:cs typeface="Times New Roman" pitchFamily="18" charset="0"/>
              </a:rPr>
              <a:t>Children should be able to explain how they know that a number is a common factor.</a:t>
            </a:r>
          </a:p>
          <a:p>
            <a:pPr lvl="0"/>
            <a:r>
              <a:rPr lang="en-GB" dirty="0">
                <a:ea typeface="Calibri" pitchFamily="34" charset="0"/>
                <a:cs typeface="Times New Roman" pitchFamily="18" charset="0"/>
              </a:rPr>
              <a:t>E.g. 8 is a common factor of 24 and 56 because 24 = 8 × 3 and 56 = 8 × 7.</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a:xfrm>
            <a:off x="719336" y="2555776"/>
            <a:ext cx="3390900" cy="2376264"/>
          </a:xfrm>
        </p:spPr>
        <p:txBody>
          <a:bodyPr>
            <a:normAutofit/>
          </a:bodyPr>
          <a:lstStyle/>
          <a:p>
            <a:pPr marL="0" indent="0">
              <a:buNone/>
              <a:tabLst>
                <a:tab pos="268288" algn="l"/>
              </a:tabLst>
            </a:pPr>
            <a:r>
              <a:rPr lang="en-GB" sz="1200" i="1" dirty="0">
                <a:ea typeface="Calibri" pitchFamily="34" charset="0"/>
                <a:cs typeface="Times New Roman" pitchFamily="18" charset="0"/>
              </a:rPr>
              <a:t>The factors of a number are all numbers which divide it with no remainder.</a:t>
            </a:r>
          </a:p>
          <a:p>
            <a:pPr marL="0" indent="0">
              <a:buNone/>
              <a:tabLst>
                <a:tab pos="268288" algn="l"/>
              </a:tabLst>
            </a:pPr>
            <a:r>
              <a:rPr lang="en-GB" sz="1200" i="1" dirty="0">
                <a:ea typeface="Calibri" pitchFamily="34" charset="0"/>
                <a:cs typeface="Times New Roman" pitchFamily="18" charset="0"/>
              </a:rPr>
              <a:t>E.g. the factors of 24 are 1, 2, 3, 4, 6, 8, 12, and 24. The factors of  56 are 1, 2, 4, 7, 8, 14, 28 and 56.</a:t>
            </a:r>
          </a:p>
          <a:p>
            <a:pPr marL="0" indent="0">
              <a:buNone/>
              <a:tabLst>
                <a:tab pos="268288" algn="l"/>
              </a:tabLst>
            </a:pPr>
            <a:r>
              <a:rPr lang="en-GB" sz="1200" i="1" dirty="0">
                <a:ea typeface="Calibri" pitchFamily="34" charset="0"/>
                <a:cs typeface="Times New Roman" pitchFamily="18" charset="0"/>
              </a:rPr>
              <a:t>The common factors of two numbers are the factors they share.</a:t>
            </a:r>
          </a:p>
          <a:p>
            <a:pPr marL="0" indent="0">
              <a:buNone/>
              <a:tabLst>
                <a:tab pos="268288" algn="l"/>
              </a:tabLst>
            </a:pPr>
            <a:r>
              <a:rPr lang="en-GB" sz="1200" i="1" dirty="0">
                <a:ea typeface="Calibri" pitchFamily="34" charset="0"/>
                <a:cs typeface="Times New Roman" pitchFamily="18" charset="0"/>
              </a:rPr>
              <a:t>E.g. the common factors of 24 and 56 are 1, 2, 4 and 8.</a:t>
            </a:r>
          </a:p>
          <a:p>
            <a:pPr marL="0" indent="0">
              <a:buNone/>
              <a:tabLst>
                <a:tab pos="268288" algn="l"/>
              </a:tabLst>
            </a:pPr>
            <a:r>
              <a:rPr lang="en-GB" sz="1200" i="1" dirty="0">
                <a:ea typeface="Calibri" pitchFamily="34" charset="0"/>
                <a:cs typeface="Times New Roman" pitchFamily="18" charset="0"/>
              </a:rPr>
              <a:t>The greatest common factor of 24 and 56 is 8.</a:t>
            </a:r>
          </a:p>
          <a:p>
            <a:pPr marL="0" indent="0">
              <a:buNone/>
              <a:tabLst>
                <a:tab pos="268288" algn="l"/>
              </a:tabLst>
            </a:pPr>
            <a:endParaRPr lang="en-GB" sz="1200" i="1" dirty="0">
              <a:ea typeface="Calibri" pitchFamily="34" charset="0"/>
              <a:cs typeface="Times New Roman" pitchFamily="18" charset="0"/>
            </a:endParaRPr>
          </a:p>
        </p:txBody>
      </p:sp>
      <p:pic>
        <p:nvPicPr>
          <p:cNvPr id="317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6632" y="58058"/>
            <a:ext cx="1465907" cy="1476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440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6 – Spring 1</a:t>
            </a:r>
          </a:p>
        </p:txBody>
      </p:sp>
      <p:sp>
        <p:nvSpPr>
          <p:cNvPr id="3" name="Text Placeholder 2"/>
          <p:cNvSpPr>
            <a:spLocks noGrp="1"/>
          </p:cNvSpPr>
          <p:nvPr>
            <p:ph type="body" sz="quarter" idx="11"/>
          </p:nvPr>
        </p:nvSpPr>
        <p:spPr>
          <a:xfrm>
            <a:off x="548680" y="1619251"/>
            <a:ext cx="6120680" cy="504479"/>
          </a:xfrm>
        </p:spPr>
        <p:txBody>
          <a:bodyPr>
            <a:normAutofit/>
          </a:bodyPr>
          <a:lstStyle/>
          <a:p>
            <a:r>
              <a:rPr lang="en-GB" dirty="0"/>
              <a:t>I can convert between decimals, fractions and percentages.</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start with tenths before moving on to hundredths.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t>Play games </a:t>
            </a:r>
            <a:r>
              <a:rPr lang="en-GB" altLang="en-US" dirty="0"/>
              <a:t> - Make some cards with pairs of equivalent fractions and decimals. Use these to play the memory game or snap. Or make your own dominoes with fractions on one side and decimals on the other.</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p:txBody>
      </p:sp>
      <p:sp>
        <p:nvSpPr>
          <p:cNvPr id="6" name="Text Placeholder 5"/>
          <p:cNvSpPr>
            <a:spLocks noGrp="1"/>
          </p:cNvSpPr>
          <p:nvPr>
            <p:ph type="body" sz="quarter" idx="14"/>
          </p:nvPr>
        </p:nvSpPr>
        <p:spPr>
          <a:xfrm>
            <a:off x="4509120" y="2627784"/>
            <a:ext cx="1944216" cy="1728192"/>
          </a:xfrm>
        </p:spPr>
        <p:txBody>
          <a:bodyPr>
            <a:normAutofit/>
          </a:bodyPr>
          <a:lstStyle/>
          <a:p>
            <a:r>
              <a:rPr lang="en-GB" dirty="0"/>
              <a:t>Key Vocabulary</a:t>
            </a:r>
          </a:p>
          <a:p>
            <a:pPr algn="l"/>
            <a:r>
              <a:rPr lang="en-GB" b="0" u="none" dirty="0"/>
              <a:t>How many </a:t>
            </a:r>
            <a:r>
              <a:rPr lang="en-GB" u="none" dirty="0"/>
              <a:t>tenths </a:t>
            </a:r>
            <a:r>
              <a:rPr lang="en-GB" b="0" u="none" dirty="0"/>
              <a:t>is 0.8?</a:t>
            </a:r>
          </a:p>
          <a:p>
            <a:pPr algn="l"/>
            <a:r>
              <a:rPr lang="en-GB" b="0" u="none" dirty="0"/>
              <a:t>How many </a:t>
            </a:r>
            <a:r>
              <a:rPr lang="en-GB" u="none" dirty="0"/>
              <a:t>hundredths</a:t>
            </a:r>
            <a:r>
              <a:rPr lang="en-GB" b="0" u="none" dirty="0"/>
              <a:t> is 0.12?</a:t>
            </a:r>
          </a:p>
          <a:p>
            <a:pPr algn="l"/>
            <a:r>
              <a:rPr lang="en-GB" b="0" u="none" dirty="0"/>
              <a:t>Write 0.75 as a </a:t>
            </a:r>
            <a:r>
              <a:rPr lang="en-GB" u="none" dirty="0"/>
              <a:t>fraction</a:t>
            </a:r>
            <a:r>
              <a:rPr lang="en-GB" b="0" u="none" dirty="0"/>
              <a:t>?</a:t>
            </a:r>
          </a:p>
          <a:p>
            <a:pPr algn="l"/>
            <a:r>
              <a:rPr lang="en-GB" b="0" u="none" dirty="0"/>
              <a:t>Write ¼ as a </a:t>
            </a:r>
            <a:r>
              <a:rPr lang="en-GB" u="none" dirty="0"/>
              <a:t>decimal</a:t>
            </a:r>
            <a:r>
              <a:rPr lang="en-GB" b="0" u="none" dirty="0"/>
              <a:t>?</a:t>
            </a:r>
          </a:p>
        </p:txBody>
      </p:sp>
      <p:sp>
        <p:nvSpPr>
          <p:cNvPr id="13" name="Text Placeholder 12"/>
          <p:cNvSpPr>
            <a:spLocks noGrp="1"/>
          </p:cNvSpPr>
          <p:nvPr>
            <p:ph type="body" sz="quarter" idx="15"/>
          </p:nvPr>
        </p:nvSpPr>
        <p:spPr>
          <a:xfrm>
            <a:off x="685801" y="4932040"/>
            <a:ext cx="5838825" cy="614165"/>
          </a:xfrm>
        </p:spPr>
        <p:txBody>
          <a:bodyPr/>
          <a:lstStyle/>
          <a:p>
            <a:pPr lvl="0"/>
            <a:r>
              <a:rPr lang="en-GB" dirty="0">
                <a:ea typeface="Calibri" pitchFamily="34" charset="0"/>
                <a:cs typeface="Times New Roman" pitchFamily="18" charset="0"/>
              </a:rPr>
              <a:t>Children should be able to convert between decimals and fractions for ½, ¼, ¾ and any number of tenths and hundredths. </a:t>
            </a:r>
            <a:endParaRPr lang="en-GB" altLang="en-US" dirty="0">
              <a:ea typeface="Calibri" pitchFamily="34" charset="0"/>
              <a:cs typeface="Times New Roman" pitchFamily="18" charset="0"/>
            </a:endParaRPr>
          </a:p>
          <a:p>
            <a:endParaRPr lang="en-GB" dirty="0"/>
          </a:p>
        </p:txBody>
      </p:sp>
      <mc:AlternateContent xmlns:mc="http://schemas.openxmlformats.org/markup-compatibility/2006" xmlns:a14="http://schemas.microsoft.com/office/drawing/2010/main">
        <mc:Choice Requires="a14">
          <p:graphicFrame>
            <p:nvGraphicFramePr>
              <p:cNvPr id="10" name="Content Placeholder 9"/>
              <p:cNvGraphicFramePr>
                <a:graphicFrameLocks noGrp="1"/>
              </p:cNvGraphicFramePr>
              <p:nvPr>
                <p:ph sz="quarter" idx="13"/>
                <p:extLst>
                  <p:ext uri="{D42A27DB-BD31-4B8C-83A1-F6EECF244321}">
                    <p14:modId xmlns:p14="http://schemas.microsoft.com/office/powerpoint/2010/main" val="2006828595"/>
                  </p:ext>
                </p:extLst>
              </p:nvPr>
            </p:nvGraphicFramePr>
            <p:xfrm>
              <a:off x="719138" y="2555875"/>
              <a:ext cx="3717975" cy="2956878"/>
            </p:xfrm>
            <a:graphic>
              <a:graphicData uri="http://schemas.openxmlformats.org/drawingml/2006/table">
                <a:tbl>
                  <a:tblPr firstRow="1" bandRow="1">
                    <a:tableStyleId>{5C22544A-7EE6-4342-B048-85BDC9FD1C3A}</a:tableStyleId>
                  </a:tblPr>
                  <a:tblGrid>
                    <a:gridCol w="1239325">
                      <a:extLst>
                        <a:ext uri="{9D8B030D-6E8A-4147-A177-3AD203B41FA5}">
                          <a16:colId xmlns:a16="http://schemas.microsoft.com/office/drawing/2014/main" val="20000"/>
                        </a:ext>
                      </a:extLst>
                    </a:gridCol>
                    <a:gridCol w="1239325">
                      <a:extLst>
                        <a:ext uri="{9D8B030D-6E8A-4147-A177-3AD203B41FA5}">
                          <a16:colId xmlns:a16="http://schemas.microsoft.com/office/drawing/2014/main" val="20001"/>
                        </a:ext>
                      </a:extLst>
                    </a:gridCol>
                    <a:gridCol w="1239325">
                      <a:extLst>
                        <a:ext uri="{9D8B030D-6E8A-4147-A177-3AD203B41FA5}">
                          <a16:colId xmlns:a16="http://schemas.microsoft.com/office/drawing/2014/main" val="20002"/>
                        </a:ext>
                      </a:extLst>
                    </a:gridCol>
                  </a:tblGrid>
                  <a:tr h="370840">
                    <a:tc>
                      <a:txBody>
                        <a:bodyPr/>
                        <a:lstStyle/>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2</m:t>
                                        </m:r>
                                      </m:den>
                                    </m:f>
                                  </m:e>
                                </m:box>
                                <m:r>
                                  <a:rPr lang="en-GB" sz="1600" b="0" i="0" smtClean="0">
                                    <a:solidFill>
                                      <a:schemeClr val="tx1"/>
                                    </a:solidFill>
                                    <a:latin typeface="Cambria Math"/>
                                  </a:rPr>
                                  <m:t>=0.5</m:t>
                                </m:r>
                              </m:oMath>
                            </m:oMathPara>
                          </a14:m>
                          <a:endParaRPr lang="en-GB" sz="1600" b="0" dirty="0">
                            <a:solidFill>
                              <a:schemeClr val="tx1"/>
                            </a:solidFill>
                          </a:endParaRPr>
                        </a:p>
                        <a:p>
                          <a:pPr marL="0" indent="0">
                            <a:buNone/>
                          </a:pPr>
                          <a:endParaRPr kumimoji="0" lang="en-GB" sz="500" b="0" kern="1200" dirty="0">
                            <a:solidFill>
                              <a:schemeClr val="tx1"/>
                            </a:solidFill>
                            <a:latin typeface="+mn-lt"/>
                            <a:ea typeface="+mn-ea"/>
                            <a:cs typeface="+mn-cs"/>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a:solidFill>
                                              <a:schemeClr val="tx1"/>
                                            </a:solidFill>
                                            <a:latin typeface="Cambria Math" panose="02040503050406030204" pitchFamily="18" charset="0"/>
                                          </a:rPr>
                                        </m:ctrlPr>
                                      </m:fPr>
                                      <m:num>
                                        <m:r>
                                          <a:rPr lang="en-GB" sz="1600" i="1">
                                            <a:solidFill>
                                              <a:schemeClr val="tx1"/>
                                            </a:solidFill>
                                            <a:latin typeface="Cambria Math"/>
                                          </a:rPr>
                                          <m:t>1</m:t>
                                        </m:r>
                                      </m:num>
                                      <m:den>
                                        <m:r>
                                          <a:rPr lang="en-GB" sz="1600" b="0" i="1" smtClean="0">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2</m:t>
                                </m:r>
                                <m:r>
                                  <a:rPr lang="en-GB" sz="1600">
                                    <a:solidFill>
                                      <a:schemeClr val="tx1"/>
                                    </a:solidFill>
                                    <a:latin typeface="Cambria Math"/>
                                  </a:rPr>
                                  <m:t>5</m:t>
                                </m:r>
                              </m:oMath>
                            </m:oMathPara>
                          </a14:m>
                          <a:endParaRPr lang="en-GB" sz="1600" dirty="0">
                            <a:solidFill>
                              <a:schemeClr val="tx1"/>
                            </a:solidFill>
                          </a:endParaRPr>
                        </a:p>
                        <a:p>
                          <a:pPr marL="0" indent="0">
                            <a:buNone/>
                          </a:pPr>
                          <a:endParaRPr lang="en-GB" sz="500" dirty="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a:solidFill>
                                              <a:schemeClr val="tx1"/>
                                            </a:solidFill>
                                            <a:latin typeface="Cambria Math" panose="02040503050406030204" pitchFamily="18" charset="0"/>
                                          </a:rPr>
                                        </m:ctrlPr>
                                      </m:fPr>
                                      <m:num>
                                        <m:r>
                                          <a:rPr lang="en-GB" sz="1600" b="0" i="1" smtClean="0">
                                            <a:solidFill>
                                              <a:schemeClr val="tx1"/>
                                            </a:solidFill>
                                            <a:latin typeface="Cambria Math"/>
                                          </a:rPr>
                                          <m:t>3</m:t>
                                        </m:r>
                                      </m:num>
                                      <m:den>
                                        <m:r>
                                          <a:rPr lang="en-GB" sz="1600" i="1">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7</m:t>
                                </m:r>
                                <m:r>
                                  <a:rPr lang="en-GB" sz="1600">
                                    <a:solidFill>
                                      <a:schemeClr val="tx1"/>
                                    </a:solidFill>
                                    <a:latin typeface="Cambria Math"/>
                                  </a:rPr>
                                  <m:t>5</m:t>
                                </m:r>
                              </m:oMath>
                            </m:oMathPara>
                          </a14:m>
                          <a:endParaRPr lang="en-GB" sz="1600" dirty="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10</m:t>
                                        </m:r>
                                      </m:den>
                                    </m:f>
                                  </m:e>
                                </m:box>
                                <m:r>
                                  <a:rPr lang="en-GB" sz="1600" b="0" i="0" smtClean="0">
                                    <a:solidFill>
                                      <a:schemeClr val="tx1"/>
                                    </a:solidFill>
                                    <a:latin typeface="Cambria Math"/>
                                  </a:rPr>
                                  <m:t>=0.1</m:t>
                                </m:r>
                              </m:oMath>
                            </m:oMathPara>
                          </a14:m>
                          <a:endParaRPr lang="en-GB" sz="1600" b="0" dirty="0">
                            <a:solidFill>
                              <a:schemeClr val="tx1"/>
                            </a:solidFill>
                          </a:endParaRPr>
                        </a:p>
                        <a:p>
                          <a:pPr marL="0" indent="0">
                            <a:buNone/>
                          </a:pPr>
                          <a:endParaRPr lang="en-GB" sz="5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5</m:t>
                                        </m:r>
                                      </m:den>
                                    </m:f>
                                  </m:e>
                                </m:box>
                                <m:r>
                                  <a:rPr lang="en-GB" sz="1600" b="0" i="0" smtClean="0">
                                    <a:solidFill>
                                      <a:schemeClr val="tx1"/>
                                    </a:solidFill>
                                    <a:latin typeface="Cambria Math"/>
                                  </a:rPr>
                                  <m:t>=0.2</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3</m:t>
                                        </m:r>
                                      </m:num>
                                      <m:den>
                                        <m:r>
                                          <a:rPr lang="en-GB" sz="1600" b="0" i="1" smtClean="0">
                                            <a:solidFill>
                                              <a:schemeClr val="tx1"/>
                                            </a:solidFill>
                                            <a:latin typeface="Cambria Math"/>
                                          </a:rPr>
                                          <m:t>5</m:t>
                                        </m:r>
                                      </m:den>
                                    </m:f>
                                  </m:e>
                                </m:box>
                                <m:r>
                                  <a:rPr lang="en-GB" sz="1600" b="0" i="0" smtClean="0">
                                    <a:solidFill>
                                      <a:schemeClr val="tx1"/>
                                    </a:solidFill>
                                    <a:latin typeface="Cambria Math"/>
                                  </a:rPr>
                                  <m:t>=0.6</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9</m:t>
                                        </m:r>
                                      </m:num>
                                      <m:den>
                                        <m:r>
                                          <a:rPr lang="en-GB" sz="1600" b="0" i="1" smtClean="0">
                                            <a:solidFill>
                                              <a:schemeClr val="tx1"/>
                                            </a:solidFill>
                                            <a:latin typeface="Cambria Math"/>
                                          </a:rPr>
                                          <m:t>10</m:t>
                                        </m:r>
                                      </m:den>
                                    </m:f>
                                  </m:e>
                                </m:box>
                                <m:r>
                                  <a:rPr lang="en-GB" sz="1600" b="0" i="0" smtClean="0">
                                    <a:solidFill>
                                      <a:schemeClr val="tx1"/>
                                    </a:solidFill>
                                    <a:latin typeface="Cambria Math"/>
                                  </a:rPr>
                                  <m:t>=0.9</m:t>
                                </m:r>
                              </m:oMath>
                            </m:oMathPara>
                          </a14:m>
                          <a:endParaRPr lang="en-GB" sz="1600" b="0" dirty="0">
                            <a:solidFill>
                              <a:schemeClr val="tx1"/>
                            </a:solidFill>
                          </a:endParaRPr>
                        </a:p>
                        <a:p>
                          <a:pPr marL="0" indent="0">
                            <a:buNone/>
                          </a:pPr>
                          <a:endParaRPr lang="en-GB" sz="1600" dirty="0">
                            <a:solidFill>
                              <a:schemeClr val="tx1"/>
                            </a:solidFill>
                          </a:endParaRPr>
                        </a:p>
                        <a:p>
                          <a:endParaRPr lang="en-GB" sz="16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100</m:t>
                                        </m:r>
                                      </m:den>
                                    </m:f>
                                  </m:e>
                                </m:box>
                                <m:r>
                                  <a:rPr lang="en-GB" sz="1600" b="0" i="0" smtClean="0">
                                    <a:solidFill>
                                      <a:schemeClr val="tx1"/>
                                    </a:solidFill>
                                    <a:latin typeface="Cambria Math"/>
                                  </a:rPr>
                                  <m:t>=0.01</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7</m:t>
                                        </m:r>
                                      </m:num>
                                      <m:den>
                                        <m:r>
                                          <a:rPr lang="en-GB" sz="1600" b="0" i="1" smtClean="0">
                                            <a:solidFill>
                                              <a:schemeClr val="tx1"/>
                                            </a:solidFill>
                                            <a:latin typeface="Cambria Math"/>
                                          </a:rPr>
                                          <m:t>100</m:t>
                                        </m:r>
                                      </m:den>
                                    </m:f>
                                  </m:e>
                                </m:box>
                                <m:r>
                                  <a:rPr lang="en-GB" sz="1600" b="0" i="0" smtClean="0">
                                    <a:solidFill>
                                      <a:schemeClr val="tx1"/>
                                    </a:solidFill>
                                    <a:latin typeface="Cambria Math"/>
                                  </a:rPr>
                                  <m:t>=0.07</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21</m:t>
                                        </m:r>
                                      </m:num>
                                      <m:den>
                                        <m:r>
                                          <a:rPr lang="en-GB" sz="1600" b="0" i="1" smtClean="0">
                                            <a:solidFill>
                                              <a:schemeClr val="tx1"/>
                                            </a:solidFill>
                                            <a:latin typeface="Cambria Math"/>
                                          </a:rPr>
                                          <m:t>100</m:t>
                                        </m:r>
                                      </m:den>
                                    </m:f>
                                  </m:e>
                                </m:box>
                                <m:r>
                                  <a:rPr lang="en-GB" sz="1600" b="0" i="0" smtClean="0">
                                    <a:solidFill>
                                      <a:schemeClr val="tx1"/>
                                    </a:solidFill>
                                    <a:latin typeface="Cambria Math"/>
                                  </a:rPr>
                                  <m:t>=0.21</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75</m:t>
                                        </m:r>
                                      </m:num>
                                      <m:den>
                                        <m:r>
                                          <a:rPr lang="en-GB" sz="1600" b="0" i="1" smtClean="0">
                                            <a:solidFill>
                                              <a:schemeClr val="tx1"/>
                                            </a:solidFill>
                                            <a:latin typeface="Cambria Math"/>
                                          </a:rPr>
                                          <m:t>100</m:t>
                                        </m:r>
                                      </m:den>
                                    </m:f>
                                  </m:e>
                                </m:box>
                                <m:r>
                                  <a:rPr lang="en-GB" sz="1600" b="0" i="0" smtClean="0">
                                    <a:solidFill>
                                      <a:schemeClr val="tx1"/>
                                    </a:solidFill>
                                    <a:latin typeface="Cambria Math"/>
                                  </a:rPr>
                                  <m:t>=0.75</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99</m:t>
                                        </m:r>
                                      </m:num>
                                      <m:den>
                                        <m:r>
                                          <a:rPr lang="en-GB" sz="1600" b="0" i="1" smtClean="0">
                                            <a:solidFill>
                                              <a:schemeClr val="tx1"/>
                                            </a:solidFill>
                                            <a:latin typeface="Cambria Math"/>
                                          </a:rPr>
                                          <m:t>100</m:t>
                                        </m:r>
                                      </m:den>
                                    </m:f>
                                  </m:e>
                                </m:box>
                                <m:r>
                                  <a:rPr lang="en-GB" sz="1600" b="0" i="0" smtClean="0">
                                    <a:solidFill>
                                      <a:schemeClr val="tx1"/>
                                    </a:solidFill>
                                    <a:latin typeface="Cambria Math"/>
                                  </a:rPr>
                                  <m:t>=0.99</m:t>
                                </m:r>
                              </m:oMath>
                            </m:oMathPara>
                          </a14:m>
                          <a:endParaRPr lang="en-GB" sz="1600" b="0" dirty="0">
                            <a:solidFill>
                              <a:schemeClr val="tx1"/>
                            </a:solidFill>
                          </a:endParaRPr>
                        </a:p>
                        <a:p>
                          <a:endParaRPr lang="en-GB" sz="1600" dirty="0">
                            <a:solidFill>
                              <a:schemeClr val="tx1"/>
                            </a:solidFill>
                          </a:endParaRPr>
                        </a:p>
                      </a:txBody>
                      <a:tcPr>
                        <a:solidFill>
                          <a:schemeClr val="bg1"/>
                        </a:solidFill>
                      </a:tcPr>
                    </a:tc>
                    <a:extLst>
                      <a:ext uri="{0D108BD9-81ED-4DB2-BD59-A6C34878D82A}">
                        <a16:rowId xmlns:a16="http://schemas.microsoft.com/office/drawing/2014/main" val="10000"/>
                      </a:ext>
                    </a:extLst>
                  </a:tr>
                </a:tbl>
              </a:graphicData>
            </a:graphic>
          </p:graphicFrame>
        </mc:Choice>
        <mc:Fallback xmlns="">
          <p:graphicFrame>
            <p:nvGraphicFramePr>
              <p:cNvPr id="10" name="Content Placeholder 9"/>
              <p:cNvGraphicFramePr>
                <a:graphicFrameLocks noGrp="1"/>
              </p:cNvGraphicFramePr>
              <p:nvPr>
                <p:ph sz="quarter" idx="13"/>
                <p:extLst>
                  <p:ext uri="{D42A27DB-BD31-4B8C-83A1-F6EECF244321}">
                    <p14:modId xmlns:p14="http://schemas.microsoft.com/office/powerpoint/2010/main" val="2006828595"/>
                  </p:ext>
                </p:extLst>
              </p:nvPr>
            </p:nvGraphicFramePr>
            <p:xfrm>
              <a:off x="719138" y="2555875"/>
              <a:ext cx="3717975" cy="2956878"/>
            </p:xfrm>
            <a:graphic>
              <a:graphicData uri="http://schemas.openxmlformats.org/drawingml/2006/table">
                <a:tbl>
                  <a:tblPr firstRow="1" bandRow="1">
                    <a:tableStyleId>{5C22544A-7EE6-4342-B048-85BDC9FD1C3A}</a:tableStyleId>
                  </a:tblPr>
                  <a:tblGrid>
                    <a:gridCol w="1239325"/>
                    <a:gridCol w="1239325"/>
                    <a:gridCol w="1239325"/>
                  </a:tblGrid>
                  <a:tr h="2956878">
                    <a:tc>
                      <a:txBody>
                        <a:bodyPr/>
                        <a:lstStyle/>
                        <a:p>
                          <a:endParaRPr lang="en-US"/>
                        </a:p>
                      </a:txBody>
                      <a:tcPr>
                        <a:blipFill rotWithShape="1">
                          <a:blip r:embed="rId2"/>
                          <a:stretch>
                            <a:fillRect l="-493" r="-200493" b="-206"/>
                          </a:stretch>
                        </a:blip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smtClean="0">
                            <a:solidFill>
                              <a:schemeClr val="tx1"/>
                            </a:solidFill>
                          </a:endParaRPr>
                        </a:p>
                      </a:txBody>
                      <a:tcPr>
                        <a:solidFill>
                          <a:schemeClr val="bg1"/>
                        </a:solidFill>
                      </a:tcPr>
                    </a:tc>
                    <a:tc>
                      <a:txBody>
                        <a:bodyPr/>
                        <a:lstStyle/>
                        <a:p>
                          <a:endParaRPr lang="en-US"/>
                        </a:p>
                      </a:txBody>
                      <a:tcPr>
                        <a:blipFill rotWithShape="1">
                          <a:blip r:embed="rId2"/>
                          <a:stretch>
                            <a:fillRect l="-200985" b="-206"/>
                          </a:stretch>
                        </a:blipFill>
                      </a:tcPr>
                    </a:tc>
                  </a:tr>
                </a:tbl>
              </a:graphicData>
            </a:graphic>
          </p:graphicFrame>
        </mc:Fallback>
      </mc:AlternateContent>
      <p:pic>
        <p:nvPicPr>
          <p:cNvPr id="3277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6632" y="34712"/>
            <a:ext cx="1465907" cy="1476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8678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6 – Spring 2</a:t>
            </a:r>
          </a:p>
        </p:txBody>
      </p:sp>
      <p:sp>
        <p:nvSpPr>
          <p:cNvPr id="3" name="Text Placeholder 2"/>
          <p:cNvSpPr>
            <a:spLocks noGrp="1"/>
          </p:cNvSpPr>
          <p:nvPr>
            <p:ph type="body" sz="quarter" idx="11"/>
          </p:nvPr>
        </p:nvSpPr>
        <p:spPr/>
        <p:txBody>
          <a:bodyPr>
            <a:normAutofit/>
          </a:bodyPr>
          <a:lstStyle/>
          <a:p>
            <a:r>
              <a:rPr lang="en-GB" dirty="0"/>
              <a:t>I can identify prime numbers up to 50. </a:t>
            </a:r>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cs typeface="Arial" pitchFamily="34" charset="0"/>
              </a:rPr>
              <a:t>It’s really important that your child uses mathematical vocabulary accurately. Choose a number between 2 and 50. How many correct statements can your child make about this number using the vocabulary above?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cs typeface="Arial" pitchFamily="34" charset="0"/>
              </a:rPr>
              <a:t>Make a set of cards for the numbers from 2 to 50. How quickly can your child sort these into prime and composite numbers? How many even prime numbers can they find? How many odd composite numbers?</a:t>
            </a:r>
          </a:p>
        </p:txBody>
      </p:sp>
      <p:sp>
        <p:nvSpPr>
          <p:cNvPr id="6" name="Text Placeholder 5"/>
          <p:cNvSpPr>
            <a:spLocks noGrp="1"/>
          </p:cNvSpPr>
          <p:nvPr>
            <p:ph type="body" sz="quarter" idx="14"/>
          </p:nvPr>
        </p:nvSpPr>
        <p:spPr/>
        <p:txBody>
          <a:bodyPr>
            <a:normAutofit/>
          </a:bodyPr>
          <a:lstStyle/>
          <a:p>
            <a:r>
              <a:rPr lang="en-GB" dirty="0"/>
              <a:t>Key Vocabulary</a:t>
            </a:r>
          </a:p>
          <a:p>
            <a:pPr algn="l"/>
            <a:r>
              <a:rPr lang="en-GB" u="none" dirty="0"/>
              <a:t>prime number</a:t>
            </a:r>
            <a:endParaRPr lang="en-GB" b="0" u="none" dirty="0"/>
          </a:p>
          <a:p>
            <a:pPr algn="l"/>
            <a:r>
              <a:rPr lang="en-GB" u="none" dirty="0"/>
              <a:t>composite number</a:t>
            </a:r>
            <a:endParaRPr lang="en-GB" b="0" u="none" dirty="0"/>
          </a:p>
          <a:p>
            <a:pPr algn="l"/>
            <a:r>
              <a:rPr lang="en-GB" u="none" dirty="0"/>
              <a:t>factor</a:t>
            </a:r>
          </a:p>
          <a:p>
            <a:pPr algn="l"/>
            <a:r>
              <a:rPr lang="en-GB" u="none" dirty="0"/>
              <a:t>multiple</a:t>
            </a:r>
          </a:p>
        </p:txBody>
      </p:sp>
      <p:sp>
        <p:nvSpPr>
          <p:cNvPr id="13" name="Text Placeholder 12"/>
          <p:cNvSpPr>
            <a:spLocks noGrp="1"/>
          </p:cNvSpPr>
          <p:nvPr>
            <p:ph type="body" sz="quarter" idx="15"/>
          </p:nvPr>
        </p:nvSpPr>
        <p:spPr/>
        <p:txBody>
          <a:bodyPr>
            <a:normAutofit/>
          </a:bodyPr>
          <a:lstStyle/>
          <a:p>
            <a:pPr lvl="0"/>
            <a:r>
              <a:rPr lang="en-GB" dirty="0">
                <a:ea typeface="Calibri" pitchFamily="34" charset="0"/>
                <a:cs typeface="Times New Roman" pitchFamily="18" charset="0"/>
              </a:rPr>
              <a:t>Children should be able to explain how they know that a number is composite.</a:t>
            </a:r>
          </a:p>
          <a:p>
            <a:pPr lvl="0"/>
            <a:r>
              <a:rPr lang="en-GB" dirty="0">
                <a:ea typeface="Calibri" pitchFamily="34" charset="0"/>
                <a:cs typeface="Times New Roman" pitchFamily="18" charset="0"/>
              </a:rPr>
              <a:t>E.g. 39 is composite because it is a multiple of 3 and 13.</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a:xfrm>
            <a:off x="719336" y="2555776"/>
            <a:ext cx="3390900" cy="2376264"/>
          </a:xfrm>
        </p:spPr>
        <p:txBody>
          <a:bodyPr>
            <a:normAutofit fontScale="85000" lnSpcReduction="20000"/>
          </a:bodyPr>
          <a:lstStyle/>
          <a:p>
            <a:pPr marL="0" indent="0">
              <a:buNone/>
              <a:tabLst>
                <a:tab pos="268288" algn="l"/>
              </a:tabLst>
            </a:pPr>
            <a:r>
              <a:rPr lang="en-GB" sz="1200" i="1" dirty="0">
                <a:ea typeface="Calibri" pitchFamily="34" charset="0"/>
                <a:cs typeface="Times New Roman" pitchFamily="18" charset="0"/>
              </a:rPr>
              <a:t>A prime number is a number with no factors other than itself and one.</a:t>
            </a:r>
          </a:p>
          <a:p>
            <a:pPr marL="0" indent="0">
              <a:buNone/>
              <a:tabLst>
                <a:tab pos="268288" algn="l"/>
              </a:tabLst>
            </a:pPr>
            <a:r>
              <a:rPr lang="en-GB" sz="1200" i="1" dirty="0">
                <a:ea typeface="Calibri" pitchFamily="34" charset="0"/>
                <a:cs typeface="Times New Roman" pitchFamily="18" charset="0"/>
              </a:rPr>
              <a:t>The following numbers are prime numbers:</a:t>
            </a:r>
          </a:p>
          <a:p>
            <a:pPr marL="0" indent="0">
              <a:buNone/>
              <a:tabLst>
                <a:tab pos="268288" algn="l"/>
              </a:tabLst>
            </a:pPr>
            <a:r>
              <a:rPr lang="en-GB" sz="1200" i="1" dirty="0">
                <a:ea typeface="Calibri" pitchFamily="34" charset="0"/>
                <a:cs typeface="Times New Roman" pitchFamily="18" charset="0"/>
              </a:rPr>
              <a:t>	2, 3, 5, 7, 11, 13, 17, 19, 23,</a:t>
            </a:r>
          </a:p>
          <a:p>
            <a:pPr marL="0" indent="0">
              <a:buNone/>
              <a:tabLst>
                <a:tab pos="268288" algn="l"/>
              </a:tabLst>
            </a:pPr>
            <a:r>
              <a:rPr lang="en-GB" sz="1200" i="1" dirty="0">
                <a:ea typeface="Calibri" pitchFamily="34" charset="0"/>
                <a:cs typeface="Times New Roman" pitchFamily="18" charset="0"/>
              </a:rPr>
              <a:t>	27, 29, 31, 37, 41, 43, 47</a:t>
            </a:r>
          </a:p>
          <a:p>
            <a:pPr marL="0" indent="0">
              <a:buNone/>
              <a:tabLst>
                <a:tab pos="268288" algn="l"/>
              </a:tabLst>
            </a:pPr>
            <a:endParaRPr lang="en-GB" sz="1200" i="1" dirty="0">
              <a:ea typeface="Calibri" pitchFamily="34" charset="0"/>
              <a:cs typeface="Times New Roman" pitchFamily="18" charset="0"/>
            </a:endParaRPr>
          </a:p>
          <a:p>
            <a:pPr marL="0" indent="0">
              <a:buNone/>
              <a:tabLst>
                <a:tab pos="268288" algn="l"/>
              </a:tabLst>
            </a:pPr>
            <a:r>
              <a:rPr lang="en-GB" sz="1200" i="1" dirty="0">
                <a:ea typeface="Calibri" pitchFamily="34" charset="0"/>
                <a:cs typeface="Times New Roman" pitchFamily="18" charset="0"/>
              </a:rPr>
              <a:t>A composite number is divisible by a number other than 1 or itself.</a:t>
            </a:r>
          </a:p>
          <a:p>
            <a:pPr marL="0" indent="0">
              <a:buNone/>
              <a:tabLst>
                <a:tab pos="268288" algn="l"/>
              </a:tabLst>
            </a:pPr>
            <a:r>
              <a:rPr lang="en-GB" sz="1200" i="1" dirty="0">
                <a:ea typeface="Calibri" pitchFamily="34" charset="0"/>
                <a:cs typeface="Times New Roman" pitchFamily="18" charset="0"/>
              </a:rPr>
              <a:t>The following numbers are composite numbers:</a:t>
            </a:r>
          </a:p>
          <a:p>
            <a:pPr marL="0" indent="0">
              <a:buNone/>
              <a:tabLst>
                <a:tab pos="268288" algn="l"/>
              </a:tabLst>
            </a:pPr>
            <a:r>
              <a:rPr lang="en-GB" sz="1200" i="1" dirty="0">
                <a:ea typeface="Calibri" pitchFamily="34" charset="0"/>
                <a:cs typeface="Times New Roman" pitchFamily="18" charset="0"/>
              </a:rPr>
              <a:t>	4, 6, 8, 9, 10, 12, 14, 15, 16, 18, 20,</a:t>
            </a:r>
          </a:p>
          <a:p>
            <a:pPr marL="0" indent="0">
              <a:buNone/>
              <a:tabLst>
                <a:tab pos="268288" algn="l"/>
              </a:tabLst>
            </a:pPr>
            <a:r>
              <a:rPr lang="en-GB" sz="1200" i="1" dirty="0">
                <a:ea typeface="Calibri" pitchFamily="34" charset="0"/>
                <a:cs typeface="Times New Roman" pitchFamily="18" charset="0"/>
              </a:rPr>
              <a:t>	22, 24, 25, 26, 27, 28, 30, 32, 34, 35, 36,</a:t>
            </a:r>
          </a:p>
          <a:p>
            <a:pPr marL="0" indent="0">
              <a:buNone/>
              <a:tabLst>
                <a:tab pos="268288" algn="l"/>
              </a:tabLst>
            </a:pPr>
            <a:r>
              <a:rPr lang="en-GB" sz="1200" i="1" dirty="0">
                <a:ea typeface="Calibri" pitchFamily="34" charset="0"/>
                <a:cs typeface="Times New Roman" pitchFamily="18" charset="0"/>
              </a:rPr>
              <a:t>	38, 39, 40, 42, 44, 45, 46, 48, 49, 50</a:t>
            </a:r>
          </a:p>
        </p:txBody>
      </p:sp>
      <p:pic>
        <p:nvPicPr>
          <p:cNvPr id="3379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6632" y="107504"/>
            <a:ext cx="1465907" cy="1476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75340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9AA783A1F549B418114E0928C80B54C" ma:contentTypeVersion="8" ma:contentTypeDescription="Create a new document." ma:contentTypeScope="" ma:versionID="d3f941a2dabcf069f189f2c81c58cd2c">
  <xsd:schema xmlns:xsd="http://www.w3.org/2001/XMLSchema" xmlns:xs="http://www.w3.org/2001/XMLSchema" xmlns:p="http://schemas.microsoft.com/office/2006/metadata/properties" xmlns:ns2="d3ecd678-d469-47a4-8993-00ceec4142e9" xmlns:ns3="c2a99427-180b-474a-ba11-c5899524b8b8" targetNamespace="http://schemas.microsoft.com/office/2006/metadata/properties" ma:root="true" ma:fieldsID="0cb3782926ba67a2d61e4c13da6bec8a" ns2:_="" ns3:_="">
    <xsd:import namespace="d3ecd678-d469-47a4-8993-00ceec4142e9"/>
    <xsd:import namespace="c2a99427-180b-474a-ba11-c5899524b8b8"/>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Location"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ecd678-d469-47a4-8993-00ceec4142e9"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2a99427-180b-474a-ba11-c5899524b8b8"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B98A869-0AAF-4D99-8352-3C911CDFF20F}">
  <ds:schemaRefs>
    <ds:schemaRef ds:uri="http://purl.org/dc/dcmitype/"/>
    <ds:schemaRef ds:uri="http://purl.org/dc/elements/1.1/"/>
    <ds:schemaRef ds:uri="http://schemas.microsoft.com/office/2006/documentManagement/types"/>
    <ds:schemaRef ds:uri="d3ecd678-d469-47a4-8993-00ceec4142e9"/>
    <ds:schemaRef ds:uri="http://schemas.microsoft.com/office/infopath/2007/PartnerControls"/>
    <ds:schemaRef ds:uri="http://purl.org/dc/terms/"/>
    <ds:schemaRef ds:uri="http://schemas.openxmlformats.org/package/2006/metadata/core-properties"/>
    <ds:schemaRef ds:uri="c2a99427-180b-474a-ba11-c5899524b8b8"/>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4C7FCB69-AFE3-4E92-A9B0-B276C564A59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3ecd678-d469-47a4-8993-00ceec4142e9"/>
    <ds:schemaRef ds:uri="c2a99427-180b-474a-ba11-c5899524b8b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644D037-9F8D-4B1D-8C84-12D32D4CA87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1650</TotalTime>
  <Words>1127</Words>
  <Application>Microsoft Office PowerPoint</Application>
  <PresentationFormat>On-screen Show (4:3)</PresentationFormat>
  <Paragraphs>109</Paragraphs>
  <Slides>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vt:i4>
      </vt:variant>
    </vt:vector>
  </HeadingPairs>
  <TitlesOfParts>
    <vt:vector size="11" baseType="lpstr">
      <vt:lpstr>Bookman Old Style</vt:lpstr>
      <vt:lpstr>Calibri</vt:lpstr>
      <vt:lpstr>Cambria Math</vt:lpstr>
      <vt:lpstr>Gill Sans MT</vt:lpstr>
      <vt:lpstr>Wingdings</vt:lpstr>
      <vt:lpstr>Wingdings 3</vt:lpstr>
      <vt:lpstr>Origin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Joanna Harbour</dc:creator>
  <cp:lastModifiedBy>Belinda Clark</cp:lastModifiedBy>
  <cp:revision>160</cp:revision>
  <cp:lastPrinted>2015-07-06T08:43:33Z</cp:lastPrinted>
  <dcterms:created xsi:type="dcterms:W3CDTF">2014-08-28T09:37:14Z</dcterms:created>
  <dcterms:modified xsi:type="dcterms:W3CDTF">2019-09-03T15:20:12Z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0x010100C9AA783A1F549B418114E0928C80B54C</vt:lpwstr>
  </property>
</Properties>
</file>