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256" r:id="rId3"/>
    <p:sldId id="257" r:id="rId4"/>
    <p:sldId id="258" r:id="rId5"/>
    <p:sldId id="261" r:id="rId6"/>
    <p:sldId id="259" r:id="rId7"/>
    <p:sldId id="260"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64" d="100"/>
          <a:sy n="64" d="100"/>
        </p:scale>
        <p:origin x="90" y="2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6643837-E868-4393-AFB4-98A90D5AE80D}" type="datetimeFigureOut">
              <a:rPr lang="en-GB" smtClean="0"/>
              <a:t>21/04/2020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22EE28-67F4-4326-A9EE-EE77CC8C43D6}" type="slidenum">
              <a:rPr lang="en-GB" smtClean="0"/>
              <a:t>‹#›</a:t>
            </a:fld>
            <a:endParaRPr lang="en-GB"/>
          </a:p>
        </p:txBody>
      </p:sp>
    </p:spTree>
    <p:extLst>
      <p:ext uri="{BB962C8B-B14F-4D97-AF65-F5344CB8AC3E}">
        <p14:creationId xmlns:p14="http://schemas.microsoft.com/office/powerpoint/2010/main" val="12657431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6643837-E868-4393-AFB4-98A90D5AE80D}" type="datetimeFigureOut">
              <a:rPr lang="en-GB" smtClean="0"/>
              <a:t>21/04/2020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22EE28-67F4-4326-A9EE-EE77CC8C43D6}" type="slidenum">
              <a:rPr lang="en-GB" smtClean="0"/>
              <a:t>‹#›</a:t>
            </a:fld>
            <a:endParaRPr lang="en-GB"/>
          </a:p>
        </p:txBody>
      </p:sp>
    </p:spTree>
    <p:extLst>
      <p:ext uri="{BB962C8B-B14F-4D97-AF65-F5344CB8AC3E}">
        <p14:creationId xmlns:p14="http://schemas.microsoft.com/office/powerpoint/2010/main" val="39386140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6643837-E868-4393-AFB4-98A90D5AE80D}" type="datetimeFigureOut">
              <a:rPr lang="en-GB" smtClean="0"/>
              <a:t>21/04/2020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22EE28-67F4-4326-A9EE-EE77CC8C43D6}" type="slidenum">
              <a:rPr lang="en-GB" smtClean="0"/>
              <a:t>‹#›</a:t>
            </a:fld>
            <a:endParaRPr lang="en-GB"/>
          </a:p>
        </p:txBody>
      </p:sp>
    </p:spTree>
    <p:extLst>
      <p:ext uri="{BB962C8B-B14F-4D97-AF65-F5344CB8AC3E}">
        <p14:creationId xmlns:p14="http://schemas.microsoft.com/office/powerpoint/2010/main" val="40433141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6643837-E868-4393-AFB4-98A90D5AE80D}" type="datetimeFigureOut">
              <a:rPr lang="en-GB" smtClean="0"/>
              <a:t>21/04/2020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22EE28-67F4-4326-A9EE-EE77CC8C43D6}" type="slidenum">
              <a:rPr lang="en-GB" smtClean="0"/>
              <a:t>‹#›</a:t>
            </a:fld>
            <a:endParaRPr lang="en-GB"/>
          </a:p>
        </p:txBody>
      </p:sp>
    </p:spTree>
    <p:extLst>
      <p:ext uri="{BB962C8B-B14F-4D97-AF65-F5344CB8AC3E}">
        <p14:creationId xmlns:p14="http://schemas.microsoft.com/office/powerpoint/2010/main" val="16009707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6643837-E868-4393-AFB4-98A90D5AE80D}" type="datetimeFigureOut">
              <a:rPr lang="en-GB" smtClean="0"/>
              <a:t>21/04/2020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22EE28-67F4-4326-A9EE-EE77CC8C43D6}" type="slidenum">
              <a:rPr lang="en-GB" smtClean="0"/>
              <a:t>‹#›</a:t>
            </a:fld>
            <a:endParaRPr lang="en-GB"/>
          </a:p>
        </p:txBody>
      </p:sp>
    </p:spTree>
    <p:extLst>
      <p:ext uri="{BB962C8B-B14F-4D97-AF65-F5344CB8AC3E}">
        <p14:creationId xmlns:p14="http://schemas.microsoft.com/office/powerpoint/2010/main" val="27600049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6643837-E868-4393-AFB4-98A90D5AE80D}" type="datetimeFigureOut">
              <a:rPr lang="en-GB" smtClean="0"/>
              <a:t>21/04/2020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A22EE28-67F4-4326-A9EE-EE77CC8C43D6}" type="slidenum">
              <a:rPr lang="en-GB" smtClean="0"/>
              <a:t>‹#›</a:t>
            </a:fld>
            <a:endParaRPr lang="en-GB"/>
          </a:p>
        </p:txBody>
      </p:sp>
    </p:spTree>
    <p:extLst>
      <p:ext uri="{BB962C8B-B14F-4D97-AF65-F5344CB8AC3E}">
        <p14:creationId xmlns:p14="http://schemas.microsoft.com/office/powerpoint/2010/main" val="33415449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643837-E868-4393-AFB4-98A90D5AE80D}" type="datetimeFigureOut">
              <a:rPr lang="en-GB" smtClean="0"/>
              <a:t>21/04/2020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A22EE28-67F4-4326-A9EE-EE77CC8C43D6}" type="slidenum">
              <a:rPr lang="en-GB" smtClean="0"/>
              <a:t>‹#›</a:t>
            </a:fld>
            <a:endParaRPr lang="en-GB"/>
          </a:p>
        </p:txBody>
      </p:sp>
    </p:spTree>
    <p:extLst>
      <p:ext uri="{BB962C8B-B14F-4D97-AF65-F5344CB8AC3E}">
        <p14:creationId xmlns:p14="http://schemas.microsoft.com/office/powerpoint/2010/main" val="2370485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6643837-E868-4393-AFB4-98A90D5AE80D}" type="datetimeFigureOut">
              <a:rPr lang="en-GB" smtClean="0"/>
              <a:t>21/04/2020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22EE28-67F4-4326-A9EE-EE77CC8C43D6}" type="slidenum">
              <a:rPr lang="en-GB" smtClean="0"/>
              <a:t>‹#›</a:t>
            </a:fld>
            <a:endParaRPr lang="en-GB"/>
          </a:p>
        </p:txBody>
      </p:sp>
    </p:spTree>
    <p:extLst>
      <p:ext uri="{BB962C8B-B14F-4D97-AF65-F5344CB8AC3E}">
        <p14:creationId xmlns:p14="http://schemas.microsoft.com/office/powerpoint/2010/main" val="9846327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6643837-E868-4393-AFB4-98A90D5AE80D}" type="datetimeFigureOut">
              <a:rPr lang="en-GB" smtClean="0"/>
              <a:t>21/04/2020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22EE28-67F4-4326-A9EE-EE77CC8C43D6}" type="slidenum">
              <a:rPr lang="en-GB" smtClean="0"/>
              <a:t>‹#›</a:t>
            </a:fld>
            <a:endParaRPr lang="en-GB"/>
          </a:p>
        </p:txBody>
      </p:sp>
    </p:spTree>
    <p:extLst>
      <p:ext uri="{BB962C8B-B14F-4D97-AF65-F5344CB8AC3E}">
        <p14:creationId xmlns:p14="http://schemas.microsoft.com/office/powerpoint/2010/main" val="877444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6643837-E868-4393-AFB4-98A90D5AE80D}" type="datetimeFigureOut">
              <a:rPr lang="en-GB" smtClean="0"/>
              <a:t>21/04/2020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22EE28-67F4-4326-A9EE-EE77CC8C43D6}" type="slidenum">
              <a:rPr lang="en-GB" smtClean="0"/>
              <a:t>‹#›</a:t>
            </a:fld>
            <a:endParaRPr lang="en-GB"/>
          </a:p>
        </p:txBody>
      </p:sp>
    </p:spTree>
    <p:extLst>
      <p:ext uri="{BB962C8B-B14F-4D97-AF65-F5344CB8AC3E}">
        <p14:creationId xmlns:p14="http://schemas.microsoft.com/office/powerpoint/2010/main" val="34317256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6643837-E868-4393-AFB4-98A90D5AE80D}" type="datetimeFigureOut">
              <a:rPr lang="en-GB" smtClean="0"/>
              <a:t>21/04/2020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22EE28-67F4-4326-A9EE-EE77CC8C43D6}" type="slidenum">
              <a:rPr lang="en-GB" smtClean="0"/>
              <a:t>‹#›</a:t>
            </a:fld>
            <a:endParaRPr lang="en-GB"/>
          </a:p>
        </p:txBody>
      </p:sp>
    </p:spTree>
    <p:extLst>
      <p:ext uri="{BB962C8B-B14F-4D97-AF65-F5344CB8AC3E}">
        <p14:creationId xmlns:p14="http://schemas.microsoft.com/office/powerpoint/2010/main" val="36569830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643837-E868-4393-AFB4-98A90D5AE80D}" type="datetimeFigureOut">
              <a:rPr lang="en-GB" smtClean="0"/>
              <a:t>21/04/2020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22EE28-67F4-4326-A9EE-EE77CC8C43D6}" type="slidenum">
              <a:rPr lang="en-GB" smtClean="0"/>
              <a:t>‹#›</a:t>
            </a:fld>
            <a:endParaRPr lang="en-GB"/>
          </a:p>
        </p:txBody>
      </p:sp>
    </p:spTree>
    <p:extLst>
      <p:ext uri="{BB962C8B-B14F-4D97-AF65-F5344CB8AC3E}">
        <p14:creationId xmlns:p14="http://schemas.microsoft.com/office/powerpoint/2010/main" val="37896361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46200" y="546100"/>
            <a:ext cx="96647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smtClean="0">
                <a:ln>
                  <a:noFill/>
                </a:ln>
                <a:solidFill>
                  <a:prstClr val="black"/>
                </a:solidFill>
                <a:effectLst/>
                <a:uLnTx/>
                <a:uFillTx/>
                <a:latin typeface="Calibri" panose="020F0502020204030204"/>
                <a:ea typeface="+mn-ea"/>
                <a:cs typeface="+mn-cs"/>
              </a:rPr>
              <a:t>Lesson </a:t>
            </a:r>
            <a:r>
              <a:rPr kumimoji="0" lang="en-GB" sz="4800" b="0" i="0" u="none" strike="noStrike" kern="1200" cap="none" spc="0" normalizeH="0" baseline="0" noProof="0" dirty="0" smtClean="0">
                <a:ln>
                  <a:noFill/>
                </a:ln>
                <a:solidFill>
                  <a:prstClr val="black"/>
                </a:solidFill>
                <a:effectLst/>
                <a:uLnTx/>
                <a:uFillTx/>
                <a:latin typeface="Calibri" panose="020F0502020204030204"/>
                <a:ea typeface="+mn-ea"/>
                <a:cs typeface="+mn-cs"/>
              </a:rPr>
              <a:t>4</a:t>
            </a:r>
            <a:endParaRPr kumimoji="0" lang="en-GB" sz="4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p:cNvPicPr>
            <a:picLocks noChangeAspect="1"/>
          </p:cNvPicPr>
          <p:nvPr/>
        </p:nvPicPr>
        <p:blipFill>
          <a:blip r:embed="rId2"/>
          <a:stretch>
            <a:fillRect/>
          </a:stretch>
        </p:blipFill>
        <p:spPr>
          <a:xfrm>
            <a:off x="458818" y="432079"/>
            <a:ext cx="2832341" cy="1890036"/>
          </a:xfrm>
          <a:prstGeom prst="rect">
            <a:avLst/>
          </a:prstGeom>
        </p:spPr>
      </p:pic>
      <p:pic>
        <p:nvPicPr>
          <p:cNvPr id="6" name="Picture 5"/>
          <p:cNvPicPr>
            <a:picLocks noChangeAspect="1"/>
          </p:cNvPicPr>
          <p:nvPr/>
        </p:nvPicPr>
        <p:blipFill>
          <a:blip r:embed="rId3"/>
          <a:stretch>
            <a:fillRect/>
          </a:stretch>
        </p:blipFill>
        <p:spPr>
          <a:xfrm>
            <a:off x="1206500" y="2628900"/>
            <a:ext cx="3212951" cy="2133600"/>
          </a:xfrm>
          <a:prstGeom prst="rect">
            <a:avLst/>
          </a:prstGeom>
        </p:spPr>
      </p:pic>
      <p:pic>
        <p:nvPicPr>
          <p:cNvPr id="7" name="Picture 6"/>
          <p:cNvPicPr>
            <a:picLocks noChangeAspect="1"/>
          </p:cNvPicPr>
          <p:nvPr/>
        </p:nvPicPr>
        <p:blipFill>
          <a:blip r:embed="rId4"/>
          <a:stretch>
            <a:fillRect/>
          </a:stretch>
        </p:blipFill>
        <p:spPr>
          <a:xfrm>
            <a:off x="4757047" y="1539962"/>
            <a:ext cx="3170503" cy="2106923"/>
          </a:xfrm>
          <a:prstGeom prst="rect">
            <a:avLst/>
          </a:prstGeom>
        </p:spPr>
      </p:pic>
      <p:pic>
        <p:nvPicPr>
          <p:cNvPr id="8" name="Picture 7"/>
          <p:cNvPicPr>
            <a:picLocks noChangeAspect="1"/>
          </p:cNvPicPr>
          <p:nvPr/>
        </p:nvPicPr>
        <p:blipFill>
          <a:blip r:embed="rId5"/>
          <a:stretch>
            <a:fillRect/>
          </a:stretch>
        </p:blipFill>
        <p:spPr>
          <a:xfrm>
            <a:off x="8427540" y="432079"/>
            <a:ext cx="2583360" cy="1645158"/>
          </a:xfrm>
          <a:prstGeom prst="rect">
            <a:avLst/>
          </a:prstGeom>
        </p:spPr>
      </p:pic>
      <p:pic>
        <p:nvPicPr>
          <p:cNvPr id="9" name="Picture 8"/>
          <p:cNvPicPr>
            <a:picLocks noChangeAspect="1"/>
          </p:cNvPicPr>
          <p:nvPr/>
        </p:nvPicPr>
        <p:blipFill>
          <a:blip r:embed="rId6"/>
          <a:stretch>
            <a:fillRect/>
          </a:stretch>
        </p:blipFill>
        <p:spPr>
          <a:xfrm>
            <a:off x="8505599" y="2453005"/>
            <a:ext cx="2781300" cy="1857679"/>
          </a:xfrm>
          <a:prstGeom prst="rect">
            <a:avLst/>
          </a:prstGeom>
        </p:spPr>
      </p:pic>
      <p:pic>
        <p:nvPicPr>
          <p:cNvPr id="10" name="Picture 9"/>
          <p:cNvPicPr>
            <a:picLocks noChangeAspect="1"/>
          </p:cNvPicPr>
          <p:nvPr/>
        </p:nvPicPr>
        <p:blipFill>
          <a:blip r:embed="rId7"/>
          <a:stretch>
            <a:fillRect/>
          </a:stretch>
        </p:blipFill>
        <p:spPr>
          <a:xfrm>
            <a:off x="4997500" y="4025900"/>
            <a:ext cx="2827745" cy="2105768"/>
          </a:xfrm>
          <a:prstGeom prst="rect">
            <a:avLst/>
          </a:prstGeom>
        </p:spPr>
      </p:pic>
    </p:spTree>
    <p:extLst>
      <p:ext uri="{BB962C8B-B14F-4D97-AF65-F5344CB8AC3E}">
        <p14:creationId xmlns:p14="http://schemas.microsoft.com/office/powerpoint/2010/main" val="1144570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665807"/>
          </a:xfrm>
        </p:spPr>
        <p:txBody>
          <a:bodyPr/>
          <a:lstStyle/>
          <a:p>
            <a:r>
              <a:rPr lang="en-GB" dirty="0" smtClean="0">
                <a:latin typeface="Berlin Sans FB Demi" panose="020E0802020502020306" pitchFamily="34" charset="0"/>
              </a:rPr>
              <a:t>Verbs, Verbs, Verbs</a:t>
            </a:r>
            <a:endParaRPr lang="en-GB" dirty="0">
              <a:latin typeface="Berlin Sans FB Demi" panose="020E0802020502020306" pitchFamily="34" charset="0"/>
            </a:endParaRPr>
          </a:p>
        </p:txBody>
      </p:sp>
      <p:sp>
        <p:nvSpPr>
          <p:cNvPr id="3" name="Subtitle 2"/>
          <p:cNvSpPr>
            <a:spLocks noGrp="1"/>
          </p:cNvSpPr>
          <p:nvPr>
            <p:ph type="subTitle" idx="1"/>
          </p:nvPr>
        </p:nvSpPr>
        <p:spPr>
          <a:xfrm>
            <a:off x="1524000" y="2987440"/>
            <a:ext cx="9144000" cy="3188507"/>
          </a:xfrm>
        </p:spPr>
        <p:txBody>
          <a:bodyPr>
            <a:normAutofit/>
          </a:bodyPr>
          <a:lstStyle/>
          <a:p>
            <a:endParaRPr lang="en-GB" dirty="0" smtClean="0"/>
          </a:p>
          <a:p>
            <a:r>
              <a:rPr lang="en-GB" dirty="0" smtClean="0">
                <a:latin typeface="Berlin Sans FB Demi" panose="020E0802020502020306" pitchFamily="34" charset="0"/>
              </a:rPr>
              <a:t>On Tuesday we had a reminder of what a verb is. (You can always go back and have a look if you didn’t get to do that on Tuesday.)</a:t>
            </a:r>
          </a:p>
          <a:p>
            <a:r>
              <a:rPr lang="en-GB" dirty="0" smtClean="0">
                <a:latin typeface="Berlin Sans FB Demi" panose="020E0802020502020306" pitchFamily="34" charset="0"/>
              </a:rPr>
              <a:t>Today we are going to focus on a specific part of the text and how verbs are used within. Go through the slides on the next few pages, thinking about the questions as you go. Slide 7 has a task for you to complete.</a:t>
            </a:r>
            <a:endParaRPr lang="en-GB" dirty="0">
              <a:latin typeface="Berlin Sans FB Demi" panose="020E0802020502020306" pitchFamily="34" charset="0"/>
            </a:endParaRPr>
          </a:p>
        </p:txBody>
      </p:sp>
    </p:spTree>
    <p:extLst>
      <p:ext uri="{BB962C8B-B14F-4D97-AF65-F5344CB8AC3E}">
        <p14:creationId xmlns:p14="http://schemas.microsoft.com/office/powerpoint/2010/main" val="39902352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876300" y="355600"/>
            <a:ext cx="10604500" cy="3416320"/>
          </a:xfrm>
          <a:prstGeom prst="rect">
            <a:avLst/>
          </a:prstGeom>
          <a:solidFill>
            <a:schemeClr val="accent6">
              <a:lumMod val="20000"/>
              <a:lumOff val="80000"/>
            </a:schemeClr>
          </a:solidFill>
        </p:spPr>
        <p:txBody>
          <a:bodyPr wrap="square" rtlCol="0">
            <a:spAutoFit/>
          </a:bodyPr>
          <a:lstStyle/>
          <a:p>
            <a:r>
              <a:rPr lang="en-GB" sz="7200" b="1" dirty="0">
                <a:solidFill>
                  <a:srgbClr val="FF0000"/>
                </a:solidFill>
              </a:rPr>
              <a:t>r</a:t>
            </a:r>
            <a:r>
              <a:rPr lang="en-GB" sz="7200" b="1" dirty="0" smtClean="0">
                <a:solidFill>
                  <a:srgbClr val="FF0000"/>
                </a:solidFill>
              </a:rPr>
              <a:t>un</a:t>
            </a:r>
            <a:r>
              <a:rPr lang="en-GB" sz="7200" dirty="0" smtClean="0"/>
              <a:t>					</a:t>
            </a:r>
            <a:r>
              <a:rPr lang="en-GB" sz="7200" b="1" dirty="0" smtClean="0">
                <a:solidFill>
                  <a:srgbClr val="0070C0"/>
                </a:solidFill>
              </a:rPr>
              <a:t>dashed</a:t>
            </a:r>
          </a:p>
          <a:p>
            <a:r>
              <a:rPr lang="en-GB" sz="7200" b="1" dirty="0">
                <a:solidFill>
                  <a:srgbClr val="FF0000"/>
                </a:solidFill>
              </a:rPr>
              <a:t>t</a:t>
            </a:r>
            <a:r>
              <a:rPr lang="en-GB" sz="7200" b="1" dirty="0" smtClean="0">
                <a:solidFill>
                  <a:srgbClr val="FF0000"/>
                </a:solidFill>
              </a:rPr>
              <a:t>ook	</a:t>
            </a:r>
            <a:r>
              <a:rPr lang="en-GB" sz="7200" dirty="0" smtClean="0"/>
              <a:t>				</a:t>
            </a:r>
            <a:r>
              <a:rPr lang="en-GB" sz="7200" b="1" dirty="0" smtClean="0">
                <a:solidFill>
                  <a:srgbClr val="0070C0"/>
                </a:solidFill>
              </a:rPr>
              <a:t>stole</a:t>
            </a:r>
          </a:p>
          <a:p>
            <a:r>
              <a:rPr lang="en-GB" sz="7200" b="1" dirty="0">
                <a:solidFill>
                  <a:srgbClr val="FF0000"/>
                </a:solidFill>
              </a:rPr>
              <a:t>p</a:t>
            </a:r>
            <a:r>
              <a:rPr lang="en-GB" sz="7200" b="1" dirty="0" smtClean="0">
                <a:solidFill>
                  <a:srgbClr val="FF0000"/>
                </a:solidFill>
              </a:rPr>
              <a:t>ainted</a:t>
            </a:r>
            <a:r>
              <a:rPr lang="en-GB" sz="7200" dirty="0" smtClean="0"/>
              <a:t>			</a:t>
            </a:r>
            <a:r>
              <a:rPr lang="en-GB" sz="7200" b="1" dirty="0" smtClean="0">
                <a:solidFill>
                  <a:srgbClr val="0070C0"/>
                </a:solidFill>
              </a:rPr>
              <a:t>vandalised</a:t>
            </a:r>
            <a:r>
              <a:rPr lang="en-GB" sz="7200" dirty="0" smtClean="0"/>
              <a:t> </a:t>
            </a:r>
            <a:endParaRPr lang="en-GB" sz="7200" dirty="0"/>
          </a:p>
        </p:txBody>
      </p:sp>
      <p:sp>
        <p:nvSpPr>
          <p:cNvPr id="10" name="TextBox 9"/>
          <p:cNvSpPr txBox="1"/>
          <p:nvPr/>
        </p:nvSpPr>
        <p:spPr>
          <a:xfrm>
            <a:off x="876300" y="3771920"/>
            <a:ext cx="10604500" cy="2800767"/>
          </a:xfrm>
          <a:prstGeom prst="rect">
            <a:avLst/>
          </a:prstGeom>
          <a:solidFill>
            <a:srgbClr val="FFFF00"/>
          </a:solidFill>
        </p:spPr>
        <p:txBody>
          <a:bodyPr wrap="square" rtlCol="0">
            <a:spAutoFit/>
          </a:bodyPr>
          <a:lstStyle/>
          <a:p>
            <a:r>
              <a:rPr lang="en-GB" sz="4400" dirty="0" smtClean="0"/>
              <a:t>What is the difference in the pairs of verbs? Why would you choose the second ones rather than the first? What feelings do they create?</a:t>
            </a:r>
            <a:endParaRPr lang="en-GB" sz="4400" dirty="0"/>
          </a:p>
        </p:txBody>
      </p:sp>
    </p:spTree>
    <p:extLst>
      <p:ext uri="{BB962C8B-B14F-4D97-AF65-F5344CB8AC3E}">
        <p14:creationId xmlns:p14="http://schemas.microsoft.com/office/powerpoint/2010/main" val="22636991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5300" y="419100"/>
            <a:ext cx="11315700" cy="4401205"/>
          </a:xfrm>
          <a:prstGeom prst="rect">
            <a:avLst/>
          </a:prstGeom>
          <a:solidFill>
            <a:srgbClr val="FFFF00"/>
          </a:solidFill>
        </p:spPr>
        <p:txBody>
          <a:bodyPr wrap="square">
            <a:spAutoFit/>
          </a:bodyPr>
          <a:lstStyle/>
          <a:p>
            <a:r>
              <a:rPr lang="en-GB" sz="2800" b="1" dirty="0"/>
              <a:t>Had she not been so immersed in her search, sifting the shells through her fingers, she would have noticed the dark grey bank of cloud rolling in from the Atlantic. She would have noticed the white horses gathering out at sea and the tide moving remorselessly in to cover the rocks between her and Boat Cove. When the clouds cut off the warmth from the sun as evening came on and the sea turned grey, she shivered with cold and put on her sweater and jeans. She did look up then and saw the angry sea, but she saw no threat in that and did not look back over her shoulder to Boat Cove. She was aware that time was running out so she went down on her knees again and dug feverishly in the sand. She had to collect thirty more shells.</a:t>
            </a:r>
          </a:p>
        </p:txBody>
      </p:sp>
      <p:sp>
        <p:nvSpPr>
          <p:cNvPr id="3" name="TextBox 2"/>
          <p:cNvSpPr txBox="1"/>
          <p:nvPr/>
        </p:nvSpPr>
        <p:spPr>
          <a:xfrm>
            <a:off x="596900" y="4927600"/>
            <a:ext cx="11214100" cy="646331"/>
          </a:xfrm>
          <a:prstGeom prst="rect">
            <a:avLst/>
          </a:prstGeom>
          <a:solidFill>
            <a:schemeClr val="bg1"/>
          </a:solidFill>
        </p:spPr>
        <p:txBody>
          <a:bodyPr wrap="square" rtlCol="0">
            <a:spAutoFit/>
          </a:bodyPr>
          <a:lstStyle/>
          <a:p>
            <a:r>
              <a:rPr lang="en-GB" sz="3600" b="1" dirty="0" smtClean="0">
                <a:solidFill>
                  <a:srgbClr val="7030A0"/>
                </a:solidFill>
              </a:rPr>
              <a:t>What is the effect of these verbs/verb phrases?</a:t>
            </a:r>
            <a:endParaRPr lang="en-GB" sz="3600" b="1" dirty="0">
              <a:solidFill>
                <a:srgbClr val="7030A0"/>
              </a:solidFill>
            </a:endParaRPr>
          </a:p>
        </p:txBody>
      </p:sp>
    </p:spTree>
    <p:extLst>
      <p:ext uri="{BB962C8B-B14F-4D97-AF65-F5344CB8AC3E}">
        <p14:creationId xmlns:p14="http://schemas.microsoft.com/office/powerpoint/2010/main" val="33920494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5300" y="419100"/>
            <a:ext cx="11315700" cy="4401205"/>
          </a:xfrm>
          <a:prstGeom prst="rect">
            <a:avLst/>
          </a:prstGeom>
          <a:solidFill>
            <a:srgbClr val="FFFF00"/>
          </a:solidFill>
        </p:spPr>
        <p:txBody>
          <a:bodyPr wrap="square">
            <a:spAutoFit/>
          </a:bodyPr>
          <a:lstStyle/>
          <a:p>
            <a:r>
              <a:rPr lang="en-GB" sz="2800" b="1" dirty="0"/>
              <a:t>Had she not been so immersed in her search, </a:t>
            </a:r>
            <a:r>
              <a:rPr lang="en-GB" sz="2800" b="1" dirty="0">
                <a:solidFill>
                  <a:srgbClr val="FF0000"/>
                </a:solidFill>
              </a:rPr>
              <a:t>sifting</a:t>
            </a:r>
            <a:r>
              <a:rPr lang="en-GB" sz="2800" b="1" dirty="0"/>
              <a:t> the shells through her fingers, she would have noticed the dark grey bank of cloud </a:t>
            </a:r>
            <a:r>
              <a:rPr lang="en-GB" sz="2800" b="1" dirty="0">
                <a:solidFill>
                  <a:srgbClr val="FF0000"/>
                </a:solidFill>
              </a:rPr>
              <a:t>rolling in </a:t>
            </a:r>
            <a:r>
              <a:rPr lang="en-GB" sz="2800" b="1" dirty="0"/>
              <a:t>from the Atlantic. She would have noticed the white horses </a:t>
            </a:r>
            <a:r>
              <a:rPr lang="en-GB" sz="2800" b="1" dirty="0">
                <a:solidFill>
                  <a:srgbClr val="FF0000"/>
                </a:solidFill>
              </a:rPr>
              <a:t>gathering</a:t>
            </a:r>
            <a:r>
              <a:rPr lang="en-GB" sz="2800" b="1" dirty="0"/>
              <a:t> out at sea and the tide </a:t>
            </a:r>
            <a:r>
              <a:rPr lang="en-GB" sz="2800" b="1" dirty="0">
                <a:solidFill>
                  <a:srgbClr val="FF0000"/>
                </a:solidFill>
              </a:rPr>
              <a:t>moving remorselessly</a:t>
            </a:r>
            <a:r>
              <a:rPr lang="en-GB" sz="2800" b="1" dirty="0"/>
              <a:t> in to cover the rocks between her and Boat Cove. When the clouds </a:t>
            </a:r>
            <a:r>
              <a:rPr lang="en-GB" sz="2800" b="1" dirty="0">
                <a:solidFill>
                  <a:srgbClr val="FF0000"/>
                </a:solidFill>
              </a:rPr>
              <a:t>cut off </a:t>
            </a:r>
            <a:r>
              <a:rPr lang="en-GB" sz="2800" b="1" dirty="0"/>
              <a:t>the warmth from the sun as evening came on and the sea turned grey, she </a:t>
            </a:r>
            <a:r>
              <a:rPr lang="en-GB" sz="2800" b="1" dirty="0">
                <a:solidFill>
                  <a:srgbClr val="FF0000"/>
                </a:solidFill>
              </a:rPr>
              <a:t>shivered with cold </a:t>
            </a:r>
            <a:r>
              <a:rPr lang="en-GB" sz="2800" b="1" dirty="0"/>
              <a:t>and put on her sweater and jeans. She did look up then and saw the angry sea, but she saw no threat in that and did not look back over her shoulder to Boat Cove. She was aware that time was running out so she went down on her knees again and </a:t>
            </a:r>
            <a:r>
              <a:rPr lang="en-GB" sz="2800" b="1" dirty="0">
                <a:solidFill>
                  <a:srgbClr val="FF0000"/>
                </a:solidFill>
              </a:rPr>
              <a:t>dug feverishly </a:t>
            </a:r>
            <a:r>
              <a:rPr lang="en-GB" sz="2800" b="1" dirty="0"/>
              <a:t>in the sand. She had to collect thirty more shells.</a:t>
            </a:r>
          </a:p>
        </p:txBody>
      </p:sp>
      <p:sp>
        <p:nvSpPr>
          <p:cNvPr id="3" name="TextBox 2"/>
          <p:cNvSpPr txBox="1"/>
          <p:nvPr/>
        </p:nvSpPr>
        <p:spPr>
          <a:xfrm>
            <a:off x="596900" y="4927600"/>
            <a:ext cx="11214100" cy="646331"/>
          </a:xfrm>
          <a:prstGeom prst="rect">
            <a:avLst/>
          </a:prstGeom>
          <a:solidFill>
            <a:schemeClr val="bg1"/>
          </a:solidFill>
        </p:spPr>
        <p:txBody>
          <a:bodyPr wrap="square" rtlCol="0">
            <a:spAutoFit/>
          </a:bodyPr>
          <a:lstStyle/>
          <a:p>
            <a:r>
              <a:rPr lang="en-GB" sz="3600" b="1" dirty="0" smtClean="0">
                <a:solidFill>
                  <a:srgbClr val="7030A0"/>
                </a:solidFill>
              </a:rPr>
              <a:t>What is the effect of these verbs/verb phrases?</a:t>
            </a:r>
            <a:endParaRPr lang="en-GB" sz="3600" b="1" dirty="0">
              <a:solidFill>
                <a:srgbClr val="7030A0"/>
              </a:solidFill>
            </a:endParaRPr>
          </a:p>
        </p:txBody>
      </p:sp>
    </p:spTree>
    <p:extLst>
      <p:ext uri="{BB962C8B-B14F-4D97-AF65-F5344CB8AC3E}">
        <p14:creationId xmlns:p14="http://schemas.microsoft.com/office/powerpoint/2010/main" val="26717810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4000" y="1232238"/>
            <a:ext cx="11557000" cy="4401205"/>
          </a:xfrm>
          <a:prstGeom prst="rect">
            <a:avLst/>
          </a:prstGeom>
          <a:solidFill>
            <a:srgbClr val="FFFF00"/>
          </a:solidFill>
        </p:spPr>
        <p:txBody>
          <a:bodyPr wrap="square">
            <a:spAutoFit/>
          </a:bodyPr>
          <a:lstStyle/>
          <a:p>
            <a:r>
              <a:rPr lang="en-GB" sz="2800" b="1" dirty="0"/>
              <a:t>It was the baleful sound of the foghorn somewhere out at sea beyond </a:t>
            </a:r>
            <a:r>
              <a:rPr lang="en-GB" sz="2800" b="1" dirty="0" err="1"/>
              <a:t>Gunnards</a:t>
            </a:r>
            <a:r>
              <a:rPr lang="en-GB" sz="2800" b="1" dirty="0"/>
              <a:t> Head that at last forced Cherry to take some account of the incoming tide. She looked for the rocks she would have to clamber over to reach Boat Cove again and the winding track that would take her up to the cliff path and safety, but they were gone. Where they should have been, the sea was </a:t>
            </a:r>
            <a:r>
              <a:rPr lang="en-GB" sz="2800" b="1" dirty="0" smtClean="0"/>
              <a:t>already </a:t>
            </a:r>
            <a:r>
              <a:rPr lang="en-GB" sz="2800" b="1" dirty="0"/>
              <a:t>driving in against the cliff face. She was cut off. In a confusion of wonder and fear she looked out to sea at the heaving ocean that moved in towards her, seeing it now as a writhing grey monster breathing its fury on the rocks with every pounding wave. Still Cherry did not forget her </a:t>
            </a:r>
            <a:r>
              <a:rPr lang="en-GB" sz="2800" b="1" dirty="0" smtClean="0"/>
              <a:t>shells. </a:t>
            </a:r>
            <a:endParaRPr lang="en-GB" sz="2800" b="1" dirty="0"/>
          </a:p>
        </p:txBody>
      </p:sp>
      <p:sp>
        <p:nvSpPr>
          <p:cNvPr id="3" name="TextBox 2"/>
          <p:cNvSpPr txBox="1"/>
          <p:nvPr/>
        </p:nvSpPr>
        <p:spPr>
          <a:xfrm>
            <a:off x="254000" y="393700"/>
            <a:ext cx="11709400" cy="646331"/>
          </a:xfrm>
          <a:prstGeom prst="rect">
            <a:avLst/>
          </a:prstGeom>
          <a:solidFill>
            <a:schemeClr val="bg1"/>
          </a:solidFill>
        </p:spPr>
        <p:txBody>
          <a:bodyPr wrap="square" rtlCol="0">
            <a:spAutoFit/>
          </a:bodyPr>
          <a:lstStyle/>
          <a:p>
            <a:pPr marL="342900" indent="-342900">
              <a:buAutoNum type="arabicPeriod"/>
            </a:pPr>
            <a:r>
              <a:rPr lang="en-GB" dirty="0" smtClean="0"/>
              <a:t>Identify the verbs/verb phrases in this paragraph.</a:t>
            </a:r>
          </a:p>
          <a:p>
            <a:pPr marL="342900" indent="-342900">
              <a:buAutoNum type="arabicPeriod"/>
            </a:pPr>
            <a:r>
              <a:rPr lang="en-GB" dirty="0" smtClean="0"/>
              <a:t>For each identified, explain why the author has chosen it. Use a dictionary to help.</a:t>
            </a:r>
            <a:endParaRPr lang="en-GB" dirty="0"/>
          </a:p>
        </p:txBody>
      </p:sp>
    </p:spTree>
    <p:extLst>
      <p:ext uri="{BB962C8B-B14F-4D97-AF65-F5344CB8AC3E}">
        <p14:creationId xmlns:p14="http://schemas.microsoft.com/office/powerpoint/2010/main" val="1938615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4000" y="1232238"/>
            <a:ext cx="11557000" cy="4401205"/>
          </a:xfrm>
          <a:prstGeom prst="rect">
            <a:avLst/>
          </a:prstGeom>
          <a:solidFill>
            <a:srgbClr val="FFFF00"/>
          </a:solidFill>
        </p:spPr>
        <p:txBody>
          <a:bodyPr wrap="square">
            <a:spAutoFit/>
          </a:bodyPr>
          <a:lstStyle/>
          <a:p>
            <a:r>
              <a:rPr lang="en-GB" sz="2800" b="1" dirty="0"/>
              <a:t>It was the baleful sound of the foghorn somewhere out at sea beyond </a:t>
            </a:r>
            <a:r>
              <a:rPr lang="en-GB" sz="2800" b="1" dirty="0" err="1"/>
              <a:t>Gunnards</a:t>
            </a:r>
            <a:r>
              <a:rPr lang="en-GB" sz="2800" b="1" dirty="0"/>
              <a:t> Head that at last </a:t>
            </a:r>
            <a:r>
              <a:rPr lang="en-GB" sz="2800" b="1" dirty="0">
                <a:solidFill>
                  <a:srgbClr val="FF0000"/>
                </a:solidFill>
              </a:rPr>
              <a:t>forced </a:t>
            </a:r>
            <a:r>
              <a:rPr lang="en-GB" sz="2800" b="1" dirty="0"/>
              <a:t>Cherry to take some account of the incoming tide. She looked for the rocks she would have to </a:t>
            </a:r>
            <a:r>
              <a:rPr lang="en-GB" sz="2800" b="1" dirty="0">
                <a:solidFill>
                  <a:srgbClr val="FF0000"/>
                </a:solidFill>
              </a:rPr>
              <a:t>clamber over </a:t>
            </a:r>
            <a:r>
              <a:rPr lang="en-GB" sz="2800" b="1" dirty="0"/>
              <a:t>to reach Boat Cove again and the winding track that would take her up to the cliff path and safety, but they were gone. Where they should have been, the sea was </a:t>
            </a:r>
            <a:r>
              <a:rPr lang="en-GB" sz="2800" b="1" dirty="0" smtClean="0">
                <a:solidFill>
                  <a:srgbClr val="FF0000"/>
                </a:solidFill>
              </a:rPr>
              <a:t>already </a:t>
            </a:r>
            <a:r>
              <a:rPr lang="en-GB" sz="2800" b="1" dirty="0">
                <a:solidFill>
                  <a:srgbClr val="FF0000"/>
                </a:solidFill>
              </a:rPr>
              <a:t>driving </a:t>
            </a:r>
            <a:r>
              <a:rPr lang="en-GB" sz="2800" b="1" dirty="0"/>
              <a:t>in against the cliff face. She was cut off. In a confusion of wonder and fear she looked out to sea at the heaving ocean that moved in towards her, seeing it now as a writhing grey monster </a:t>
            </a:r>
            <a:r>
              <a:rPr lang="en-GB" sz="2800" b="1" dirty="0">
                <a:solidFill>
                  <a:srgbClr val="FF0000"/>
                </a:solidFill>
              </a:rPr>
              <a:t>breathing</a:t>
            </a:r>
            <a:r>
              <a:rPr lang="en-GB" sz="2800" b="1" dirty="0"/>
              <a:t> its fury on the rocks with every pounding wave. Still Cherry did not forget her </a:t>
            </a:r>
            <a:r>
              <a:rPr lang="en-GB" sz="2800" b="1" dirty="0" smtClean="0"/>
              <a:t>shells. </a:t>
            </a:r>
            <a:endParaRPr lang="en-GB" sz="2800" b="1" dirty="0"/>
          </a:p>
        </p:txBody>
      </p:sp>
      <p:sp>
        <p:nvSpPr>
          <p:cNvPr id="3" name="TextBox 2"/>
          <p:cNvSpPr txBox="1"/>
          <p:nvPr/>
        </p:nvSpPr>
        <p:spPr>
          <a:xfrm>
            <a:off x="254000" y="393700"/>
            <a:ext cx="11709400" cy="646331"/>
          </a:xfrm>
          <a:prstGeom prst="rect">
            <a:avLst/>
          </a:prstGeom>
          <a:solidFill>
            <a:srgbClr val="92D050"/>
          </a:solidFill>
        </p:spPr>
        <p:txBody>
          <a:bodyPr wrap="square" rtlCol="0">
            <a:spAutoFit/>
          </a:bodyPr>
          <a:lstStyle/>
          <a:p>
            <a:pPr marL="342900" indent="-342900">
              <a:buAutoNum type="arabicPeriod"/>
            </a:pPr>
            <a:r>
              <a:rPr lang="en-GB" dirty="0" smtClean="0"/>
              <a:t>Identify the verbs/verb phrases in this paragraph.</a:t>
            </a:r>
          </a:p>
          <a:p>
            <a:pPr marL="342900" indent="-342900">
              <a:buAutoNum type="arabicPeriod"/>
            </a:pPr>
            <a:r>
              <a:rPr lang="en-GB" dirty="0" smtClean="0"/>
              <a:t>For each identified, explain why the author has chosen it. Use a dictionary to help.</a:t>
            </a:r>
            <a:endParaRPr lang="en-GB" dirty="0"/>
          </a:p>
        </p:txBody>
      </p:sp>
    </p:spTree>
    <p:extLst>
      <p:ext uri="{BB962C8B-B14F-4D97-AF65-F5344CB8AC3E}">
        <p14:creationId xmlns:p14="http://schemas.microsoft.com/office/powerpoint/2010/main" val="349712543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TotalTime>
  <Words>766</Words>
  <Application>Microsoft Office PowerPoint</Application>
  <PresentationFormat>Widescreen</PresentationFormat>
  <Paragraphs>19</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Berlin Sans FB Demi</vt:lpstr>
      <vt:lpstr>Calibri</vt:lpstr>
      <vt:lpstr>Calibri Light</vt:lpstr>
      <vt:lpstr>Office Theme</vt:lpstr>
      <vt:lpstr>PowerPoint Presentation</vt:lpstr>
      <vt:lpstr>Verbs, Verbs, Verbs</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Verbs, Verbs, Verbs</dc:title>
  <dc:creator>Lennie Castledine</dc:creator>
  <cp:lastModifiedBy>Belinda Clark</cp:lastModifiedBy>
  <cp:revision>7</cp:revision>
  <dcterms:created xsi:type="dcterms:W3CDTF">2017-10-17T13:54:31Z</dcterms:created>
  <dcterms:modified xsi:type="dcterms:W3CDTF">2020-04-21T17:22:11Z</dcterms:modified>
</cp:coreProperties>
</file>