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2" r:id="rId3"/>
    <p:sldId id="263" r:id="rId4"/>
    <p:sldId id="257" r:id="rId5"/>
    <p:sldId id="260" r:id="rId6"/>
    <p:sldId id="259" r:id="rId7"/>
    <p:sldId id="261" r:id="rId8"/>
    <p:sldId id="264"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452" y="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9A38A06-4F70-4688-910B-8F3D61A8FF6E}" type="datetimeFigureOut">
              <a:rPr lang="en-GB" smtClean="0"/>
              <a:pPr/>
              <a:t>30/04/2020</a:t>
            </a:fld>
            <a:endParaRPr lang="en-GB"/>
          </a:p>
        </p:txBody>
      </p:sp>
      <p:sp>
        <p:nvSpPr>
          <p:cNvPr id="5" name="Footer Placeholder 4"/>
          <p:cNvSpPr>
            <a:spLocks noGrp="1"/>
          </p:cNvSpPr>
          <p:nvPr>
            <p:ph type="ftr" sz="quarter" idx="11"/>
          </p:nvPr>
        </p:nvSpPr>
        <p:spPr>
          <a:xfrm>
            <a:off x="2396319" y="329308"/>
            <a:ext cx="3086292" cy="309201"/>
          </a:xfrm>
        </p:spPr>
        <p:txBody>
          <a:bodyPr/>
          <a:lstStyle/>
          <a:p>
            <a:endParaRPr lang="en-GB"/>
          </a:p>
        </p:txBody>
      </p:sp>
      <p:sp>
        <p:nvSpPr>
          <p:cNvPr id="6" name="Slide Number Placeholder 5"/>
          <p:cNvSpPr>
            <a:spLocks noGrp="1"/>
          </p:cNvSpPr>
          <p:nvPr>
            <p:ph type="sldNum" sz="quarter" idx="12"/>
          </p:nvPr>
        </p:nvSpPr>
        <p:spPr>
          <a:xfrm>
            <a:off x="1434703" y="798973"/>
            <a:ext cx="802005" cy="503578"/>
          </a:xfrm>
        </p:spPr>
        <p:txBody>
          <a:bodyPr/>
          <a:lstStyle/>
          <a:p>
            <a:fld id="{86E77DB3-73F3-494F-ABB1-0D71F7737FA2}" type="slidenum">
              <a:rPr lang="en-GB" smtClean="0"/>
              <a:pPr/>
              <a:t>‹#›</a:t>
            </a:fld>
            <a:endParaRPr lang="en-GB"/>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12272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A38A06-4F70-4688-910B-8F3D61A8FF6E}" type="datetimeFigureOut">
              <a:rPr lang="en-GB" smtClean="0"/>
              <a:pPr/>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E77DB3-73F3-494F-ABB1-0D71F7737FA2}" type="slidenum">
              <a:rPr lang="en-GB" smtClean="0"/>
              <a:pPr/>
              <a:t>‹#›</a:t>
            </a:fld>
            <a:endParaRPr lang="en-GB"/>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67059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A38A06-4F70-4688-910B-8F3D61A8FF6E}" type="datetimeFigureOut">
              <a:rPr lang="en-GB" smtClean="0"/>
              <a:pPr/>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E77DB3-73F3-494F-ABB1-0D71F7737FA2}" type="slidenum">
              <a:rPr lang="en-GB" smtClean="0"/>
              <a:pPr/>
              <a:t>‹#›</a:t>
            </a:fld>
            <a:endParaRPr lang="en-GB"/>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86010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9A38A06-4F70-4688-910B-8F3D61A8FF6E}" type="datetimeFigureOut">
              <a:rPr lang="en-GB" smtClean="0"/>
              <a:pPr/>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E77DB3-73F3-494F-ABB1-0D71F7737FA2}" type="slidenum">
              <a:rPr lang="en-GB" smtClean="0"/>
              <a:pPr/>
              <a:t>‹#›</a:t>
            </a:fld>
            <a:endParaRPr lang="en-GB"/>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97190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A38A06-4F70-4688-910B-8F3D61A8FF6E}" type="datetimeFigureOut">
              <a:rPr lang="en-GB" smtClean="0"/>
              <a:pPr/>
              <a:t>30/04/2020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E77DB3-73F3-494F-ABB1-0D71F7737FA2}" type="slidenum">
              <a:rPr lang="en-GB" smtClean="0"/>
              <a:pPr/>
              <a:t>‹#›</a:t>
            </a:fld>
            <a:endParaRPr lang="en-GB"/>
          </a:p>
        </p:txBody>
      </p:sp>
    </p:spTree>
    <p:extLst>
      <p:ext uri="{BB962C8B-B14F-4D97-AF65-F5344CB8AC3E}">
        <p14:creationId xmlns:p14="http://schemas.microsoft.com/office/powerpoint/2010/main" val="3991225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9A38A06-4F70-4688-910B-8F3D61A8FF6E}" type="datetimeFigureOut">
              <a:rPr lang="en-GB" smtClean="0"/>
              <a:pPr/>
              <a:t>30/04/2020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E77DB3-73F3-494F-ABB1-0D71F7737FA2}" type="slidenum">
              <a:rPr lang="en-GB" smtClean="0"/>
              <a:pPr/>
              <a:t>‹#›</a:t>
            </a:fld>
            <a:endParaRPr lang="en-GB"/>
          </a:p>
        </p:txBody>
      </p:sp>
    </p:spTree>
    <p:extLst>
      <p:ext uri="{BB962C8B-B14F-4D97-AF65-F5344CB8AC3E}">
        <p14:creationId xmlns:p14="http://schemas.microsoft.com/office/powerpoint/2010/main" val="1009854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A38A06-4F70-4688-910B-8F3D61A8FF6E}" type="datetimeFigureOut">
              <a:rPr lang="en-GB" smtClean="0"/>
              <a:pPr/>
              <a:t>30/04/2020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E77DB3-73F3-494F-ABB1-0D71F7737FA2}" type="slidenum">
              <a:rPr lang="en-GB" smtClean="0"/>
              <a:pPr/>
              <a:t>‹#›</a:t>
            </a:fld>
            <a:endParaRPr lang="en-GB"/>
          </a:p>
        </p:txBody>
      </p:sp>
    </p:spTree>
    <p:extLst>
      <p:ext uri="{BB962C8B-B14F-4D97-AF65-F5344CB8AC3E}">
        <p14:creationId xmlns:p14="http://schemas.microsoft.com/office/powerpoint/2010/main" val="3594016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9A38A06-4F70-4688-910B-8F3D61A8FF6E}" type="datetimeFigureOut">
              <a:rPr lang="en-GB" smtClean="0"/>
              <a:pPr/>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E77DB3-73F3-494F-ABB1-0D71F7737FA2}" type="slidenum">
              <a:rPr lang="en-GB" smtClean="0"/>
              <a:pPr/>
              <a:t>‹#›</a:t>
            </a:fld>
            <a:endParaRPr lang="en-GB"/>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15142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49A38A06-4F70-4688-910B-8F3D61A8FF6E}" type="datetimeFigureOut">
              <a:rPr lang="en-GB" smtClean="0"/>
              <a:pPr/>
              <a:t>30/04/2020</a:t>
            </a:fld>
            <a:endParaRPr lang="en-GB"/>
          </a:p>
        </p:txBody>
      </p:sp>
      <p:sp>
        <p:nvSpPr>
          <p:cNvPr id="6" name="Footer Placeholder 5"/>
          <p:cNvSpPr>
            <a:spLocks noGrp="1"/>
          </p:cNvSpPr>
          <p:nvPr>
            <p:ph type="ftr" sz="quarter" idx="11"/>
          </p:nvPr>
        </p:nvSpPr>
        <p:spPr>
          <a:xfrm>
            <a:off x="1437530" y="318641"/>
            <a:ext cx="3251553" cy="320931"/>
          </a:xfrm>
        </p:spPr>
        <p:txBody>
          <a:bodyPr/>
          <a:lstStyle/>
          <a:p>
            <a:endParaRPr lang="en-GB"/>
          </a:p>
        </p:txBody>
      </p:sp>
      <p:sp>
        <p:nvSpPr>
          <p:cNvPr id="7" name="Slide Number Placeholder 6"/>
          <p:cNvSpPr>
            <a:spLocks noGrp="1"/>
          </p:cNvSpPr>
          <p:nvPr>
            <p:ph type="sldNum" sz="quarter" idx="12"/>
          </p:nvPr>
        </p:nvSpPr>
        <p:spPr/>
        <p:txBody>
          <a:bodyPr/>
          <a:lstStyle/>
          <a:p>
            <a:fld id="{86E77DB3-73F3-494F-ABB1-0D71F7737FA2}" type="slidenum">
              <a:rPr lang="en-GB" smtClean="0"/>
              <a:pPr/>
              <a:t>‹#›</a:t>
            </a:fld>
            <a:endParaRPr lang="en-GB"/>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56742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A38A06-4F70-4688-910B-8F3D61A8FF6E}" type="datetimeFigureOut">
              <a:rPr lang="en-GB" smtClean="0"/>
              <a:pPr/>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E77DB3-73F3-494F-ABB1-0D71F7737FA2}" type="slidenum">
              <a:rPr lang="en-GB" smtClean="0"/>
              <a:pPr/>
              <a:t>‹#›</a:t>
            </a:fld>
            <a:endParaRPr lang="en-GB"/>
          </a:p>
        </p:txBody>
      </p:sp>
    </p:spTree>
    <p:extLst>
      <p:ext uri="{BB962C8B-B14F-4D97-AF65-F5344CB8AC3E}">
        <p14:creationId xmlns:p14="http://schemas.microsoft.com/office/powerpoint/2010/main" val="3650036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A38A06-4F70-4688-910B-8F3D61A8FF6E}" type="datetimeFigureOut">
              <a:rPr lang="en-GB" smtClean="0"/>
              <a:pPr/>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E77DB3-73F3-494F-ABB1-0D71F7737FA2}" type="slidenum">
              <a:rPr lang="en-GB" smtClean="0"/>
              <a:pPr/>
              <a:t>‹#›</a:t>
            </a:fld>
            <a:endParaRPr lang="en-GB"/>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36932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9A38A06-4F70-4688-910B-8F3D61A8FF6E}" type="datetimeFigureOut">
              <a:rPr lang="en-GB" smtClean="0"/>
              <a:pPr/>
              <a:t>30/04/2020</a:t>
            </a:fld>
            <a:endParaRPr lang="en-GB"/>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86E77DB3-73F3-494F-ABB1-0D71F7737FA2}" type="slidenum">
              <a:rPr lang="en-GB" smtClean="0"/>
              <a:pPr/>
              <a:t>‹#›</a:t>
            </a:fld>
            <a:endParaRPr lang="en-GB"/>
          </a:p>
        </p:txBody>
      </p:sp>
    </p:spTree>
    <p:extLst>
      <p:ext uri="{BB962C8B-B14F-4D97-AF65-F5344CB8AC3E}">
        <p14:creationId xmlns:p14="http://schemas.microsoft.com/office/powerpoint/2010/main" val="22684596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8000" dirty="0">
                <a:latin typeface="Comic Sans MS" pitchFamily="66" charset="0"/>
              </a:rPr>
              <a:t>Fables</a:t>
            </a:r>
          </a:p>
        </p:txBody>
      </p:sp>
      <p:sp>
        <p:nvSpPr>
          <p:cNvPr id="3" name="Subtitle 2"/>
          <p:cNvSpPr>
            <a:spLocks noGrp="1"/>
          </p:cNvSpPr>
          <p:nvPr>
            <p:ph type="subTitle" idx="1"/>
          </p:nvPr>
        </p:nvSpPr>
        <p:spPr/>
        <p:txBody>
          <a:bodyPr/>
          <a:lstStyle/>
          <a:p>
            <a:endParaRPr lang="en-GB"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CC160-7EA5-4519-B61B-C628B31873C7}"/>
              </a:ext>
            </a:extLst>
          </p:cNvPr>
          <p:cNvSpPr>
            <a:spLocks noGrp="1"/>
          </p:cNvSpPr>
          <p:nvPr>
            <p:ph type="title"/>
          </p:nvPr>
        </p:nvSpPr>
        <p:spPr/>
        <p:txBody>
          <a:bodyPr/>
          <a:lstStyle/>
          <a:p>
            <a:r>
              <a:rPr lang="en-GB" dirty="0"/>
              <a:t>What is a fable?</a:t>
            </a:r>
          </a:p>
        </p:txBody>
      </p:sp>
      <p:sp>
        <p:nvSpPr>
          <p:cNvPr id="3" name="Content Placeholder 2">
            <a:extLst>
              <a:ext uri="{FF2B5EF4-FFF2-40B4-BE49-F238E27FC236}">
                <a16:creationId xmlns:a16="http://schemas.microsoft.com/office/drawing/2014/main" id="{2857B18A-59D5-4C8A-91A3-EED03A52391D}"/>
              </a:ext>
            </a:extLst>
          </p:cNvPr>
          <p:cNvSpPr>
            <a:spLocks noGrp="1"/>
          </p:cNvSpPr>
          <p:nvPr>
            <p:ph idx="1"/>
          </p:nvPr>
        </p:nvSpPr>
        <p:spPr/>
        <p:txBody>
          <a:bodyPr/>
          <a:lstStyle/>
          <a:p>
            <a:pPr marL="0" indent="0">
              <a:buNone/>
            </a:pPr>
            <a:r>
              <a:rPr lang="en-GB" dirty="0"/>
              <a:t>Fables are another kind of traditional tale, some of which have been told for hundreds of years (almost as long as Mr Higgins has been alive)</a:t>
            </a:r>
          </a:p>
          <a:p>
            <a:pPr marL="0" indent="0">
              <a:buNone/>
            </a:pPr>
            <a:endParaRPr lang="en-GB" dirty="0"/>
          </a:p>
          <a:p>
            <a:pPr marL="0" indent="0">
              <a:buNone/>
            </a:pPr>
            <a:r>
              <a:rPr lang="en-GB" dirty="0"/>
              <a:t>The main difference between a traditional tale such as a fairy story and a fable is that fables usually contain a clear MORAL – an important lesson that you are supposed to learn from the actions of the character.</a:t>
            </a:r>
          </a:p>
        </p:txBody>
      </p:sp>
    </p:spTree>
    <p:extLst>
      <p:ext uri="{BB962C8B-B14F-4D97-AF65-F5344CB8AC3E}">
        <p14:creationId xmlns:p14="http://schemas.microsoft.com/office/powerpoint/2010/main" val="1029541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088D4-BA8F-4945-94CD-3352D89634BF}"/>
              </a:ext>
            </a:extLst>
          </p:cNvPr>
          <p:cNvSpPr>
            <a:spLocks noGrp="1"/>
          </p:cNvSpPr>
          <p:nvPr>
            <p:ph type="title"/>
          </p:nvPr>
        </p:nvSpPr>
        <p:spPr/>
        <p:txBody>
          <a:bodyPr/>
          <a:lstStyle/>
          <a:p>
            <a:r>
              <a:rPr lang="en-GB" dirty="0"/>
              <a:t>Your task</a:t>
            </a:r>
          </a:p>
        </p:txBody>
      </p:sp>
      <p:sp>
        <p:nvSpPr>
          <p:cNvPr id="3" name="Content Placeholder 2">
            <a:extLst>
              <a:ext uri="{FF2B5EF4-FFF2-40B4-BE49-F238E27FC236}">
                <a16:creationId xmlns:a16="http://schemas.microsoft.com/office/drawing/2014/main" id="{6A143801-7C42-47E7-A8D1-4239FF9E946E}"/>
              </a:ext>
            </a:extLst>
          </p:cNvPr>
          <p:cNvSpPr>
            <a:spLocks noGrp="1"/>
          </p:cNvSpPr>
          <p:nvPr>
            <p:ph idx="1"/>
          </p:nvPr>
        </p:nvSpPr>
        <p:spPr/>
        <p:txBody>
          <a:bodyPr/>
          <a:lstStyle/>
          <a:p>
            <a:pPr marL="0" indent="0">
              <a:buNone/>
            </a:pPr>
            <a:r>
              <a:rPr lang="en-GB" dirty="0"/>
              <a:t>Over the next few pages you will find several examples of classic fables, for each one, the moral is hidden at the bottom and can be revealed by clicking.  See if you can work out the moral of each story before you click it.  Good luck!</a:t>
            </a:r>
          </a:p>
        </p:txBody>
      </p:sp>
    </p:spTree>
    <p:extLst>
      <p:ext uri="{BB962C8B-B14F-4D97-AF65-F5344CB8AC3E}">
        <p14:creationId xmlns:p14="http://schemas.microsoft.com/office/powerpoint/2010/main" val="3830782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a:latin typeface="Comic Sans MS" pitchFamily="66" charset="0"/>
              </a:rPr>
              <a:t>The Ant and the Grasshopper.</a:t>
            </a:r>
          </a:p>
        </p:txBody>
      </p:sp>
      <p:sp>
        <p:nvSpPr>
          <p:cNvPr id="3" name="Content Placeholder 2"/>
          <p:cNvSpPr>
            <a:spLocks noGrp="1"/>
          </p:cNvSpPr>
          <p:nvPr>
            <p:ph idx="1"/>
          </p:nvPr>
        </p:nvSpPr>
        <p:spPr>
          <a:xfrm>
            <a:off x="179512" y="836712"/>
            <a:ext cx="8784976" cy="3600400"/>
          </a:xfrm>
        </p:spPr>
        <p:txBody>
          <a:bodyPr>
            <a:normAutofit fontScale="62500" lnSpcReduction="20000"/>
          </a:bodyPr>
          <a:lstStyle/>
          <a:p>
            <a:pPr>
              <a:buNone/>
            </a:pPr>
            <a:br>
              <a:rPr lang="en-GB" b="1" dirty="0">
                <a:latin typeface="Comic Sans MS" pitchFamily="66" charset="0"/>
              </a:rPr>
            </a:br>
            <a:r>
              <a:rPr lang="en-GB" b="1" dirty="0">
                <a:latin typeface="Comic Sans MS" pitchFamily="66" charset="0"/>
              </a:rPr>
              <a:t>In a field one summer's day a Grasshopper was hopping about, chirping and singing to its heart's content. An Ant passed by, struggling to carry a heavy ear of corn he was taking to the nest.</a:t>
            </a:r>
            <a:br>
              <a:rPr lang="en-GB" b="1" dirty="0">
                <a:latin typeface="Comic Sans MS" pitchFamily="66" charset="0"/>
              </a:rPr>
            </a:br>
            <a:br>
              <a:rPr lang="en-GB" b="1" dirty="0">
                <a:latin typeface="Comic Sans MS" pitchFamily="66" charset="0"/>
              </a:rPr>
            </a:br>
            <a:r>
              <a:rPr lang="en-GB" b="1" dirty="0">
                <a:latin typeface="Comic Sans MS" pitchFamily="66" charset="0"/>
              </a:rPr>
              <a:t>"Why not come and chat with me," said the Grasshopper, "instead of toiling and moiling in that way?"</a:t>
            </a:r>
            <a:br>
              <a:rPr lang="en-GB" b="1" dirty="0">
                <a:latin typeface="Comic Sans MS" pitchFamily="66" charset="0"/>
              </a:rPr>
            </a:br>
            <a:br>
              <a:rPr lang="en-GB" b="1" dirty="0">
                <a:latin typeface="Comic Sans MS" pitchFamily="66" charset="0"/>
              </a:rPr>
            </a:br>
            <a:r>
              <a:rPr lang="en-GB" b="1" dirty="0">
                <a:latin typeface="Comic Sans MS" pitchFamily="66" charset="0"/>
              </a:rPr>
              <a:t>"I am helping to save up food for the winter," said the Ant, "and recommend you to do the same."</a:t>
            </a:r>
            <a:br>
              <a:rPr lang="en-GB" b="1" dirty="0">
                <a:latin typeface="Comic Sans MS" pitchFamily="66" charset="0"/>
              </a:rPr>
            </a:br>
            <a:br>
              <a:rPr lang="en-GB" b="1" dirty="0">
                <a:latin typeface="Comic Sans MS" pitchFamily="66" charset="0"/>
              </a:rPr>
            </a:br>
            <a:r>
              <a:rPr lang="en-GB" b="1" dirty="0">
                <a:latin typeface="Comic Sans MS" pitchFamily="66" charset="0"/>
              </a:rPr>
              <a:t>"Why bother about winter?" said the Grasshopper; “We have got plenty of food at the moment." But the Ant went on its way and continued its toil. When the winter came, the Grasshopper had no food and found itself dying of hunger, while it saw the ants</a:t>
            </a:r>
            <a:br>
              <a:rPr lang="en-GB" b="1" dirty="0">
                <a:latin typeface="Comic Sans MS" pitchFamily="66" charset="0"/>
              </a:rPr>
            </a:br>
            <a:r>
              <a:rPr lang="en-GB" b="1" dirty="0">
                <a:latin typeface="Comic Sans MS" pitchFamily="66" charset="0"/>
              </a:rPr>
              <a:t>giving out corn and grain every day from the stores they had collected in the summer. Then the Grasshopper knew:</a:t>
            </a:r>
          </a:p>
          <a:p>
            <a:pPr>
              <a:buNone/>
            </a:pPr>
            <a:endParaRPr lang="en-GB" dirty="0">
              <a:latin typeface="Comic Sans MS" pitchFamily="66" charset="0"/>
            </a:endParaRPr>
          </a:p>
          <a:p>
            <a:pPr algn="ctr"/>
            <a:r>
              <a:rPr lang="en-GB" b="1" i="1" dirty="0">
                <a:latin typeface="Comic Sans MS" pitchFamily="66" charset="0"/>
              </a:rPr>
              <a:t>Moral: It is important to think ahead and be prepared.</a:t>
            </a:r>
            <a:endParaRPr lang="en-GB" dirty="0">
              <a:latin typeface="Comic Sans MS" pitchFamily="66" charset="0"/>
            </a:endParaRPr>
          </a:p>
          <a:p>
            <a:pPr>
              <a:buNone/>
            </a:pPr>
            <a:endParaRPr lang="en-GB" dirty="0"/>
          </a:p>
        </p:txBody>
      </p:sp>
      <p:pic>
        <p:nvPicPr>
          <p:cNvPr id="1026" name="Picture 2" descr="http://upload.wikimedia.org/wikipedia/commons/thumb/f/f8/The_Ant_and_the_Grasshopper_-_Project_Gutenberg_etext_19994.jpg/235px-The_Ant_and_the_Grasshopper_-_Project_Gutenberg_etext_19994.jpg"/>
          <p:cNvPicPr>
            <a:picLocks noChangeAspect="1" noChangeArrowheads="1"/>
          </p:cNvPicPr>
          <p:nvPr/>
        </p:nvPicPr>
        <p:blipFill>
          <a:blip r:embed="rId2" cstate="print"/>
          <a:srcRect/>
          <a:stretch>
            <a:fillRect/>
          </a:stretch>
        </p:blipFill>
        <p:spPr bwMode="auto">
          <a:xfrm>
            <a:off x="3491880" y="4365104"/>
            <a:ext cx="2470894" cy="23762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normAutofit/>
          </a:bodyPr>
          <a:lstStyle/>
          <a:p>
            <a:r>
              <a:rPr lang="en-GB" sz="3700" dirty="0">
                <a:latin typeface="Comic Sans MS" pitchFamily="66" charset="0"/>
              </a:rPr>
              <a:t>The horse, the hunter and the stag. </a:t>
            </a:r>
          </a:p>
        </p:txBody>
      </p:sp>
      <p:sp>
        <p:nvSpPr>
          <p:cNvPr id="3" name="Content Placeholder 2"/>
          <p:cNvSpPr>
            <a:spLocks noGrp="1"/>
          </p:cNvSpPr>
          <p:nvPr>
            <p:ph idx="1"/>
          </p:nvPr>
        </p:nvSpPr>
        <p:spPr>
          <a:xfrm>
            <a:off x="107504" y="1052736"/>
            <a:ext cx="8784976" cy="3960440"/>
          </a:xfrm>
        </p:spPr>
        <p:txBody>
          <a:bodyPr>
            <a:normAutofit fontScale="70000" lnSpcReduction="20000"/>
          </a:bodyPr>
          <a:lstStyle/>
          <a:p>
            <a:pPr>
              <a:buNone/>
            </a:pPr>
            <a:r>
              <a:rPr lang="en-GB" b="1" dirty="0">
                <a:latin typeface="Comic Sans MS" pitchFamily="66" charset="0"/>
              </a:rPr>
              <a:t>   A quarrel had arisen between the Horse and the Stag, so the Horse came to a Hunter to ask his help to take revenge on the Stag. </a:t>
            </a:r>
          </a:p>
          <a:p>
            <a:pPr>
              <a:buNone/>
            </a:pPr>
            <a:r>
              <a:rPr lang="en-GB" b="1" dirty="0">
                <a:latin typeface="Comic Sans MS" pitchFamily="66" charset="0"/>
              </a:rPr>
              <a:t>   The Hunter agreed, but said: "If you want to conquer the Stag, you must permit me to place this piece of iron between your jaws, so that I can guide you with these reins, and allow this saddle to be placed upon your back so that I may keep steady upon you as we follow after the enemy." </a:t>
            </a:r>
          </a:p>
          <a:p>
            <a:pPr>
              <a:buNone/>
            </a:pPr>
            <a:r>
              <a:rPr lang="en-GB" b="1" dirty="0">
                <a:latin typeface="Comic Sans MS" pitchFamily="66" charset="0"/>
              </a:rPr>
              <a:t>   The Horse agreed to the deal, and the Hunter soon saddled and bridled him. Then with the help of the Hunter, the Horse soon won the battle with the Stag, and said to the Hunter: "Now, get off, and remove those things from my mouth and back."</a:t>
            </a:r>
            <a:br>
              <a:rPr lang="en-GB" b="1" dirty="0">
                <a:latin typeface="Comic Sans MS" pitchFamily="66" charset="0"/>
              </a:rPr>
            </a:br>
            <a:br>
              <a:rPr lang="en-GB" b="1" dirty="0">
                <a:latin typeface="Comic Sans MS" pitchFamily="66" charset="0"/>
              </a:rPr>
            </a:br>
            <a:r>
              <a:rPr lang="en-GB" b="1" dirty="0">
                <a:latin typeface="Comic Sans MS" pitchFamily="66" charset="0"/>
              </a:rPr>
              <a:t>"Not so fast, friend," said the Hunter. "I have now got you with a bit and saddle, and prefer to keep you as you are at present.“</a:t>
            </a:r>
          </a:p>
          <a:p>
            <a:endParaRPr lang="en-GB" dirty="0">
              <a:latin typeface="Comic Sans MS" pitchFamily="66" charset="0"/>
            </a:endParaRPr>
          </a:p>
          <a:p>
            <a:pPr algn="ctr"/>
            <a:r>
              <a:rPr lang="en-GB" b="1" i="1" dirty="0">
                <a:latin typeface="Comic Sans MS" pitchFamily="66" charset="0"/>
              </a:rPr>
              <a:t>Moral: Letting other people do all your work will mean they will get the reward.</a:t>
            </a:r>
            <a:endParaRPr lang="en-GB" dirty="0">
              <a:latin typeface="Comic Sans MS" pitchFamily="66" charset="0"/>
            </a:endParaRPr>
          </a:p>
          <a:p>
            <a:pPr>
              <a:buNone/>
            </a:pPr>
            <a:endParaRPr lang="en-GB" dirty="0"/>
          </a:p>
        </p:txBody>
      </p:sp>
      <p:pic>
        <p:nvPicPr>
          <p:cNvPr id="15362" name="Picture 2" descr="http://www.litscape.com/images/Aesop/The_Horse_and_the_Stag.jpg"/>
          <p:cNvPicPr>
            <a:picLocks noChangeAspect="1" noChangeArrowheads="1"/>
          </p:cNvPicPr>
          <p:nvPr/>
        </p:nvPicPr>
        <p:blipFill>
          <a:blip r:embed="rId2" cstate="print"/>
          <a:srcRect/>
          <a:stretch>
            <a:fillRect/>
          </a:stretch>
        </p:blipFill>
        <p:spPr bwMode="auto">
          <a:xfrm>
            <a:off x="7164288" y="4725144"/>
            <a:ext cx="1844452" cy="14847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a:latin typeface="Comic Sans MS" pitchFamily="66" charset="0"/>
              </a:rPr>
              <a:t>The Hare and the Tortoise.</a:t>
            </a:r>
          </a:p>
        </p:txBody>
      </p:sp>
      <p:sp>
        <p:nvSpPr>
          <p:cNvPr id="3" name="Content Placeholder 2"/>
          <p:cNvSpPr>
            <a:spLocks noGrp="1"/>
          </p:cNvSpPr>
          <p:nvPr>
            <p:ph idx="1"/>
          </p:nvPr>
        </p:nvSpPr>
        <p:spPr>
          <a:xfrm>
            <a:off x="179512" y="980728"/>
            <a:ext cx="8712968" cy="3456384"/>
          </a:xfrm>
        </p:spPr>
        <p:txBody>
          <a:bodyPr>
            <a:normAutofit fontScale="62500" lnSpcReduction="20000"/>
          </a:bodyPr>
          <a:lstStyle/>
          <a:p>
            <a:pPr>
              <a:buNone/>
            </a:pPr>
            <a:r>
              <a:rPr lang="en-GB" b="1" dirty="0">
                <a:latin typeface="Comic Sans MS" pitchFamily="66" charset="0"/>
              </a:rPr>
              <a:t>    The Hare was once boasting of his speed in front of the other animals. "I have never yet been beaten," said he, "when I show my full speed. I challenge any one here to race with me."</a:t>
            </a:r>
            <a:br>
              <a:rPr lang="en-GB" b="1" dirty="0">
                <a:latin typeface="Comic Sans MS" pitchFamily="66" charset="0"/>
              </a:rPr>
            </a:br>
            <a:br>
              <a:rPr lang="en-GB" b="1" dirty="0">
                <a:latin typeface="Comic Sans MS" pitchFamily="66" charset="0"/>
              </a:rPr>
            </a:br>
            <a:r>
              <a:rPr lang="en-GB" b="1" dirty="0">
                <a:latin typeface="Comic Sans MS" pitchFamily="66" charset="0"/>
              </a:rPr>
              <a:t>The Tortoise said quietly, "I accept your challenge."</a:t>
            </a:r>
            <a:br>
              <a:rPr lang="en-GB" b="1" dirty="0">
                <a:latin typeface="Comic Sans MS" pitchFamily="66" charset="0"/>
              </a:rPr>
            </a:br>
            <a:br>
              <a:rPr lang="en-GB" b="1" dirty="0">
                <a:latin typeface="Comic Sans MS" pitchFamily="66" charset="0"/>
              </a:rPr>
            </a:br>
            <a:r>
              <a:rPr lang="en-GB" b="1" dirty="0">
                <a:latin typeface="Comic Sans MS" pitchFamily="66" charset="0"/>
              </a:rPr>
              <a:t>"That’s a good joke," said the Hare; "I could dance round you all the way."</a:t>
            </a:r>
            <a:br>
              <a:rPr lang="en-GB" b="1" dirty="0">
                <a:latin typeface="Comic Sans MS" pitchFamily="66" charset="0"/>
              </a:rPr>
            </a:br>
            <a:br>
              <a:rPr lang="en-GB" b="1" dirty="0">
                <a:latin typeface="Comic Sans MS" pitchFamily="66" charset="0"/>
              </a:rPr>
            </a:br>
            <a:r>
              <a:rPr lang="en-GB" b="1" dirty="0">
                <a:latin typeface="Comic Sans MS" pitchFamily="66" charset="0"/>
              </a:rPr>
              <a:t>"Keep your boasting till you've beaten me," answered the Tortoise. "Shall we race?"</a:t>
            </a:r>
            <a:br>
              <a:rPr lang="en-GB" b="1" dirty="0">
                <a:latin typeface="Comic Sans MS" pitchFamily="66" charset="0"/>
              </a:rPr>
            </a:br>
            <a:br>
              <a:rPr lang="en-GB" b="1" dirty="0">
                <a:latin typeface="Comic Sans MS" pitchFamily="66" charset="0"/>
              </a:rPr>
            </a:br>
            <a:r>
              <a:rPr lang="en-GB" b="1" dirty="0">
                <a:latin typeface="Comic Sans MS" pitchFamily="66" charset="0"/>
              </a:rPr>
              <a:t>So a running track and a start line was made. The Hare darted almost out of sight at once, but he was so confident he soon stopped, and lay down to have a nap. The Tortoise plodded on and plodded on, and when the Hare awoke from his nap, he saw the Tortoise just near the winning-post and could not run up in time to save the race. Then said the Tortoise:</a:t>
            </a:r>
          </a:p>
          <a:p>
            <a:pPr>
              <a:buNone/>
            </a:pPr>
            <a:endParaRPr lang="en-GB" dirty="0">
              <a:latin typeface="Comic Sans MS" pitchFamily="66" charset="0"/>
            </a:endParaRPr>
          </a:p>
          <a:p>
            <a:pPr algn="ctr"/>
            <a:r>
              <a:rPr lang="en-GB" b="1" i="1" dirty="0">
                <a:latin typeface="Comic Sans MS" pitchFamily="66" charset="0"/>
              </a:rPr>
              <a:t>Moral: Don’t be big headed, and never give up</a:t>
            </a:r>
            <a:endParaRPr lang="en-GB" dirty="0">
              <a:latin typeface="Comic Sans MS" pitchFamily="66" charset="0"/>
            </a:endParaRPr>
          </a:p>
          <a:p>
            <a:pPr>
              <a:buNone/>
            </a:pPr>
            <a:endParaRPr lang="en-GB" dirty="0"/>
          </a:p>
        </p:txBody>
      </p:sp>
      <p:pic>
        <p:nvPicPr>
          <p:cNvPr id="16387" name="Picture 3"/>
          <p:cNvPicPr>
            <a:picLocks noChangeAspect="1" noChangeArrowheads="1"/>
          </p:cNvPicPr>
          <p:nvPr/>
        </p:nvPicPr>
        <p:blipFill>
          <a:blip r:embed="rId2" cstate="print"/>
          <a:srcRect/>
          <a:stretch>
            <a:fillRect/>
          </a:stretch>
        </p:blipFill>
        <p:spPr bwMode="auto">
          <a:xfrm>
            <a:off x="7101063" y="4365104"/>
            <a:ext cx="1890925" cy="17040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8229600" cy="1143000"/>
          </a:xfrm>
        </p:spPr>
        <p:txBody>
          <a:bodyPr>
            <a:normAutofit/>
          </a:bodyPr>
          <a:lstStyle/>
          <a:p>
            <a:r>
              <a:rPr lang="en-GB" dirty="0">
                <a:latin typeface="Comic Sans MS" pitchFamily="66" charset="0"/>
              </a:rPr>
              <a:t>The Goose with the Golden Eggs.</a:t>
            </a:r>
          </a:p>
        </p:txBody>
      </p:sp>
      <p:sp>
        <p:nvSpPr>
          <p:cNvPr id="3" name="Content Placeholder 2"/>
          <p:cNvSpPr>
            <a:spLocks noGrp="1"/>
          </p:cNvSpPr>
          <p:nvPr>
            <p:ph idx="1"/>
          </p:nvPr>
        </p:nvSpPr>
        <p:spPr>
          <a:xfrm>
            <a:off x="0" y="836712"/>
            <a:ext cx="9144000" cy="3744416"/>
          </a:xfrm>
        </p:spPr>
        <p:txBody>
          <a:bodyPr>
            <a:normAutofit fontScale="70000" lnSpcReduction="20000"/>
          </a:bodyPr>
          <a:lstStyle/>
          <a:p>
            <a:pPr>
              <a:buNone/>
            </a:pPr>
            <a:r>
              <a:rPr lang="en-GB" b="1" dirty="0">
                <a:latin typeface="Comic Sans MS" pitchFamily="66" charset="0"/>
              </a:rPr>
              <a:t>     One day a countryman going to the nest of his Goose found there an egg all yellow and glittering. When he took it up it was as heavy as lead and he was going to throw it away, because he thought a trick had been played upon him. </a:t>
            </a:r>
          </a:p>
          <a:p>
            <a:pPr>
              <a:buNone/>
            </a:pPr>
            <a:endParaRPr lang="en-GB" b="1" dirty="0">
              <a:latin typeface="Comic Sans MS" pitchFamily="66" charset="0"/>
            </a:endParaRPr>
          </a:p>
          <a:p>
            <a:pPr>
              <a:buNone/>
            </a:pPr>
            <a:r>
              <a:rPr lang="en-GB" b="1" dirty="0">
                <a:latin typeface="Comic Sans MS" pitchFamily="66" charset="0"/>
              </a:rPr>
              <a:t>     But he took it home on second thoughts, and soon found to his delight that it was an egg of pure gold. Every morning the same thing occurred, and he soon became rich by selling his eggs. </a:t>
            </a:r>
          </a:p>
          <a:p>
            <a:pPr>
              <a:buNone/>
            </a:pPr>
            <a:endParaRPr lang="en-GB" b="1" dirty="0">
              <a:latin typeface="Comic Sans MS" pitchFamily="66" charset="0"/>
            </a:endParaRPr>
          </a:p>
          <a:p>
            <a:pPr>
              <a:buNone/>
            </a:pPr>
            <a:r>
              <a:rPr lang="en-GB" b="1" dirty="0">
                <a:latin typeface="Comic Sans MS" pitchFamily="66" charset="0"/>
              </a:rPr>
              <a:t>     As he grew rich he grew greedy; and thinking to get at once all the gold the Goose could give, he killed it and opened it only to find nothing.</a:t>
            </a:r>
          </a:p>
          <a:p>
            <a:pPr>
              <a:buNone/>
            </a:pPr>
            <a:endParaRPr lang="en-GB" dirty="0">
              <a:latin typeface="Comic Sans MS" pitchFamily="66" charset="0"/>
            </a:endParaRPr>
          </a:p>
          <a:p>
            <a:pPr algn="ctr"/>
            <a:r>
              <a:rPr lang="en-GB" b="1" i="1" dirty="0">
                <a:latin typeface="Comic Sans MS" pitchFamily="66" charset="0"/>
              </a:rPr>
              <a:t>Moral: Never be greedy.</a:t>
            </a:r>
            <a:endParaRPr lang="en-GB" dirty="0">
              <a:latin typeface="Comic Sans MS" pitchFamily="66" charset="0"/>
            </a:endParaRPr>
          </a:p>
        </p:txBody>
      </p:sp>
      <p:pic>
        <p:nvPicPr>
          <p:cNvPr id="17410" name="Picture 2" descr="http://www.tumbletales.com/stories/image/goose.jpg"/>
          <p:cNvPicPr>
            <a:picLocks noChangeAspect="1" noChangeArrowheads="1"/>
          </p:cNvPicPr>
          <p:nvPr/>
        </p:nvPicPr>
        <p:blipFill>
          <a:blip r:embed="rId2" cstate="print"/>
          <a:srcRect/>
          <a:stretch>
            <a:fillRect/>
          </a:stretch>
        </p:blipFill>
        <p:spPr bwMode="auto">
          <a:xfrm>
            <a:off x="6300192" y="3645024"/>
            <a:ext cx="2483768" cy="298931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circle(in)">
                                      <p:cBhvr>
                                        <p:cTn id="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B528E-0F1E-45A6-BD0F-94CE8E7EE678}"/>
              </a:ext>
            </a:extLst>
          </p:cNvPr>
          <p:cNvSpPr>
            <a:spLocks noGrp="1"/>
          </p:cNvSpPr>
          <p:nvPr>
            <p:ph type="title"/>
          </p:nvPr>
        </p:nvSpPr>
        <p:spPr/>
        <p:txBody>
          <a:bodyPr/>
          <a:lstStyle/>
          <a:p>
            <a:r>
              <a:rPr lang="en-GB" dirty="0"/>
              <a:t>So how did you do?</a:t>
            </a:r>
          </a:p>
        </p:txBody>
      </p:sp>
      <p:sp>
        <p:nvSpPr>
          <p:cNvPr id="3" name="Content Placeholder 2">
            <a:extLst>
              <a:ext uri="{FF2B5EF4-FFF2-40B4-BE49-F238E27FC236}">
                <a16:creationId xmlns:a16="http://schemas.microsoft.com/office/drawing/2014/main" id="{31F473C1-F570-4A57-A1A0-2BA2823C16FA}"/>
              </a:ext>
            </a:extLst>
          </p:cNvPr>
          <p:cNvSpPr>
            <a:spLocks noGrp="1"/>
          </p:cNvSpPr>
          <p:nvPr>
            <p:ph idx="1"/>
          </p:nvPr>
        </p:nvSpPr>
        <p:spPr/>
        <p:txBody>
          <a:bodyPr/>
          <a:lstStyle/>
          <a:p>
            <a:pPr marL="0" indent="0">
              <a:buNone/>
            </a:pPr>
            <a:r>
              <a:rPr lang="en-GB" dirty="0"/>
              <a:t>That ends our English lesson for today class Attenborough, tomorrow we will look at some more in world of fables</a:t>
            </a:r>
          </a:p>
          <a:p>
            <a:pPr marL="0" indent="0">
              <a:buNone/>
            </a:pPr>
            <a:endParaRPr lang="en-GB" dirty="0"/>
          </a:p>
          <a:p>
            <a:pPr marL="0" indent="0">
              <a:buNone/>
            </a:pPr>
            <a:r>
              <a:rPr lang="en-GB" dirty="0"/>
              <a:t>See you later</a:t>
            </a:r>
          </a:p>
          <a:p>
            <a:pPr marL="0" indent="0">
              <a:buNone/>
            </a:pPr>
            <a:endParaRPr lang="en-GB" dirty="0"/>
          </a:p>
          <a:p>
            <a:pPr marL="0" indent="0">
              <a:buNone/>
            </a:pPr>
            <a:r>
              <a:rPr lang="en-GB"/>
              <a:t>Mr Higgins</a:t>
            </a:r>
          </a:p>
        </p:txBody>
      </p:sp>
    </p:spTree>
    <p:extLst>
      <p:ext uri="{BB962C8B-B14F-4D97-AF65-F5344CB8AC3E}">
        <p14:creationId xmlns:p14="http://schemas.microsoft.com/office/powerpoint/2010/main" val="36116101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42</TotalTime>
  <Words>906</Words>
  <Application>Microsoft Office PowerPoint</Application>
  <PresentationFormat>On-screen Show (4:3)</PresentationFormat>
  <Paragraphs>35</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Comic Sans MS</vt:lpstr>
      <vt:lpstr>Gill Sans MT</vt:lpstr>
      <vt:lpstr>Gallery</vt:lpstr>
      <vt:lpstr>Fables</vt:lpstr>
      <vt:lpstr>What is a fable?</vt:lpstr>
      <vt:lpstr>Your task</vt:lpstr>
      <vt:lpstr>The Ant and the Grasshopper.</vt:lpstr>
      <vt:lpstr>The horse, the hunter and the stag. </vt:lpstr>
      <vt:lpstr>The Hare and the Tortoise.</vt:lpstr>
      <vt:lpstr>The Goose with the Golden Eggs.</vt:lpstr>
      <vt:lpstr>So how did you do?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Aesop’s Fables.</dc:title>
  <dc:creator>cavej</dc:creator>
  <cp:lastModifiedBy>Mark Higgins</cp:lastModifiedBy>
  <cp:revision>10</cp:revision>
  <dcterms:created xsi:type="dcterms:W3CDTF">2012-04-25T13:04:29Z</dcterms:created>
  <dcterms:modified xsi:type="dcterms:W3CDTF">2020-04-30T10:27:54Z</dcterms:modified>
</cp:coreProperties>
</file>