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75" r:id="rId2"/>
    <p:sldId id="279" r:id="rId3"/>
    <p:sldId id="280" r:id="rId4"/>
    <p:sldId id="281" r:id="rId5"/>
    <p:sldId id="282" r:id="rId6"/>
    <p:sldId id="283" r:id="rId7"/>
    <p:sldId id="284" r:id="rId8"/>
    <p:sldId id="285" r:id="rId9"/>
    <p:sldId id="276" r:id="rId10"/>
    <p:sldId id="274" r:id="rId11"/>
    <p:sldId id="278" r:id="rId12"/>
    <p:sldId id="286" r:id="rId13"/>
    <p:sldId id="259" r:id="rId14"/>
    <p:sldId id="260" r:id="rId15"/>
    <p:sldId id="261" r:id="rId16"/>
    <p:sldId id="262" r:id="rId17"/>
    <p:sldId id="264" r:id="rId18"/>
    <p:sldId id="265" r:id="rId19"/>
    <p:sldId id="266" r:id="rId20"/>
    <p:sldId id="267" r:id="rId21"/>
    <p:sldId id="268" r:id="rId22"/>
    <p:sldId id="257" r:id="rId23"/>
    <p:sldId id="258" r:id="rId24"/>
    <p:sldId id="269" r:id="rId25"/>
    <p:sldId id="270" r:id="rId26"/>
    <p:sldId id="287"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229" autoAdjust="0"/>
  </p:normalViewPr>
  <p:slideViewPr>
    <p:cSldViewPr>
      <p:cViewPr varScale="1">
        <p:scale>
          <a:sx n="74" d="100"/>
          <a:sy n="74" d="100"/>
        </p:scale>
        <p:origin x="1714"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87066D-92F8-4CBB-BCDA-F1775839CDAA}" type="datetimeFigureOut">
              <a:rPr lang="en-GB" smtClean="0"/>
              <a:pPr/>
              <a:t>21/04/2020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0656CBD-6C5D-4518-82F2-D193AAEF3CDC}"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Who</a:t>
            </a:r>
            <a:r>
              <a:rPr lang="en-GB" baseline="0" dirty="0" smtClean="0"/>
              <a:t> has had a new one of these this year?</a:t>
            </a:r>
          </a:p>
          <a:p>
            <a:r>
              <a:rPr lang="en-GB" baseline="0" dirty="0" smtClean="0"/>
              <a:t>I love stationary. Is a pencil amazing or beautiful? How could it be? To draw something beautiful. Actually you need to think laterally (what is lateral thinking?)</a:t>
            </a:r>
            <a:endParaRPr lang="en-GB" dirty="0"/>
          </a:p>
        </p:txBody>
      </p:sp>
      <p:sp>
        <p:nvSpPr>
          <p:cNvPr id="4" name="Slide Number Placeholder 3"/>
          <p:cNvSpPr>
            <a:spLocks noGrp="1"/>
          </p:cNvSpPr>
          <p:nvPr>
            <p:ph type="sldNum" sz="quarter" idx="10"/>
          </p:nvPr>
        </p:nvSpPr>
        <p:spPr/>
        <p:txBody>
          <a:bodyPr/>
          <a:lstStyle/>
          <a:p>
            <a:fld id="{B0656CBD-6C5D-4518-82F2-D193AAEF3CDC}" type="slidenum">
              <a:rPr lang="en-GB" smtClean="0"/>
              <a:pPr/>
              <a:t>13</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B0656CBD-6C5D-4518-82F2-D193AAEF3CDC}" type="slidenum">
              <a:rPr lang="en-GB" smtClean="0"/>
              <a:pPr/>
              <a:t>14</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dirty="0" smtClean="0"/>
              <a:t>Dalton began learning how to handle tools at the young age of 6 when at school in Brazil, he and the other students used either a razor blade or a pocket knife to sharpen their pencils for drawing and writing. </a:t>
            </a:r>
            <a:br>
              <a:rPr lang="en-GB" dirty="0" smtClean="0"/>
            </a:br>
            <a:r>
              <a:rPr lang="en-GB" dirty="0" smtClean="0"/>
              <a:t/>
            </a:r>
            <a:br>
              <a:rPr lang="en-GB" dirty="0" smtClean="0"/>
            </a:br>
            <a:r>
              <a:rPr lang="en-GB" dirty="0" smtClean="0"/>
              <a:t>Also, his mother was a seamstress. When Dalton was 8 years old, she taught him how to use a sewing needle to help her with simple projects like hemming and sewing buttons. At the age of 9, his parents gave him a set of metal tools for children, which he used to make his own boxes, toys and go-carts. This is also the age when he began sculpting with knives, chisels and a hammer. Ever since, he has created many objects out of all kinds of materials. </a:t>
            </a:r>
            <a:br>
              <a:rPr lang="en-GB" dirty="0" smtClean="0"/>
            </a:br>
            <a:r>
              <a:rPr lang="en-GB" dirty="0" smtClean="0"/>
              <a:t/>
            </a:r>
            <a:br>
              <a:rPr lang="en-GB" dirty="0" smtClean="0"/>
            </a:br>
            <a:r>
              <a:rPr lang="en-GB" dirty="0" smtClean="0"/>
              <a:t>At first, he carved large objects; but in 1986, as a challenge to himself and because of his interest in small living things, like plants (moss) and insects (spiders and ants), he decided to create the smallest possible carvings that he could see with his naked eyes. One day, he picked up a working pencil and started carving it. </a:t>
            </a:r>
            <a:br>
              <a:rPr lang="en-GB" dirty="0" smtClean="0"/>
            </a:br>
            <a:r>
              <a:rPr lang="en-GB" dirty="0" smtClean="0"/>
              <a:t/>
            </a:r>
            <a:br>
              <a:rPr lang="en-GB" dirty="0" smtClean="0"/>
            </a:br>
            <a:r>
              <a:rPr lang="en-GB" dirty="0" smtClean="0"/>
              <a:t>His idea is to bring people’s attention to small things. Small is beautiful. Most of the pencils he uses are found on the streets and sidewalks. Dalton’s work is a recycling process. He turns discarded objects into art. </a:t>
            </a:r>
            <a:br>
              <a:rPr lang="en-GB" dirty="0" smtClean="0"/>
            </a:br>
            <a:r>
              <a:rPr lang="en-GB" dirty="0" smtClean="0"/>
              <a:t/>
            </a:r>
            <a:br>
              <a:rPr lang="en-GB" dirty="0" smtClean="0"/>
            </a:br>
            <a:r>
              <a:rPr lang="en-GB" dirty="0" smtClean="0"/>
              <a:t>To create his sculpture, he holds the pencil in his hand under a strong light source (table lamp or sunlight) and carves it mostly with a sewing needle and a very sharp, triangular, small, metal blade. He works at very small intervals: 1 to 2 hours maximum per day whenever he gets inspired. He works very slowly by removing specks of graphite at a time. It therefore takes months or sometimes years to complete a sculpture. </a:t>
            </a:r>
            <a:br>
              <a:rPr lang="en-GB" dirty="0" smtClean="0"/>
            </a:br>
            <a:r>
              <a:rPr lang="en-GB" dirty="0" smtClean="0"/>
              <a:t/>
            </a:r>
            <a:br>
              <a:rPr lang="en-GB" dirty="0" smtClean="0"/>
            </a:br>
            <a:r>
              <a:rPr lang="en-GB" dirty="0" smtClean="0"/>
              <a:t>For Dalton, sculpting pencils is a hobby and a form of meditation, which requires a lot of patience. His pencil carvings are not for sale. He doesn’t do it for money. He sculpts pencils mostly for himself and his art comes from his heart. He wants to keep it that way.</a:t>
            </a:r>
            <a:endParaRPr lang="en-GB" dirty="0"/>
          </a:p>
        </p:txBody>
      </p:sp>
      <p:sp>
        <p:nvSpPr>
          <p:cNvPr id="4" name="Slide Number Placeholder 3"/>
          <p:cNvSpPr>
            <a:spLocks noGrp="1"/>
          </p:cNvSpPr>
          <p:nvPr>
            <p:ph type="sldNum" sz="quarter" idx="10"/>
          </p:nvPr>
        </p:nvSpPr>
        <p:spPr/>
        <p:txBody>
          <a:bodyPr/>
          <a:lstStyle/>
          <a:p>
            <a:fld id="{B0656CBD-6C5D-4518-82F2-D193AAEF3CDC}" type="slidenum">
              <a:rPr lang="en-GB" smtClean="0"/>
              <a:pPr/>
              <a:t>22</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B0656CBD-6C5D-4518-82F2-D193AAEF3CDC}" type="slidenum">
              <a:rPr lang="en-GB" smtClean="0"/>
              <a:pPr/>
              <a:t>23</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r>
              <a:rPr lang="en-GB" b="1" dirty="0" smtClean="0"/>
              <a:t/>
            </a:r>
            <a:br>
              <a:rPr lang="en-GB" b="1" dirty="0" smtClean="0"/>
            </a:br>
            <a:r>
              <a:rPr lang="en-GB" b="1" dirty="0" smtClean="0"/>
              <a:t/>
            </a:r>
            <a:br>
              <a:rPr lang="en-GB" b="1" dirty="0" smtClean="0"/>
            </a:br>
            <a:r>
              <a:rPr lang="en-GB" b="1" dirty="0" smtClean="0"/>
              <a:t>The Pencil Maker took the pencil aside, just before putting him into the box. </a:t>
            </a:r>
            <a:br>
              <a:rPr lang="en-GB" b="1" dirty="0" smtClean="0"/>
            </a:br>
            <a:r>
              <a:rPr lang="en-GB" b="1" dirty="0" smtClean="0"/>
              <a:t/>
            </a:r>
            <a:br>
              <a:rPr lang="en-GB" b="1" dirty="0" smtClean="0"/>
            </a:br>
            <a:r>
              <a:rPr lang="en-GB" b="1" dirty="0" smtClean="0"/>
              <a:t>"There are 5 things you need to know," he told the pencil, "Before I send you out into the world. Always remember them and never forget, and you will become the best pencil you can be."</a:t>
            </a:r>
            <a:br>
              <a:rPr lang="en-GB" b="1" dirty="0" smtClean="0"/>
            </a:br>
            <a:r>
              <a:rPr lang="en-GB" b="1" dirty="0" smtClean="0"/>
              <a:t/>
            </a:r>
            <a:br>
              <a:rPr lang="en-GB" b="1" dirty="0" smtClean="0"/>
            </a:br>
            <a:r>
              <a:rPr lang="en-GB" b="1" dirty="0" smtClean="0"/>
              <a:t>"One: You will be able to do many great things, but only if you allow yourself to be held in Someone's hand."</a:t>
            </a:r>
            <a:br>
              <a:rPr lang="en-GB" b="1" dirty="0" smtClean="0"/>
            </a:br>
            <a:r>
              <a:rPr lang="en-GB" b="1" dirty="0" smtClean="0"/>
              <a:t/>
            </a:r>
            <a:br>
              <a:rPr lang="en-GB" b="1" dirty="0" smtClean="0"/>
            </a:br>
            <a:r>
              <a:rPr lang="en-GB" b="1" dirty="0" smtClean="0"/>
              <a:t>"Two: You will experience a painful sharpening from time to time, but you'll need it to become a better pencil."</a:t>
            </a:r>
            <a:br>
              <a:rPr lang="en-GB" b="1" dirty="0" smtClean="0"/>
            </a:br>
            <a:r>
              <a:rPr lang="en-GB" b="1" dirty="0" smtClean="0"/>
              <a:t/>
            </a:r>
            <a:br>
              <a:rPr lang="en-GB" b="1" dirty="0" smtClean="0"/>
            </a:br>
            <a:r>
              <a:rPr lang="en-GB" b="1" dirty="0" smtClean="0"/>
              <a:t>"Three: You will be able to correct any mistakes you might make."</a:t>
            </a:r>
            <a:br>
              <a:rPr lang="en-GB" b="1" dirty="0" smtClean="0"/>
            </a:br>
            <a:r>
              <a:rPr lang="en-GB" b="1" dirty="0" smtClean="0"/>
              <a:t/>
            </a:r>
            <a:br>
              <a:rPr lang="en-GB" b="1" dirty="0" smtClean="0"/>
            </a:br>
            <a:r>
              <a:rPr lang="en-GB" b="1" dirty="0" smtClean="0"/>
              <a:t>"Four: The most important part of you will always be what's inside."</a:t>
            </a:r>
            <a:br>
              <a:rPr lang="en-GB" b="1" dirty="0" smtClean="0"/>
            </a:br>
            <a:r>
              <a:rPr lang="en-GB" b="1" dirty="0" smtClean="0"/>
              <a:t/>
            </a:r>
            <a:br>
              <a:rPr lang="en-GB" b="1" dirty="0" smtClean="0"/>
            </a:br>
            <a:r>
              <a:rPr lang="en-GB" b="1" dirty="0" smtClean="0"/>
              <a:t>"And Five: On every surface you are used on, you must leave your mark. No matter what the condition, you must continue to write."</a:t>
            </a:r>
            <a:br>
              <a:rPr lang="en-GB" b="1" dirty="0" smtClean="0"/>
            </a:br>
            <a:r>
              <a:rPr lang="en-GB" b="1" dirty="0" smtClean="0"/>
              <a:t/>
            </a:r>
            <a:br>
              <a:rPr lang="en-GB" b="1" dirty="0" smtClean="0"/>
            </a:br>
            <a:r>
              <a:rPr lang="en-GB" b="1" dirty="0" smtClean="0"/>
              <a:t>The pencil understood and promised to remember, and went into the box with purpose in its heart.</a:t>
            </a:r>
            <a:br>
              <a:rPr lang="en-GB" b="1" dirty="0" smtClean="0"/>
            </a:br>
            <a:r>
              <a:rPr lang="en-GB" b="1" dirty="0" smtClean="0"/>
              <a:t/>
            </a:r>
            <a:br>
              <a:rPr lang="en-GB" b="1" dirty="0" smtClean="0"/>
            </a:br>
            <a:r>
              <a:rPr lang="en-GB" b="1" dirty="0" smtClean="0"/>
              <a:t/>
            </a:r>
            <a:br>
              <a:rPr lang="en-GB" b="1" dirty="0" smtClean="0"/>
            </a:br>
            <a:r>
              <a:rPr lang="en-GB" b="1" dirty="0" smtClean="0"/>
              <a:t>Now replacing the place of the pencil with you.  Always remember them and never forget, and you will become the best person you can be. </a:t>
            </a:r>
            <a:br>
              <a:rPr lang="en-GB" b="1" dirty="0" smtClean="0"/>
            </a:br>
            <a:r>
              <a:rPr lang="en-GB" b="1" dirty="0" smtClean="0"/>
              <a:t/>
            </a:r>
            <a:br>
              <a:rPr lang="en-GB" b="1" dirty="0" smtClean="0"/>
            </a:br>
            <a:r>
              <a:rPr lang="en-GB" b="1" dirty="0" smtClean="0"/>
              <a:t>One: You will be able to do many great things, but only if you allow yourself to be held in God's hand. And allow other human beings to access you for the many gifts you possess.</a:t>
            </a:r>
            <a:br>
              <a:rPr lang="en-GB" b="1" dirty="0" smtClean="0"/>
            </a:br>
            <a:r>
              <a:rPr lang="en-GB" b="1" dirty="0" smtClean="0"/>
              <a:t/>
            </a:r>
            <a:br>
              <a:rPr lang="en-GB" b="1" dirty="0" smtClean="0"/>
            </a:br>
            <a:r>
              <a:rPr lang="en-GB" b="1" dirty="0" smtClean="0"/>
              <a:t>Two: You will experience a painful sharpening from time to time, by going through various problems in life, but you'll need it to become a stronger person. </a:t>
            </a:r>
            <a:br>
              <a:rPr lang="en-GB" b="1" dirty="0" smtClean="0"/>
            </a:br>
            <a:r>
              <a:rPr lang="en-GB" b="1" dirty="0" smtClean="0"/>
              <a:t/>
            </a:r>
            <a:br>
              <a:rPr lang="en-GB" b="1" dirty="0" smtClean="0"/>
            </a:br>
            <a:r>
              <a:rPr lang="en-GB" b="1" dirty="0" smtClean="0"/>
              <a:t>Three: You will be able to correct any mistakes you might make. </a:t>
            </a:r>
            <a:br>
              <a:rPr lang="en-GB" b="1" dirty="0" smtClean="0"/>
            </a:br>
            <a:r>
              <a:rPr lang="en-GB" b="1" dirty="0" smtClean="0"/>
              <a:t/>
            </a:r>
            <a:br>
              <a:rPr lang="en-GB" b="1" dirty="0" smtClean="0"/>
            </a:br>
            <a:r>
              <a:rPr lang="en-GB" b="1" dirty="0" smtClean="0"/>
              <a:t>Four: The most important part of you will always be what's on the inside.</a:t>
            </a:r>
            <a:br>
              <a:rPr lang="en-GB" b="1" dirty="0" smtClean="0"/>
            </a:br>
            <a:r>
              <a:rPr lang="en-GB" b="1" dirty="0" smtClean="0"/>
              <a:t/>
            </a:r>
            <a:br>
              <a:rPr lang="en-GB" b="1" dirty="0" smtClean="0"/>
            </a:br>
            <a:r>
              <a:rPr lang="en-GB" b="1" dirty="0" smtClean="0"/>
              <a:t>And Five: On every surface you walk through, you must leave your mark. No matter what the situation, you must continue to do your duties.</a:t>
            </a:r>
            <a:br>
              <a:rPr lang="en-GB" b="1" dirty="0" smtClean="0"/>
            </a:br>
            <a:r>
              <a:rPr lang="en-GB" b="1" dirty="0" smtClean="0"/>
              <a:t/>
            </a:r>
            <a:br>
              <a:rPr lang="en-GB" b="1" dirty="0" smtClean="0"/>
            </a:br>
            <a:r>
              <a:rPr lang="en-GB" b="1" dirty="0" smtClean="0"/>
              <a:t/>
            </a:r>
            <a:br>
              <a:rPr lang="en-GB" b="1" dirty="0" smtClean="0"/>
            </a:br>
            <a:r>
              <a:rPr lang="en-GB" b="1" dirty="0" smtClean="0"/>
              <a:t>Allow this parable on the pencil to encourage you to know that you are a special person and only you can </a:t>
            </a:r>
            <a:r>
              <a:rPr lang="en-GB" b="1" dirty="0" err="1" smtClean="0"/>
              <a:t>fulfill</a:t>
            </a:r>
            <a:r>
              <a:rPr lang="en-GB" b="1" dirty="0" smtClean="0"/>
              <a:t> the purpose to which you were born to accomplish.</a:t>
            </a:r>
            <a:br>
              <a:rPr lang="en-GB" b="1" dirty="0" smtClean="0"/>
            </a:br>
            <a:r>
              <a:rPr lang="en-GB" b="1" dirty="0" smtClean="0"/>
              <a:t/>
            </a:r>
            <a:br>
              <a:rPr lang="en-GB" b="1" dirty="0" smtClean="0"/>
            </a:br>
            <a:r>
              <a:rPr lang="en-GB" b="1" dirty="0" smtClean="0"/>
              <a:t>Never allow yourself to get discouraged and think that your life is insignificant and cannot make a change</a:t>
            </a:r>
            <a:endParaRPr lang="en-GB" dirty="0"/>
          </a:p>
        </p:txBody>
      </p:sp>
      <p:sp>
        <p:nvSpPr>
          <p:cNvPr id="4" name="Slide Number Placeholder 3"/>
          <p:cNvSpPr>
            <a:spLocks noGrp="1"/>
          </p:cNvSpPr>
          <p:nvPr>
            <p:ph type="sldNum" sz="quarter" idx="10"/>
          </p:nvPr>
        </p:nvSpPr>
        <p:spPr/>
        <p:txBody>
          <a:bodyPr/>
          <a:lstStyle/>
          <a:p>
            <a:fld id="{B0656CBD-6C5D-4518-82F2-D193AAEF3CDC}" type="slidenum">
              <a:rPr lang="en-GB" smtClean="0"/>
              <a:pPr/>
              <a:t>24</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 think of</a:t>
            </a:r>
            <a:r>
              <a:rPr lang="en-GB" baseline="0" dirty="0" smtClean="0"/>
              <a:t> you as my pencils. Lots of different shaped and sizes, but all have the potential to achieve something amazing. You will make mistakes, but hopefully nothing a little bit of corrections and guidance from us – you are here to learn, you can’t learn unless you make mistakes. You need to try and make an impression</a:t>
            </a:r>
            <a:endParaRPr lang="en-GB" dirty="0"/>
          </a:p>
        </p:txBody>
      </p:sp>
      <p:sp>
        <p:nvSpPr>
          <p:cNvPr id="4" name="Slide Number Placeholder 3"/>
          <p:cNvSpPr>
            <a:spLocks noGrp="1"/>
          </p:cNvSpPr>
          <p:nvPr>
            <p:ph type="sldNum" sz="quarter" idx="10"/>
          </p:nvPr>
        </p:nvSpPr>
        <p:spPr/>
        <p:txBody>
          <a:bodyPr/>
          <a:lstStyle/>
          <a:p>
            <a:fld id="{B0656CBD-6C5D-4518-82F2-D193AAEF3CDC}" type="slidenum">
              <a:rPr lang="en-GB" smtClean="0"/>
              <a:pPr/>
              <a:t>25</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0541FEF-83BB-4A8C-9E9C-BF42EC6377BE}" type="datetimeFigureOut">
              <a:rPr lang="en-GB" smtClean="0"/>
              <a:pPr/>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F829B1-108A-4267-8852-8398D201AD58}"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541FEF-83BB-4A8C-9E9C-BF42EC6377BE}" type="datetimeFigureOut">
              <a:rPr lang="en-GB" smtClean="0"/>
              <a:pPr/>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F829B1-108A-4267-8852-8398D201AD58}"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0541FEF-83BB-4A8C-9E9C-BF42EC6377BE}" type="datetimeFigureOut">
              <a:rPr lang="en-GB" smtClean="0"/>
              <a:pPr/>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F829B1-108A-4267-8852-8398D201AD58}"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0541FEF-83BB-4A8C-9E9C-BF42EC6377BE}" type="datetimeFigureOut">
              <a:rPr lang="en-GB" smtClean="0"/>
              <a:pPr/>
              <a:t>21/04/2020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F829B1-108A-4267-8852-8398D201AD58}"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0541FEF-83BB-4A8C-9E9C-BF42EC6377BE}" type="datetimeFigureOut">
              <a:rPr lang="en-GB" smtClean="0"/>
              <a:pPr/>
              <a:t>21/04/2020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4F829B1-108A-4267-8852-8398D201AD58}"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0541FEF-83BB-4A8C-9E9C-BF42EC6377BE}" type="datetimeFigureOut">
              <a:rPr lang="en-GB" smtClean="0"/>
              <a:pPr/>
              <a:t>21/04/2020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4F829B1-108A-4267-8852-8398D201AD58}"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541FEF-83BB-4A8C-9E9C-BF42EC6377BE}" type="datetimeFigureOut">
              <a:rPr lang="en-GB" smtClean="0"/>
              <a:pPr/>
              <a:t>21/04/2020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4F829B1-108A-4267-8852-8398D201AD58}"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541FEF-83BB-4A8C-9E9C-BF42EC6377BE}" type="datetimeFigureOut">
              <a:rPr lang="en-GB" smtClean="0"/>
              <a:pPr/>
              <a:t>21/04/2020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F829B1-108A-4267-8852-8398D201AD58}"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541FEF-83BB-4A8C-9E9C-BF42EC6377BE}" type="datetimeFigureOut">
              <a:rPr lang="en-GB" smtClean="0"/>
              <a:pPr/>
              <a:t>21/04/2020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F829B1-108A-4267-8852-8398D201AD58}"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541FEF-83BB-4A8C-9E9C-BF42EC6377BE}" type="datetimeFigureOut">
              <a:rPr lang="en-GB" smtClean="0"/>
              <a:pPr/>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F829B1-108A-4267-8852-8398D201AD58}"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541FEF-83BB-4A8C-9E9C-BF42EC6377BE}" type="datetimeFigureOut">
              <a:rPr lang="en-GB" smtClean="0"/>
              <a:pPr/>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F829B1-108A-4267-8852-8398D201AD58}"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541FEF-83BB-4A8C-9E9C-BF42EC6377BE}" type="datetimeFigureOut">
              <a:rPr lang="en-GB" smtClean="0"/>
              <a:pPr/>
              <a:t>21/04/2020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F829B1-108A-4267-8852-8398D201AD58}"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074242"/>
          </a:xfrm>
        </p:spPr>
        <p:txBody>
          <a:bodyPr>
            <a:normAutofit fontScale="90000"/>
          </a:bodyPr>
          <a:lstStyle/>
          <a:p>
            <a:r>
              <a:rPr lang="en-GB" dirty="0" smtClean="0"/>
              <a:t>Welcome back to </a:t>
            </a:r>
            <a:r>
              <a:rPr lang="en-GB" dirty="0" smtClean="0"/>
              <a:t>school</a:t>
            </a:r>
            <a:r>
              <a:rPr lang="en-GB" dirty="0" smtClean="0"/>
              <a:t>, and our Summer Term!</a:t>
            </a:r>
            <a:r>
              <a:rPr lang="en-GB" dirty="0" smtClean="0"/>
              <a:t/>
            </a:r>
            <a:br>
              <a:rPr lang="en-GB" dirty="0" smtClean="0"/>
            </a:br>
            <a:endParaRPr lang="en-GB" dirty="0"/>
          </a:p>
        </p:txBody>
      </p:sp>
      <p:pic>
        <p:nvPicPr>
          <p:cNvPr id="4" name="Content Placeholder 3"/>
          <p:cNvPicPr>
            <a:picLocks noGrp="1" noChangeAspect="1"/>
          </p:cNvPicPr>
          <p:nvPr>
            <p:ph idx="1"/>
          </p:nvPr>
        </p:nvPicPr>
        <p:blipFill>
          <a:blip r:embed="rId2"/>
          <a:stretch>
            <a:fillRect/>
          </a:stretch>
        </p:blipFill>
        <p:spPr>
          <a:xfrm>
            <a:off x="324307" y="2636912"/>
            <a:ext cx="8495386" cy="2085231"/>
          </a:xfrm>
          <a:prstGeom prst="rect">
            <a:avLst/>
          </a:prstGeom>
        </p:spPr>
      </p:pic>
    </p:spTree>
    <p:extLst>
      <p:ext uri="{BB962C8B-B14F-4D97-AF65-F5344CB8AC3E}">
        <p14:creationId xmlns:p14="http://schemas.microsoft.com/office/powerpoint/2010/main" val="28225848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Strange times!</a:t>
            </a:r>
            <a:endParaRPr lang="en-GB" dirty="0"/>
          </a:p>
        </p:txBody>
      </p:sp>
      <p:sp>
        <p:nvSpPr>
          <p:cNvPr id="3" name="Content Placeholder 2"/>
          <p:cNvSpPr>
            <a:spLocks noGrp="1"/>
          </p:cNvSpPr>
          <p:nvPr>
            <p:ph idx="1"/>
          </p:nvPr>
        </p:nvSpPr>
        <p:spPr/>
        <p:txBody>
          <a:bodyPr/>
          <a:lstStyle/>
          <a:p>
            <a:pPr marL="0" indent="0" algn="ctr">
              <a:buNone/>
            </a:pPr>
            <a:r>
              <a:rPr lang="en-GB" dirty="0" smtClean="0"/>
              <a:t>I know how strange it is saying ‘Welcome Back’ when most of us are stuck at home.</a:t>
            </a:r>
          </a:p>
          <a:p>
            <a:pPr marL="0" indent="0" algn="ctr">
              <a:buNone/>
            </a:pPr>
            <a:r>
              <a:rPr lang="en-GB" dirty="0" smtClean="0"/>
              <a:t>But the new term has started, and we should all be looking like this…</a:t>
            </a:r>
          </a:p>
          <a:p>
            <a:pPr marL="0" indent="0" algn="ctr">
              <a:buNone/>
            </a:pPr>
            <a:endParaRPr lang="en-GB" dirty="0"/>
          </a:p>
        </p:txBody>
      </p:sp>
      <p:pic>
        <p:nvPicPr>
          <p:cNvPr id="4" name="Picture 3"/>
          <p:cNvPicPr>
            <a:picLocks noChangeAspect="1"/>
          </p:cNvPicPr>
          <p:nvPr/>
        </p:nvPicPr>
        <p:blipFill>
          <a:blip r:embed="rId2"/>
          <a:stretch>
            <a:fillRect/>
          </a:stretch>
        </p:blipFill>
        <p:spPr>
          <a:xfrm>
            <a:off x="3347864" y="4128819"/>
            <a:ext cx="2105025" cy="2171700"/>
          </a:xfrm>
          <a:prstGeom prst="rect">
            <a:avLst/>
          </a:prstGeom>
        </p:spPr>
      </p:pic>
    </p:spTree>
    <p:extLst>
      <p:ext uri="{BB962C8B-B14F-4D97-AF65-F5344CB8AC3E}">
        <p14:creationId xmlns:p14="http://schemas.microsoft.com/office/powerpoint/2010/main" val="36126611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truth is that we might be feeling like this…</a:t>
            </a:r>
            <a:endParaRPr lang="en-GB" dirty="0"/>
          </a:p>
        </p:txBody>
      </p:sp>
      <p:pic>
        <p:nvPicPr>
          <p:cNvPr id="4" name="Content Placeholder 3"/>
          <p:cNvPicPr>
            <a:picLocks noGrp="1" noChangeAspect="1"/>
          </p:cNvPicPr>
          <p:nvPr>
            <p:ph idx="1"/>
          </p:nvPr>
        </p:nvPicPr>
        <p:blipFill>
          <a:blip r:embed="rId2"/>
          <a:stretch>
            <a:fillRect/>
          </a:stretch>
        </p:blipFill>
        <p:spPr>
          <a:xfrm>
            <a:off x="2627784" y="1700808"/>
            <a:ext cx="4248472" cy="4792115"/>
          </a:xfrm>
          <a:prstGeom prst="rect">
            <a:avLst/>
          </a:prstGeom>
        </p:spPr>
      </p:pic>
    </p:spTree>
    <p:extLst>
      <p:ext uri="{BB962C8B-B14F-4D97-AF65-F5344CB8AC3E}">
        <p14:creationId xmlns:p14="http://schemas.microsoft.com/office/powerpoint/2010/main" val="16457337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All of our emotions are confused at the moment.</a:t>
            </a:r>
            <a:endParaRPr lang="en-GB" dirty="0"/>
          </a:p>
        </p:txBody>
      </p:sp>
      <p:sp>
        <p:nvSpPr>
          <p:cNvPr id="3" name="Content Placeholder 2"/>
          <p:cNvSpPr>
            <a:spLocks noGrp="1"/>
          </p:cNvSpPr>
          <p:nvPr>
            <p:ph idx="1"/>
          </p:nvPr>
        </p:nvSpPr>
        <p:spPr/>
        <p:txBody>
          <a:bodyPr/>
          <a:lstStyle/>
          <a:p>
            <a:pPr marL="0" indent="0" algn="ctr">
              <a:buNone/>
            </a:pPr>
            <a:r>
              <a:rPr lang="en-GB" dirty="0" smtClean="0"/>
              <a:t>I know how much I am missing seeing you all every day, and having the pleasure of watching you grow and learn.</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55776" y="3212976"/>
            <a:ext cx="4427984" cy="3320988"/>
          </a:xfrm>
          <a:prstGeom prst="rect">
            <a:avLst/>
          </a:prstGeom>
        </p:spPr>
      </p:pic>
    </p:spTree>
    <p:extLst>
      <p:ext uri="{BB962C8B-B14F-4D97-AF65-F5344CB8AC3E}">
        <p14:creationId xmlns:p14="http://schemas.microsoft.com/office/powerpoint/2010/main" val="19213899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Keeping busy!</a:t>
            </a:r>
            <a:endParaRPr lang="en-GB" dirty="0"/>
          </a:p>
        </p:txBody>
      </p:sp>
      <p:sp>
        <p:nvSpPr>
          <p:cNvPr id="3" name="Content Placeholder 2"/>
          <p:cNvSpPr>
            <a:spLocks noGrp="1"/>
          </p:cNvSpPr>
          <p:nvPr>
            <p:ph idx="1"/>
          </p:nvPr>
        </p:nvSpPr>
        <p:spPr/>
        <p:txBody>
          <a:bodyPr/>
          <a:lstStyle/>
          <a:p>
            <a:pPr marL="0" indent="0" algn="ctr">
              <a:buNone/>
            </a:pPr>
            <a:r>
              <a:rPr lang="en-GB" dirty="0" smtClean="0"/>
              <a:t>But you have all been superstars!</a:t>
            </a:r>
            <a:endParaRPr lang="en-GB" dirty="0"/>
          </a:p>
        </p:txBody>
      </p:sp>
      <p:pic>
        <p:nvPicPr>
          <p:cNvPr id="4" name="Picture 3"/>
          <p:cNvPicPr>
            <a:picLocks noChangeAspect="1"/>
          </p:cNvPicPr>
          <p:nvPr/>
        </p:nvPicPr>
        <p:blipFill>
          <a:blip r:embed="rId2"/>
          <a:stretch>
            <a:fillRect/>
          </a:stretch>
        </p:blipFill>
        <p:spPr>
          <a:xfrm>
            <a:off x="780865" y="2376110"/>
            <a:ext cx="7905935" cy="3965438"/>
          </a:xfrm>
          <a:prstGeom prst="rect">
            <a:avLst/>
          </a:prstGeom>
        </p:spPr>
      </p:pic>
    </p:spTree>
    <p:extLst>
      <p:ext uri="{BB962C8B-B14F-4D97-AF65-F5344CB8AC3E}">
        <p14:creationId xmlns:p14="http://schemas.microsoft.com/office/powerpoint/2010/main" val="40250478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Thank you for…</a:t>
            </a:r>
            <a:endParaRPr lang="en-GB" dirty="0"/>
          </a:p>
        </p:txBody>
      </p:sp>
      <p:sp>
        <p:nvSpPr>
          <p:cNvPr id="3" name="Content Placeholder 2"/>
          <p:cNvSpPr>
            <a:spLocks noGrp="1"/>
          </p:cNvSpPr>
          <p:nvPr>
            <p:ph idx="1"/>
          </p:nvPr>
        </p:nvSpPr>
        <p:spPr/>
        <p:txBody>
          <a:bodyPr/>
          <a:lstStyle/>
          <a:p>
            <a:r>
              <a:rPr lang="en-GB" dirty="0" smtClean="0"/>
              <a:t>Your amazing home learning.</a:t>
            </a:r>
          </a:p>
          <a:p>
            <a:r>
              <a:rPr lang="en-GB" dirty="0" smtClean="0"/>
              <a:t>The wonderful photos you have sent in.</a:t>
            </a:r>
          </a:p>
          <a:p>
            <a:r>
              <a:rPr lang="en-GB" dirty="0" smtClean="0"/>
              <a:t>Keeping in touch, and for all of the great messages.</a:t>
            </a:r>
          </a:p>
          <a:p>
            <a:r>
              <a:rPr lang="en-GB" dirty="0" smtClean="0"/>
              <a:t>For making us smile, and for sharing the laughter.</a:t>
            </a:r>
          </a:p>
          <a:p>
            <a:r>
              <a:rPr lang="en-GB" dirty="0" smtClean="0"/>
              <a:t>For being the best school children in the world.</a:t>
            </a:r>
            <a:endParaRPr lang="en-GB" dirty="0"/>
          </a:p>
        </p:txBody>
      </p:sp>
    </p:spTree>
    <p:extLst>
      <p:ext uri="{BB962C8B-B14F-4D97-AF65-F5344CB8AC3E}">
        <p14:creationId xmlns:p14="http://schemas.microsoft.com/office/powerpoint/2010/main" val="12878621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Thank you for keeping busy.</a:t>
            </a:r>
            <a:endParaRPr lang="en-GB" dirty="0"/>
          </a:p>
        </p:txBody>
      </p:sp>
      <p:pic>
        <p:nvPicPr>
          <p:cNvPr id="4" name="Content Placeholder 3"/>
          <p:cNvPicPr>
            <a:picLocks noGrp="1" noChangeAspect="1"/>
          </p:cNvPicPr>
          <p:nvPr>
            <p:ph idx="1"/>
          </p:nvPr>
        </p:nvPicPr>
        <p:blipFill>
          <a:blip r:embed="rId2"/>
          <a:stretch>
            <a:fillRect/>
          </a:stretch>
        </p:blipFill>
        <p:spPr>
          <a:xfrm>
            <a:off x="1259632" y="1556792"/>
            <a:ext cx="3394472" cy="4525963"/>
          </a:xfrm>
          <a:prstGeom prst="rect">
            <a:avLst/>
          </a:prstGeom>
        </p:spPr>
      </p:pic>
      <p:sp>
        <p:nvSpPr>
          <p:cNvPr id="5" name="7-Point Star 4"/>
          <p:cNvSpPr/>
          <p:nvPr/>
        </p:nvSpPr>
        <p:spPr>
          <a:xfrm>
            <a:off x="5076056" y="1628800"/>
            <a:ext cx="3528392" cy="3816424"/>
          </a:xfrm>
          <a:prstGeom prst="star7">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dirty="0" smtClean="0"/>
              <a:t>We have been playing out all of the remaining League One fixtures in Subbuteo! Guess who is winning!</a:t>
            </a:r>
            <a:endParaRPr lang="en-GB" dirty="0"/>
          </a:p>
        </p:txBody>
      </p:sp>
    </p:spTree>
    <p:extLst>
      <p:ext uri="{BB962C8B-B14F-4D97-AF65-F5344CB8AC3E}">
        <p14:creationId xmlns:p14="http://schemas.microsoft.com/office/powerpoint/2010/main" val="23248157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Thank you for looking after each other.</a:t>
            </a:r>
            <a:endParaRPr lang="en-GB" dirty="0"/>
          </a:p>
        </p:txBody>
      </p:sp>
      <p:pic>
        <p:nvPicPr>
          <p:cNvPr id="4" name="Content Placeholder 3"/>
          <p:cNvPicPr>
            <a:picLocks noGrp="1" noChangeAspect="1"/>
          </p:cNvPicPr>
          <p:nvPr>
            <p:ph idx="1"/>
          </p:nvPr>
        </p:nvPicPr>
        <p:blipFill>
          <a:blip r:embed="rId2"/>
          <a:stretch>
            <a:fillRect/>
          </a:stretch>
        </p:blipFill>
        <p:spPr>
          <a:xfrm>
            <a:off x="2453763" y="1844824"/>
            <a:ext cx="4404433" cy="3888432"/>
          </a:xfrm>
          <a:prstGeom prst="rect">
            <a:avLst/>
          </a:prstGeom>
        </p:spPr>
      </p:pic>
    </p:spTree>
    <p:extLst>
      <p:ext uri="{BB962C8B-B14F-4D97-AF65-F5344CB8AC3E}">
        <p14:creationId xmlns:p14="http://schemas.microsoft.com/office/powerpoint/2010/main" val="22366783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Now we have to keep going…!</a:t>
            </a:r>
            <a:endParaRPr lang="en-GB" dirty="0"/>
          </a:p>
        </p:txBody>
      </p:sp>
      <p:pic>
        <p:nvPicPr>
          <p:cNvPr id="4" name="Content Placeholder 3"/>
          <p:cNvPicPr>
            <a:picLocks noGrp="1" noChangeAspect="1"/>
          </p:cNvPicPr>
          <p:nvPr>
            <p:ph idx="1"/>
          </p:nvPr>
        </p:nvPicPr>
        <p:blipFill>
          <a:blip r:embed="rId2"/>
          <a:stretch>
            <a:fillRect/>
          </a:stretch>
        </p:blipFill>
        <p:spPr>
          <a:xfrm>
            <a:off x="2627784" y="1116592"/>
            <a:ext cx="3675751" cy="5192728"/>
          </a:xfrm>
          <a:prstGeom prst="rect">
            <a:avLst/>
          </a:prstGeom>
        </p:spPr>
      </p:pic>
    </p:spTree>
    <p:extLst>
      <p:ext uri="{BB962C8B-B14F-4D97-AF65-F5344CB8AC3E}">
        <p14:creationId xmlns:p14="http://schemas.microsoft.com/office/powerpoint/2010/main" val="2551250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This comes from the Bible.</a:t>
            </a:r>
            <a:endParaRPr lang="en-GB" dirty="0"/>
          </a:p>
        </p:txBody>
      </p:sp>
      <p:sp>
        <p:nvSpPr>
          <p:cNvPr id="3" name="Content Placeholder 2"/>
          <p:cNvSpPr>
            <a:spLocks noGrp="1"/>
          </p:cNvSpPr>
          <p:nvPr>
            <p:ph idx="1"/>
          </p:nvPr>
        </p:nvSpPr>
        <p:spPr/>
        <p:txBody>
          <a:bodyPr>
            <a:normAutofit/>
          </a:bodyPr>
          <a:lstStyle/>
          <a:p>
            <a:pPr marL="0" indent="0" algn="ctr">
              <a:buNone/>
            </a:pPr>
            <a:r>
              <a:rPr lang="en-GB" sz="6600" b="1" dirty="0" err="1" smtClean="0"/>
              <a:t>Perserverance</a:t>
            </a:r>
            <a:r>
              <a:rPr lang="en-GB" sz="6600" b="1" dirty="0" smtClean="0"/>
              <a:t>.</a:t>
            </a:r>
          </a:p>
          <a:p>
            <a:pPr marL="0" indent="0" algn="ctr">
              <a:buNone/>
            </a:pPr>
            <a:r>
              <a:rPr lang="en-GB" dirty="0"/>
              <a:t> Let us not become weary in doing good, for at the proper time we will reap a harvest if we do not give up</a:t>
            </a:r>
            <a:r>
              <a:rPr lang="en-GB" dirty="0" smtClean="0"/>
              <a:t>.</a:t>
            </a:r>
          </a:p>
          <a:p>
            <a:pPr marL="0" indent="0" algn="ctr">
              <a:buNone/>
            </a:pPr>
            <a:r>
              <a:rPr lang="en-GB" sz="1800" b="1" dirty="0" err="1" smtClean="0"/>
              <a:t>Galations</a:t>
            </a:r>
            <a:r>
              <a:rPr lang="en-GB" sz="1800" b="1" dirty="0" smtClean="0"/>
              <a:t> 6:9</a:t>
            </a:r>
            <a:endParaRPr lang="en-GB" sz="1800" b="1" dirty="0"/>
          </a:p>
        </p:txBody>
      </p:sp>
    </p:spTree>
    <p:extLst>
      <p:ext uri="{BB962C8B-B14F-4D97-AF65-F5344CB8AC3E}">
        <p14:creationId xmlns:p14="http://schemas.microsoft.com/office/powerpoint/2010/main" val="6332823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normAutofit fontScale="92500" lnSpcReduction="10000"/>
          </a:bodyPr>
          <a:lstStyle/>
          <a:p>
            <a:pPr marL="0" indent="0" algn="ctr">
              <a:buNone/>
            </a:pPr>
            <a:r>
              <a:rPr lang="en-GB" sz="5400" dirty="0" smtClean="0"/>
              <a:t>We have a very </a:t>
            </a:r>
            <a:r>
              <a:rPr lang="en-GB" sz="5400" dirty="0" smtClean="0"/>
              <a:t>unusual</a:t>
            </a:r>
            <a:r>
              <a:rPr lang="en-GB" sz="5400" dirty="0" smtClean="0"/>
              <a:t> </a:t>
            </a:r>
            <a:r>
              <a:rPr lang="en-GB" sz="5400" dirty="0" smtClean="0"/>
              <a:t>few weeks ahead.</a:t>
            </a:r>
          </a:p>
          <a:p>
            <a:pPr marL="0" indent="0" algn="ctr">
              <a:buNone/>
            </a:pPr>
            <a:r>
              <a:rPr lang="en-GB" sz="5400" dirty="0" smtClean="0"/>
              <a:t>It is really important that we persevere, be amazing, be kind, be </a:t>
            </a:r>
            <a:r>
              <a:rPr lang="en-GB" sz="5400" dirty="0" smtClean="0"/>
              <a:t>respectful, be safe, be creative </a:t>
            </a:r>
            <a:r>
              <a:rPr lang="en-GB" sz="5400" dirty="0" smtClean="0"/>
              <a:t>and be focused.</a:t>
            </a:r>
            <a:endParaRPr lang="en-GB" sz="5400" dirty="0"/>
          </a:p>
        </p:txBody>
      </p:sp>
    </p:spTree>
    <p:extLst>
      <p:ext uri="{BB962C8B-B14F-4D97-AF65-F5344CB8AC3E}">
        <p14:creationId xmlns:p14="http://schemas.microsoft.com/office/powerpoint/2010/main" val="42875866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marL="0" indent="0" algn="ctr">
              <a:buNone/>
            </a:pPr>
            <a:r>
              <a:rPr lang="en-GB" sz="4400" dirty="0" smtClean="0"/>
              <a:t>I am sure that you will remember these photos of real patience and perseverance.</a:t>
            </a:r>
            <a:endParaRPr lang="en-GB" sz="4400" dirty="0"/>
          </a:p>
        </p:txBody>
      </p:sp>
    </p:spTree>
    <p:extLst>
      <p:ext uri="{BB962C8B-B14F-4D97-AF65-F5344CB8AC3E}">
        <p14:creationId xmlns:p14="http://schemas.microsoft.com/office/powerpoint/2010/main" val="37765059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9218" name="Picture 2" descr="http://upload.wikimedia.org/wikipedia/commons/thumb/0/08/Pencils_hb.jpg/310px-Pencils_hb.jpg"/>
          <p:cNvPicPr>
            <a:picLocks noChangeAspect="1" noChangeArrowheads="1"/>
          </p:cNvPicPr>
          <p:nvPr/>
        </p:nvPicPr>
        <p:blipFill>
          <a:blip r:embed="rId3" cstate="print"/>
          <a:srcRect/>
          <a:stretch>
            <a:fillRect/>
          </a:stretch>
        </p:blipFill>
        <p:spPr bwMode="auto">
          <a:xfrm>
            <a:off x="1187624" y="764704"/>
            <a:ext cx="6984776" cy="466403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6712" y="332656"/>
            <a:ext cx="8229600" cy="1143000"/>
          </a:xfrm>
        </p:spPr>
        <p:txBody>
          <a:bodyPr/>
          <a:lstStyle/>
          <a:p>
            <a:r>
              <a:rPr lang="en-GB" dirty="0" smtClean="0"/>
              <a:t>Dalton </a:t>
            </a:r>
            <a:r>
              <a:rPr lang="en-GB" dirty="0" err="1" smtClean="0"/>
              <a:t>Ghetti</a:t>
            </a:r>
            <a:endParaRPr lang="en-GB" dirty="0"/>
          </a:p>
        </p:txBody>
      </p:sp>
      <p:sp>
        <p:nvSpPr>
          <p:cNvPr id="3" name="Content Placeholder 2"/>
          <p:cNvSpPr>
            <a:spLocks noGrp="1"/>
          </p:cNvSpPr>
          <p:nvPr>
            <p:ph idx="1"/>
          </p:nvPr>
        </p:nvSpPr>
        <p:spPr>
          <a:xfrm>
            <a:off x="457200" y="1600200"/>
            <a:ext cx="3826768" cy="4525963"/>
          </a:xfrm>
        </p:spPr>
        <p:txBody>
          <a:bodyPr/>
          <a:lstStyle/>
          <a:p>
            <a:pPr marL="0" indent="0">
              <a:buNone/>
            </a:pPr>
            <a:r>
              <a:rPr lang="en-GB" dirty="0" smtClean="0"/>
              <a:t>Dalton carves shapes out of pencil leads.</a:t>
            </a:r>
            <a:endParaRPr lang="en-GB" dirty="0"/>
          </a:p>
        </p:txBody>
      </p:sp>
      <p:pic>
        <p:nvPicPr>
          <p:cNvPr id="10242" name="Picture 2" descr="http://graphics8.nytimes.com/images/2007/02/11/nyregion/nyregionspecial2/ctpeople600.jpg"/>
          <p:cNvPicPr>
            <a:picLocks noChangeAspect="1" noChangeArrowheads="1"/>
          </p:cNvPicPr>
          <p:nvPr/>
        </p:nvPicPr>
        <p:blipFill>
          <a:blip r:embed="rId3" cstate="print"/>
          <a:srcRect r="70010" b="27473"/>
          <a:stretch>
            <a:fillRect/>
          </a:stretch>
        </p:blipFill>
        <p:spPr bwMode="auto">
          <a:xfrm>
            <a:off x="4427984" y="476672"/>
            <a:ext cx="3888432" cy="5328592"/>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7410" name="Picture 2" descr="Chain"/>
          <p:cNvPicPr>
            <a:picLocks noChangeAspect="1" noChangeArrowheads="1"/>
          </p:cNvPicPr>
          <p:nvPr/>
        </p:nvPicPr>
        <p:blipFill>
          <a:blip r:embed="rId2" cstate="print"/>
          <a:srcRect/>
          <a:stretch>
            <a:fillRect/>
          </a:stretch>
        </p:blipFill>
        <p:spPr bwMode="auto">
          <a:xfrm>
            <a:off x="755576" y="764704"/>
            <a:ext cx="7791027" cy="4752528"/>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6386" name="Picture 2" descr="Forever Linked"/>
          <p:cNvPicPr>
            <a:picLocks noChangeAspect="1" noChangeArrowheads="1"/>
          </p:cNvPicPr>
          <p:nvPr/>
        </p:nvPicPr>
        <p:blipFill>
          <a:blip r:embed="rId2" cstate="print"/>
          <a:srcRect/>
          <a:stretch>
            <a:fillRect/>
          </a:stretch>
        </p:blipFill>
        <p:spPr bwMode="auto">
          <a:xfrm>
            <a:off x="1835696" y="245488"/>
            <a:ext cx="4032448" cy="6063832"/>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4338" name="Picture 2" descr="Ted's Cabin"/>
          <p:cNvPicPr>
            <a:picLocks noChangeAspect="1" noChangeArrowheads="1"/>
          </p:cNvPicPr>
          <p:nvPr/>
        </p:nvPicPr>
        <p:blipFill>
          <a:blip r:embed="rId2" cstate="print"/>
          <a:srcRect/>
          <a:stretch>
            <a:fillRect/>
          </a:stretch>
        </p:blipFill>
        <p:spPr bwMode="auto">
          <a:xfrm>
            <a:off x="1691680" y="263779"/>
            <a:ext cx="5040560" cy="6261565"/>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3314" name="Picture 2" descr="Hand Saw"/>
          <p:cNvPicPr>
            <a:picLocks noChangeAspect="1" noChangeArrowheads="1"/>
          </p:cNvPicPr>
          <p:nvPr/>
        </p:nvPicPr>
        <p:blipFill>
          <a:blip r:embed="rId2" cstate="print"/>
          <a:srcRect/>
          <a:stretch>
            <a:fillRect/>
          </a:stretch>
        </p:blipFill>
        <p:spPr bwMode="auto">
          <a:xfrm>
            <a:off x="1979712" y="0"/>
            <a:ext cx="4176464" cy="6603105"/>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2290" name="Picture 2" descr="Giraffe"/>
          <p:cNvPicPr>
            <a:picLocks noChangeAspect="1" noChangeArrowheads="1"/>
          </p:cNvPicPr>
          <p:nvPr/>
        </p:nvPicPr>
        <p:blipFill>
          <a:blip r:embed="rId2" cstate="print"/>
          <a:srcRect/>
          <a:stretch>
            <a:fillRect/>
          </a:stretch>
        </p:blipFill>
        <p:spPr bwMode="auto">
          <a:xfrm>
            <a:off x="1979712" y="0"/>
            <a:ext cx="4608512" cy="670329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2530" name="Picture 2" descr="Screw"/>
          <p:cNvPicPr>
            <a:picLocks noChangeAspect="1" noChangeArrowheads="1"/>
          </p:cNvPicPr>
          <p:nvPr/>
        </p:nvPicPr>
        <p:blipFill>
          <a:blip r:embed="rId2" cstate="print"/>
          <a:srcRect/>
          <a:stretch>
            <a:fillRect/>
          </a:stretch>
        </p:blipFill>
        <p:spPr bwMode="auto">
          <a:xfrm>
            <a:off x="2051720" y="44624"/>
            <a:ext cx="4752528" cy="6670215"/>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1506" name="Picture 2" descr="Boot"/>
          <p:cNvPicPr>
            <a:picLocks noChangeAspect="1" noChangeArrowheads="1"/>
          </p:cNvPicPr>
          <p:nvPr/>
        </p:nvPicPr>
        <p:blipFill>
          <a:blip r:embed="rId2" cstate="print"/>
          <a:srcRect/>
          <a:stretch>
            <a:fillRect/>
          </a:stretch>
        </p:blipFill>
        <p:spPr bwMode="auto">
          <a:xfrm>
            <a:off x="1979712" y="404664"/>
            <a:ext cx="4104456" cy="5970118"/>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7170" name="Picture 2" descr="The alphabet, all carved from pencil tips"/>
          <p:cNvPicPr>
            <a:picLocks noChangeAspect="1" noChangeArrowheads="1"/>
          </p:cNvPicPr>
          <p:nvPr/>
        </p:nvPicPr>
        <p:blipFill>
          <a:blip r:embed="rId3" cstate="print"/>
          <a:srcRect/>
          <a:stretch>
            <a:fillRect/>
          </a:stretch>
        </p:blipFill>
        <p:spPr bwMode="auto">
          <a:xfrm>
            <a:off x="1546820" y="78060"/>
            <a:ext cx="5905500" cy="6591300"/>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can we learn from Dalton and his pencils?</a:t>
            </a:r>
            <a:endParaRPr lang="en-GB" dirty="0"/>
          </a:p>
        </p:txBody>
      </p:sp>
      <p:sp>
        <p:nvSpPr>
          <p:cNvPr id="3" name="Content Placeholder 2"/>
          <p:cNvSpPr>
            <a:spLocks noGrp="1"/>
          </p:cNvSpPr>
          <p:nvPr>
            <p:ph idx="1"/>
          </p:nvPr>
        </p:nvSpPr>
        <p:spPr>
          <a:xfrm>
            <a:off x="467544" y="1772816"/>
            <a:ext cx="8229600" cy="4525963"/>
          </a:xfrm>
        </p:spPr>
        <p:txBody>
          <a:bodyPr/>
          <a:lstStyle/>
          <a:p>
            <a:r>
              <a:rPr lang="en-GB" dirty="0" smtClean="0"/>
              <a:t>We all need </a:t>
            </a:r>
            <a:r>
              <a:rPr lang="en-GB" dirty="0" smtClean="0">
                <a:solidFill>
                  <a:srgbClr val="FF0000"/>
                </a:solidFill>
              </a:rPr>
              <a:t>patience</a:t>
            </a:r>
            <a:r>
              <a:rPr lang="en-GB" dirty="0" smtClean="0"/>
              <a:t> to succeed</a:t>
            </a:r>
          </a:p>
          <a:p>
            <a:r>
              <a:rPr lang="en-GB" dirty="0" smtClean="0"/>
              <a:t>Doing things for </a:t>
            </a:r>
            <a:r>
              <a:rPr lang="en-GB" dirty="0" smtClean="0">
                <a:solidFill>
                  <a:srgbClr val="FF0000"/>
                </a:solidFill>
              </a:rPr>
              <a:t>personal satisfaction</a:t>
            </a:r>
          </a:p>
          <a:p>
            <a:r>
              <a:rPr lang="en-GB" dirty="0" smtClean="0">
                <a:solidFill>
                  <a:srgbClr val="FF0000"/>
                </a:solidFill>
              </a:rPr>
              <a:t>Sticking to something </a:t>
            </a:r>
            <a:r>
              <a:rPr lang="en-GB" dirty="0" smtClean="0"/>
              <a:t>is very rewarding</a:t>
            </a:r>
          </a:p>
          <a:p>
            <a:r>
              <a:rPr lang="en-GB" dirty="0" smtClean="0"/>
              <a:t>Amazement at the little things, </a:t>
            </a:r>
            <a:r>
              <a:rPr lang="en-GB" dirty="0" smtClean="0">
                <a:solidFill>
                  <a:srgbClr val="FF0000"/>
                </a:solidFill>
              </a:rPr>
              <a:t>small is beautiful. </a:t>
            </a:r>
            <a:r>
              <a:rPr lang="en-GB" dirty="0" smtClean="0"/>
              <a:t>Stop and notice </a:t>
            </a:r>
          </a:p>
          <a:p>
            <a:r>
              <a:rPr lang="en-GB" dirty="0" smtClean="0"/>
              <a:t>Things which might seem impossible can be achieved</a:t>
            </a:r>
            <a:endParaRPr lang="en-GB" dirty="0" smtClean="0">
              <a:solidFill>
                <a:srgbClr val="FF0000"/>
              </a:solidFill>
            </a:endParaRPr>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 what have we learnt today?</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Never give up.</a:t>
            </a:r>
          </a:p>
          <a:p>
            <a:r>
              <a:rPr lang="en-GB" dirty="0" smtClean="0"/>
              <a:t>Always try your hardest.</a:t>
            </a:r>
          </a:p>
          <a:p>
            <a:r>
              <a:rPr lang="en-GB" dirty="0" smtClean="0"/>
              <a:t>When the going gets tough remember that everyone is here to support you.</a:t>
            </a:r>
          </a:p>
          <a:p>
            <a:r>
              <a:rPr lang="en-GB" dirty="0" smtClean="0"/>
              <a:t>Be an amazing team</a:t>
            </a:r>
            <a:r>
              <a:rPr lang="en-GB" dirty="0" smtClean="0"/>
              <a:t>.</a:t>
            </a:r>
          </a:p>
          <a:p>
            <a:r>
              <a:rPr lang="en-GB" dirty="0" smtClean="0"/>
              <a:t>Be positive.</a:t>
            </a:r>
          </a:p>
          <a:p>
            <a:r>
              <a:rPr lang="en-GB" dirty="0" smtClean="0"/>
              <a:t>Be safe.</a:t>
            </a:r>
          </a:p>
          <a:p>
            <a:r>
              <a:rPr lang="en-GB" dirty="0" smtClean="0"/>
              <a:t>Be caring.</a:t>
            </a:r>
          </a:p>
          <a:p>
            <a:r>
              <a:rPr lang="en-GB" dirty="0" smtClean="0"/>
              <a:t>Be proud.</a:t>
            </a:r>
            <a:endParaRPr lang="en-GB"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64060"/>
            <a:ext cx="8229600" cy="2002234"/>
          </a:xfrm>
        </p:spPr>
        <p:txBody>
          <a:bodyPr>
            <a:normAutofit fontScale="90000"/>
          </a:bodyPr>
          <a:lstStyle/>
          <a:p>
            <a:r>
              <a:rPr lang="en-GB" sz="4000" dirty="0" smtClean="0"/>
              <a:t>Dear Lord, </a:t>
            </a:r>
            <a:br>
              <a:rPr lang="en-GB" sz="4000" dirty="0" smtClean="0"/>
            </a:br>
            <a:r>
              <a:rPr lang="en-GB" sz="4000" dirty="0" smtClean="0"/>
              <a:t>Help us to be patient. Help us to be kind. Help us to persevere and never give up</a:t>
            </a:r>
            <a:r>
              <a:rPr lang="en-GB" sz="4000" dirty="0" smtClean="0"/>
              <a:t>. Help us through these difficult times. </a:t>
            </a:r>
            <a:r>
              <a:rPr lang="en-GB" sz="4000" dirty="0" smtClean="0"/>
              <a:t>Amen.</a:t>
            </a:r>
            <a:endParaRPr lang="en-GB" sz="4000" dirty="0"/>
          </a:p>
        </p:txBody>
      </p:sp>
      <p:sp>
        <p:nvSpPr>
          <p:cNvPr id="3" name="Content Placeholder 2"/>
          <p:cNvSpPr>
            <a:spLocks noGrp="1"/>
          </p:cNvSpPr>
          <p:nvPr>
            <p:ph idx="1"/>
          </p:nvPr>
        </p:nvSpPr>
        <p:spPr/>
        <p:txBody>
          <a:bodyPr/>
          <a:lstStyle/>
          <a:p>
            <a:endParaRPr lang="en-GB" dirty="0"/>
          </a:p>
        </p:txBody>
      </p:sp>
      <p:pic>
        <p:nvPicPr>
          <p:cNvPr id="4" name="Picture 2" descr="Screw"/>
          <p:cNvPicPr>
            <a:picLocks noChangeAspect="1" noChangeArrowheads="1"/>
          </p:cNvPicPr>
          <p:nvPr/>
        </p:nvPicPr>
        <p:blipFill>
          <a:blip r:embed="rId3" cstate="print"/>
          <a:srcRect/>
          <a:stretch>
            <a:fillRect/>
          </a:stretch>
        </p:blipFill>
        <p:spPr bwMode="auto">
          <a:xfrm>
            <a:off x="179512" y="3284984"/>
            <a:ext cx="2411977" cy="3385231"/>
          </a:xfrm>
          <a:prstGeom prst="rect">
            <a:avLst/>
          </a:prstGeom>
          <a:noFill/>
        </p:spPr>
      </p:pic>
      <p:pic>
        <p:nvPicPr>
          <p:cNvPr id="36866" name="Picture 2" descr="http://www.oddpedia.com/wp-content/uploads/2011/03/Pencil_drawings_76.jpg"/>
          <p:cNvPicPr>
            <a:picLocks noChangeAspect="1" noChangeArrowheads="1"/>
          </p:cNvPicPr>
          <p:nvPr/>
        </p:nvPicPr>
        <p:blipFill>
          <a:blip r:embed="rId4" cstate="print"/>
          <a:srcRect l="9421"/>
          <a:stretch>
            <a:fillRect/>
          </a:stretch>
        </p:blipFill>
        <p:spPr bwMode="auto">
          <a:xfrm>
            <a:off x="2843808" y="2723765"/>
            <a:ext cx="5666699" cy="4221088"/>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 great day!</a:t>
            </a:r>
            <a:endParaRPr lang="en-GB" dirty="0"/>
          </a:p>
        </p:txBody>
      </p:sp>
      <p:pic>
        <p:nvPicPr>
          <p:cNvPr id="4" name="Content Placeholder 3"/>
          <p:cNvPicPr>
            <a:picLocks noGrp="1" noChangeAspect="1"/>
          </p:cNvPicPr>
          <p:nvPr>
            <p:ph idx="1"/>
          </p:nvPr>
        </p:nvPicPr>
        <p:blipFill>
          <a:blip r:embed="rId2"/>
          <a:stretch>
            <a:fillRect/>
          </a:stretch>
        </p:blipFill>
        <p:spPr>
          <a:xfrm>
            <a:off x="1079612" y="1700808"/>
            <a:ext cx="6984776" cy="4244221"/>
          </a:xfrm>
          <a:prstGeom prst="rect">
            <a:avLst/>
          </a:prstGeom>
        </p:spPr>
      </p:pic>
    </p:spTree>
    <p:extLst>
      <p:ext uri="{BB962C8B-B14F-4D97-AF65-F5344CB8AC3E}">
        <p14:creationId xmlns:p14="http://schemas.microsoft.com/office/powerpoint/2010/main" val="7318555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292</TotalTime>
  <Words>524</Words>
  <Application>Microsoft Office PowerPoint</Application>
  <PresentationFormat>On-screen Show (4:3)</PresentationFormat>
  <Paragraphs>56</Paragraphs>
  <Slides>26</Slides>
  <Notes>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26</vt:i4>
      </vt:variant>
    </vt:vector>
  </HeadingPairs>
  <TitlesOfParts>
    <vt:vector size="29" baseType="lpstr">
      <vt:lpstr>Arial</vt:lpstr>
      <vt:lpstr>Calibri</vt:lpstr>
      <vt:lpstr>Office Theme</vt:lpstr>
      <vt:lpstr>Welcome back to school, and our Summer Term! </vt:lpstr>
      <vt:lpstr>Strange times!</vt:lpstr>
      <vt:lpstr>The truth is that we might be feeling like this…</vt:lpstr>
      <vt:lpstr>All of our emotions are confused at the moment.</vt:lpstr>
      <vt:lpstr>Keeping busy!</vt:lpstr>
      <vt:lpstr>Thank you for…</vt:lpstr>
      <vt:lpstr>Thank you for keeping busy.</vt:lpstr>
      <vt:lpstr>Thank you for looking after each other.</vt:lpstr>
      <vt:lpstr>Now we have to keep going…!</vt:lpstr>
      <vt:lpstr>This comes from the Bible.</vt:lpstr>
      <vt:lpstr>PowerPoint Presentation</vt:lpstr>
      <vt:lpstr>PowerPoint Presentation</vt:lpstr>
      <vt:lpstr>PowerPoint Presentation</vt:lpstr>
      <vt:lpstr>Dalton Ghetti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can we learn from Dalton and his pencils?</vt:lpstr>
      <vt:lpstr>So, what have we learnt today?</vt:lpstr>
      <vt:lpstr>Dear Lord,  Help us to be patient. Help us to be kind. Help us to persevere and never give up. Help us through these difficult times. Amen.</vt:lpstr>
      <vt:lpstr>Have a great day!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Rosie Manby</dc:creator>
  <cp:lastModifiedBy>Head Teacher</cp:lastModifiedBy>
  <cp:revision>19</cp:revision>
  <dcterms:created xsi:type="dcterms:W3CDTF">2013-09-12T18:55:52Z</dcterms:created>
  <dcterms:modified xsi:type="dcterms:W3CDTF">2020-04-21T07:47:22Z</dcterms:modified>
</cp:coreProperties>
</file>