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74" r:id="rId2"/>
    <p:sldId id="275" r:id="rId3"/>
    <p:sldId id="285" r:id="rId4"/>
    <p:sldId id="286" r:id="rId5"/>
    <p:sldId id="287" r:id="rId6"/>
    <p:sldId id="288" r:id="rId7"/>
    <p:sldId id="289" r:id="rId8"/>
    <p:sldId id="290" r:id="rId9"/>
    <p:sldId id="291" r:id="rId10"/>
    <p:sldId id="292" r:id="rId11"/>
    <p:sldId id="293" r:id="rId12"/>
    <p:sldId id="294" r:id="rId13"/>
    <p:sldId id="267" r:id="rId14"/>
  </p:sldIdLst>
  <p:sldSz cx="9144000" cy="6858000" type="screen4x3"/>
  <p:notesSz cx="6858000" cy="9144000"/>
  <p:embeddedFontLst>
    <p:embeddedFont>
      <p:font typeface="Twinkl" pitchFamily="2" charset="0"/>
      <p:regular r:id="rId17"/>
      <p:bold r:id="rId18"/>
    </p:embeddedFont>
    <p:embeddedFont>
      <p:font typeface="Tahoma" panose="020B0604030504040204" pitchFamily="34" charset="0"/>
      <p:regular r:id="rId19"/>
      <p:bold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uby Cunningham" initials="RC" lastIdx="1" clrIdx="0">
    <p:extLst>
      <p:ext uri="{19B8F6BF-5375-455C-9EA6-DF929625EA0E}">
        <p15:presenceInfo xmlns:p15="http://schemas.microsoft.com/office/powerpoint/2012/main" userId="Ruby Cunningham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30A0"/>
    <a:srgbClr val="BCBEC0"/>
    <a:srgbClr val="B077B7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272" y="10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22/05/2019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22/05/2019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7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900629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 12"/>
          <p:cNvSpPr/>
          <p:nvPr/>
        </p:nvSpPr>
        <p:spPr>
          <a:xfrm>
            <a:off x="652832" y="6180463"/>
            <a:ext cx="1136242" cy="187286"/>
          </a:xfrm>
          <a:prstGeom prst="ellipse">
            <a:avLst/>
          </a:prstGeom>
          <a:solidFill>
            <a:srgbClr val="BCB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7030A0"/>
                </a:solidFill>
              </a:rPr>
              <a:t>Help Mr Whoops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405" y="1348183"/>
            <a:ext cx="7850593" cy="43299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70333" y="1971199"/>
            <a:ext cx="72651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Twinkl" pitchFamily="2" charset="0"/>
              </a:rPr>
              <a:t>Can you help Mr Whoops to fix these sentences? Spot his mistakes and write the sentences correctly on your whiteboard.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86107" y="3558380"/>
            <a:ext cx="72651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Twinkl" pitchFamily="2" charset="0"/>
              </a:rPr>
              <a:t>Watch out for mistakes with his:</a:t>
            </a:r>
          </a:p>
        </p:txBody>
      </p:sp>
      <p:sp>
        <p:nvSpPr>
          <p:cNvPr id="14" name="Rounded Rectangle 13">
            <a:hlinkClick r:id="" action="ppaction://hlinkshowjump?jump=nextslide"/>
          </p:cNvPr>
          <p:cNvSpPr/>
          <p:nvPr/>
        </p:nvSpPr>
        <p:spPr>
          <a:xfrm>
            <a:off x="6606287" y="5750324"/>
            <a:ext cx="1837711" cy="523782"/>
          </a:xfrm>
          <a:prstGeom prst="roundRect">
            <a:avLst/>
          </a:prstGeom>
          <a:solidFill>
            <a:srgbClr val="B077B7"/>
          </a:solidFill>
          <a:ln w="28575">
            <a:solidFill>
              <a:srgbClr val="7030A0"/>
            </a:solidFill>
          </a:ln>
          <a:effectLst>
            <a:outerShdw dist="38100" dir="2700000" sx="101000" sy="101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Next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54DA826-33AD-4465-9F47-862C038E823A}"/>
              </a:ext>
            </a:extLst>
          </p:cNvPr>
          <p:cNvSpPr/>
          <p:nvPr/>
        </p:nvSpPr>
        <p:spPr>
          <a:xfrm>
            <a:off x="1214043" y="4384904"/>
            <a:ext cx="2062483" cy="52322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spelling;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82" y="4771188"/>
            <a:ext cx="1169294" cy="1505881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BAFEFDFE-D4F0-4C3A-BF0E-E34E1401849D}"/>
              </a:ext>
            </a:extLst>
          </p:cNvPr>
          <p:cNvSpPr/>
          <p:nvPr/>
        </p:nvSpPr>
        <p:spPr>
          <a:xfrm>
            <a:off x="3487459" y="4384904"/>
            <a:ext cx="2062483" cy="52322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grammar;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799159F-2534-45AB-9C5B-EDC6A2602C8F}"/>
              </a:ext>
            </a:extLst>
          </p:cNvPr>
          <p:cNvSpPr/>
          <p:nvPr/>
        </p:nvSpPr>
        <p:spPr>
          <a:xfrm>
            <a:off x="5760876" y="4384904"/>
            <a:ext cx="2062483" cy="52322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punctuation.</a:t>
            </a:r>
          </a:p>
        </p:txBody>
      </p:sp>
    </p:spTree>
    <p:extLst>
      <p:ext uri="{BB962C8B-B14F-4D97-AF65-F5344CB8AC3E}">
        <p14:creationId xmlns:p14="http://schemas.microsoft.com/office/powerpoint/2010/main" val="3656600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00"/>
                            </p:stCondLst>
                            <p:childTnLst>
                              <p:par>
                                <p:cTn id="25" presetID="2" presetClass="entr" presetSubtype="2" accel="82000" decel="18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4" grpId="0" animBg="1"/>
      <p:bldP spid="7" grpId="0" animBg="1"/>
      <p:bldP spid="15" grpId="0" animBg="1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 12"/>
          <p:cNvSpPr/>
          <p:nvPr/>
        </p:nvSpPr>
        <p:spPr>
          <a:xfrm>
            <a:off x="652832" y="6180463"/>
            <a:ext cx="1136242" cy="187286"/>
          </a:xfrm>
          <a:prstGeom prst="ellipse">
            <a:avLst/>
          </a:prstGeom>
          <a:solidFill>
            <a:srgbClr val="BCB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7030A0"/>
                </a:solidFill>
              </a:rPr>
              <a:t>Fix the Sentence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AD1AB35-C22E-4D84-A082-9203C7FF49B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405" y="1348183"/>
            <a:ext cx="7850593" cy="432997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C705AEE1-92E7-4C80-9941-C3A8E3A74AB4}"/>
              </a:ext>
            </a:extLst>
          </p:cNvPr>
          <p:cNvSpPr txBox="1"/>
          <p:nvPr/>
        </p:nvSpPr>
        <p:spPr>
          <a:xfrm>
            <a:off x="870333" y="1572600"/>
            <a:ext cx="72651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Help Mr Whoops to fix this sentence: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9113B446-AB24-4C67-9AE9-6B36FD9799E3}"/>
              </a:ext>
            </a:extLst>
          </p:cNvPr>
          <p:cNvSpPr/>
          <p:nvPr/>
        </p:nvSpPr>
        <p:spPr>
          <a:xfrm>
            <a:off x="8135521" y="202448"/>
            <a:ext cx="813915" cy="773600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Twinkl" pitchFamily="2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6606287" y="5753287"/>
            <a:ext cx="1837711" cy="523782"/>
          </a:xfrm>
          <a:prstGeom prst="roundRect">
            <a:avLst/>
          </a:prstGeom>
          <a:solidFill>
            <a:srgbClr val="B077B7"/>
          </a:solidFill>
          <a:ln w="28575">
            <a:solidFill>
              <a:srgbClr val="7030A0"/>
            </a:solidFill>
          </a:ln>
          <a:effectLst>
            <a:outerShdw dist="38100" dir="2700000" sx="101000" sy="101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Answer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82" y="4771188"/>
            <a:ext cx="1169294" cy="150588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1131A88-CAEB-46D3-8973-F6EB054F1982}"/>
              </a:ext>
            </a:extLst>
          </p:cNvPr>
          <p:cNvSpPr/>
          <p:nvPr/>
        </p:nvSpPr>
        <p:spPr>
          <a:xfrm>
            <a:off x="1073791" y="1952964"/>
            <a:ext cx="69271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latin typeface="Twinkl" pitchFamily="2" charset="0"/>
              </a:rPr>
              <a:t>Jim was </a:t>
            </a:r>
            <a:r>
              <a:rPr lang="en-GB" sz="2400" dirty="0" err="1">
                <a:latin typeface="Twinkl" pitchFamily="2" charset="0"/>
              </a:rPr>
              <a:t>caucious</a:t>
            </a:r>
            <a:r>
              <a:rPr lang="en-GB" sz="2400" dirty="0">
                <a:latin typeface="Twinkl" pitchFamily="2" charset="0"/>
              </a:rPr>
              <a:t> an </a:t>
            </a:r>
            <a:r>
              <a:rPr lang="en-GB" sz="2400" dirty="0" err="1">
                <a:latin typeface="Twinkl" pitchFamily="2" charset="0"/>
              </a:rPr>
              <a:t>obzervent</a:t>
            </a:r>
            <a:r>
              <a:rPr lang="en-GB" sz="2400" dirty="0">
                <a:latin typeface="Twinkl" pitchFamily="2" charset="0"/>
              </a:rPr>
              <a:t> as he carrying the </a:t>
            </a:r>
            <a:r>
              <a:rPr lang="en-GB" sz="2400" dirty="0" err="1">
                <a:latin typeface="Twinkl" pitchFamily="2" charset="0"/>
              </a:rPr>
              <a:t>incredably</a:t>
            </a:r>
            <a:r>
              <a:rPr lang="en-GB" sz="2400" dirty="0">
                <a:latin typeface="Twinkl" pitchFamily="2" charset="0"/>
              </a:rPr>
              <a:t> </a:t>
            </a:r>
            <a:r>
              <a:rPr lang="en-GB" sz="2400" dirty="0" err="1">
                <a:latin typeface="Twinkl" pitchFamily="2" charset="0"/>
              </a:rPr>
              <a:t>speshul</a:t>
            </a:r>
            <a:r>
              <a:rPr lang="en-GB" sz="2400" dirty="0">
                <a:latin typeface="Twinkl" pitchFamily="2" charset="0"/>
              </a:rPr>
              <a:t> and </a:t>
            </a:r>
            <a:r>
              <a:rPr lang="en-GB" sz="2400" dirty="0" err="1">
                <a:latin typeface="Twinkl" pitchFamily="2" charset="0"/>
              </a:rPr>
              <a:t>ainshent</a:t>
            </a:r>
            <a:r>
              <a:rPr lang="en-GB" sz="2400" dirty="0">
                <a:latin typeface="Twinkl" pitchFamily="2" charset="0"/>
              </a:rPr>
              <a:t> artefact </a:t>
            </a:r>
            <a:r>
              <a:rPr lang="en-GB" sz="2400" dirty="0" err="1">
                <a:latin typeface="Twinkl" pitchFamily="2" charset="0"/>
              </a:rPr>
              <a:t>throo</a:t>
            </a:r>
            <a:r>
              <a:rPr lang="en-GB" sz="2400" dirty="0">
                <a:latin typeface="Twinkl" pitchFamily="2" charset="0"/>
              </a:rPr>
              <a:t> the crowd by the </a:t>
            </a:r>
            <a:r>
              <a:rPr lang="en-GB" sz="2400" dirty="0" err="1">
                <a:latin typeface="Twinkl" pitchFamily="2" charset="0"/>
              </a:rPr>
              <a:t>churchs</a:t>
            </a:r>
            <a:r>
              <a:rPr lang="en-GB" sz="2400" dirty="0">
                <a:latin typeface="Twinkl" pitchFamily="2" charset="0"/>
              </a:rPr>
              <a:t>’ alter.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F61E783-868F-4501-92FE-D492BAB4E4B7}"/>
              </a:ext>
            </a:extLst>
          </p:cNvPr>
          <p:cNvSpPr txBox="1"/>
          <p:nvPr/>
        </p:nvSpPr>
        <p:spPr>
          <a:xfrm>
            <a:off x="886107" y="4769471"/>
            <a:ext cx="7265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Can you correct all of his mistakes?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869248AE-E387-4AFD-8EBF-CCD429440A7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5262" y="3115910"/>
            <a:ext cx="1644242" cy="1384044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6D7F2F8D-0D3F-4B17-9A7F-8D0CF9973B79}"/>
              </a:ext>
            </a:extLst>
          </p:cNvPr>
          <p:cNvGrpSpPr/>
          <p:nvPr/>
        </p:nvGrpSpPr>
        <p:grpSpPr>
          <a:xfrm>
            <a:off x="4852094" y="3286976"/>
            <a:ext cx="1248095" cy="1441553"/>
            <a:chOff x="4852094" y="3286976"/>
            <a:chExt cx="1248095" cy="1441553"/>
          </a:xfrm>
        </p:grpSpPr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88269E56-CBBA-48AA-9EE1-8C597900D47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52094" y="3286976"/>
              <a:ext cx="1248095" cy="1441553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CA612769-A1A8-4FD6-9622-BFF8228F5EE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44720" y="3573126"/>
              <a:ext cx="585872" cy="41772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35410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" presetClass="entr" presetSubtype="2" accel="82000" decel="18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 12"/>
          <p:cNvSpPr/>
          <p:nvPr/>
        </p:nvSpPr>
        <p:spPr>
          <a:xfrm>
            <a:off x="652832" y="6180463"/>
            <a:ext cx="1136242" cy="187286"/>
          </a:xfrm>
          <a:prstGeom prst="ellipse">
            <a:avLst/>
          </a:prstGeom>
          <a:solidFill>
            <a:srgbClr val="BCB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7030A0"/>
                </a:solidFill>
              </a:rPr>
              <a:t>Fix the Sentence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AD1AB35-C22E-4D84-A082-9203C7FF49B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405" y="1348183"/>
            <a:ext cx="7850593" cy="432997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C705AEE1-92E7-4C80-9941-C3A8E3A74AB4}"/>
              </a:ext>
            </a:extLst>
          </p:cNvPr>
          <p:cNvSpPr txBox="1"/>
          <p:nvPr/>
        </p:nvSpPr>
        <p:spPr>
          <a:xfrm>
            <a:off x="870333" y="1572600"/>
            <a:ext cx="72651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The sentence should read: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9113B446-AB24-4C67-9AE9-6B36FD9799E3}"/>
              </a:ext>
            </a:extLst>
          </p:cNvPr>
          <p:cNvSpPr/>
          <p:nvPr/>
        </p:nvSpPr>
        <p:spPr>
          <a:xfrm>
            <a:off x="8135521" y="202448"/>
            <a:ext cx="813915" cy="773600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Twinkl" pitchFamily="2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</a:p>
        </p:txBody>
      </p:sp>
      <p:sp>
        <p:nvSpPr>
          <p:cNvPr id="14" name="Rounded Rectangle 13">
            <a:hlinkClick r:id="" action="ppaction://hlinkshowjump?jump=nextslide"/>
          </p:cNvPr>
          <p:cNvSpPr/>
          <p:nvPr/>
        </p:nvSpPr>
        <p:spPr>
          <a:xfrm>
            <a:off x="6606287" y="5750324"/>
            <a:ext cx="1837711" cy="523782"/>
          </a:xfrm>
          <a:prstGeom prst="roundRect">
            <a:avLst/>
          </a:prstGeom>
          <a:solidFill>
            <a:srgbClr val="B077B7"/>
          </a:solidFill>
          <a:ln w="28575">
            <a:solidFill>
              <a:srgbClr val="7030A0"/>
            </a:solidFill>
          </a:ln>
          <a:effectLst>
            <a:outerShdw dist="38100" dir="2700000" sx="101000" sy="101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Next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82" y="4771188"/>
            <a:ext cx="1169294" cy="150588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1131A88-CAEB-46D3-8973-F6EB054F1982}"/>
              </a:ext>
            </a:extLst>
          </p:cNvPr>
          <p:cNvSpPr/>
          <p:nvPr/>
        </p:nvSpPr>
        <p:spPr>
          <a:xfrm>
            <a:off x="1073791" y="1952964"/>
            <a:ext cx="69271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latin typeface="Twinkl" pitchFamily="2" charset="0"/>
              </a:rPr>
              <a:t>Jim was cau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tious</a:t>
            </a:r>
            <a:r>
              <a:rPr lang="en-GB" sz="2400" dirty="0">
                <a:latin typeface="Twinkl" pitchFamily="2" charset="0"/>
              </a:rPr>
              <a:t> an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d</a:t>
            </a:r>
            <a:r>
              <a:rPr lang="en-GB" sz="2400" dirty="0">
                <a:latin typeface="Twinkl" pitchFamily="2" charset="0"/>
              </a:rPr>
              <a:t>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observant</a:t>
            </a:r>
            <a:r>
              <a:rPr lang="en-GB" sz="2400" dirty="0">
                <a:latin typeface="Twinkl" pitchFamily="2" charset="0"/>
              </a:rPr>
              <a:t> as he carr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ied</a:t>
            </a:r>
            <a:r>
              <a:rPr lang="en-GB" sz="2400" dirty="0">
                <a:latin typeface="Twinkl" pitchFamily="2" charset="0"/>
              </a:rPr>
              <a:t> </a:t>
            </a:r>
            <a:br>
              <a:rPr lang="en-GB" sz="2400" dirty="0">
                <a:latin typeface="Twinkl" pitchFamily="2" charset="0"/>
              </a:rPr>
            </a:br>
            <a:r>
              <a:rPr lang="en-GB" sz="2400" dirty="0">
                <a:latin typeface="Twinkl" pitchFamily="2" charset="0"/>
              </a:rPr>
              <a:t>the incred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ibly</a:t>
            </a:r>
            <a:r>
              <a:rPr lang="en-GB" sz="2400" dirty="0">
                <a:latin typeface="Twinkl" pitchFamily="2" charset="0"/>
              </a:rPr>
              <a:t>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special</a:t>
            </a:r>
            <a:r>
              <a:rPr lang="en-GB" sz="2400" dirty="0">
                <a:latin typeface="Twinkl" pitchFamily="2" charset="0"/>
              </a:rPr>
              <a:t> and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ancient</a:t>
            </a:r>
            <a:r>
              <a:rPr lang="en-GB" sz="2400" dirty="0">
                <a:latin typeface="Twinkl" pitchFamily="2" charset="0"/>
              </a:rPr>
              <a:t> artefact </a:t>
            </a:r>
            <a:br>
              <a:rPr lang="en-GB" sz="2400" dirty="0">
                <a:latin typeface="Twinkl" pitchFamily="2" charset="0"/>
              </a:rPr>
            </a:b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through</a:t>
            </a:r>
            <a:r>
              <a:rPr lang="en-GB" sz="2400" dirty="0">
                <a:latin typeface="Twinkl" pitchFamily="2" charset="0"/>
              </a:rPr>
              <a:t> the crowd by the church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’</a:t>
            </a:r>
            <a:r>
              <a:rPr lang="en-GB" sz="2400" dirty="0">
                <a:latin typeface="Twinkl" pitchFamily="2" charset="0"/>
              </a:rPr>
              <a:t>s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altar</a:t>
            </a:r>
            <a:r>
              <a:rPr lang="en-GB" sz="2400" dirty="0">
                <a:latin typeface="Twinkl" pitchFamily="2" charset="0"/>
              </a:rPr>
              <a:t>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F61E783-868F-4501-92FE-D492BAB4E4B7}"/>
              </a:ext>
            </a:extLst>
          </p:cNvPr>
          <p:cNvSpPr txBox="1"/>
          <p:nvPr/>
        </p:nvSpPr>
        <p:spPr>
          <a:xfrm>
            <a:off x="886107" y="4771188"/>
            <a:ext cx="72651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Did you manage to correct all of the mistakes?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869248AE-E387-4AFD-8EBF-CCD429440A7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5262" y="3115910"/>
            <a:ext cx="1644242" cy="1384044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6D7F2F8D-0D3F-4B17-9A7F-8D0CF9973B79}"/>
              </a:ext>
            </a:extLst>
          </p:cNvPr>
          <p:cNvGrpSpPr/>
          <p:nvPr/>
        </p:nvGrpSpPr>
        <p:grpSpPr>
          <a:xfrm>
            <a:off x="4852094" y="3286976"/>
            <a:ext cx="1248095" cy="1441553"/>
            <a:chOff x="4852094" y="3286976"/>
            <a:chExt cx="1248095" cy="1441553"/>
          </a:xfrm>
        </p:grpSpPr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88269E56-CBBA-48AA-9EE1-8C597900D47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52094" y="3286976"/>
              <a:ext cx="1248095" cy="1441553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CA612769-A1A8-4FD6-9622-BFF8228F5EE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44720" y="3573126"/>
              <a:ext cx="585872" cy="41772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55929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64" presetClass="path" presetSubtype="0" accel="16667" decel="83333" autoRev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1.11111E-6 -4.07407E-6 L 1.11111E-6 -0.25 " pathEditMode="relative" rAng="0" ptsTypes="AA">
                                      <p:cBhvr>
                                        <p:cTn id="14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" presetClass="emph" presetSubtype="0" accel="16667" decel="83333" autoRev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6" dur="300" fill="hold"/>
                                        <p:tgtEl>
                                          <p:spTgt spid="13"/>
                                        </p:tgtEl>
                                      </p:cBhvr>
                                      <p:by x="12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600"/>
                            </p:stCondLst>
                            <p:childTnLst>
                              <p:par>
                                <p:cTn id="18" presetID="64" presetClass="path" presetSubtype="0" accel="16667" decel="83333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07407E-6 L 1.11111E-6 -0.25 " pathEditMode="relative" rAng="0" ptsTypes="AA">
                                      <p:cBhvr>
                                        <p:cTn id="19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6" presetClass="emph" presetSubtype="0" accel="3333" decel="13333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300" fill="hold"/>
                                        <p:tgtEl>
                                          <p:spTgt spid="13"/>
                                        </p:tgtEl>
                                      </p:cBhvr>
                                      <p:by x="12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00"/>
                            </p:stCondLst>
                            <p:childTnLst>
                              <p:par>
                                <p:cTn id="23" presetID="2" presetClass="entr" presetSubtype="2" accel="82000" decel="18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 12"/>
          <p:cNvSpPr/>
          <p:nvPr/>
        </p:nvSpPr>
        <p:spPr>
          <a:xfrm>
            <a:off x="652832" y="6180463"/>
            <a:ext cx="1136242" cy="187286"/>
          </a:xfrm>
          <a:prstGeom prst="ellipse">
            <a:avLst/>
          </a:prstGeom>
          <a:solidFill>
            <a:srgbClr val="BCB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7030A0"/>
                </a:solidFill>
              </a:rPr>
              <a:t>Fix the Sentence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AD1AB35-C22E-4D84-A082-9203C7FF49B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405" y="1348183"/>
            <a:ext cx="7850593" cy="432997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C705AEE1-92E7-4C80-9941-C3A8E3A74AB4}"/>
              </a:ext>
            </a:extLst>
          </p:cNvPr>
          <p:cNvSpPr txBox="1"/>
          <p:nvPr/>
        </p:nvSpPr>
        <p:spPr>
          <a:xfrm>
            <a:off x="870333" y="1572600"/>
            <a:ext cx="72651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Help Mr Whoops to fix this sentence: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9113B446-AB24-4C67-9AE9-6B36FD9799E3}"/>
              </a:ext>
            </a:extLst>
          </p:cNvPr>
          <p:cNvSpPr/>
          <p:nvPr/>
        </p:nvSpPr>
        <p:spPr>
          <a:xfrm>
            <a:off x="8135521" y="202448"/>
            <a:ext cx="813915" cy="773600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Twinkl" pitchFamily="2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6606287" y="5753287"/>
            <a:ext cx="1837711" cy="523782"/>
          </a:xfrm>
          <a:prstGeom prst="roundRect">
            <a:avLst/>
          </a:prstGeom>
          <a:solidFill>
            <a:srgbClr val="B077B7"/>
          </a:solidFill>
          <a:ln w="28575">
            <a:solidFill>
              <a:srgbClr val="7030A0"/>
            </a:solidFill>
          </a:ln>
          <a:effectLst>
            <a:outerShdw dist="38100" dir="2700000" sx="101000" sy="101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Answer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82" y="4771188"/>
            <a:ext cx="1169294" cy="150588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1131A88-CAEB-46D3-8973-F6EB054F1982}"/>
              </a:ext>
            </a:extLst>
          </p:cNvPr>
          <p:cNvSpPr/>
          <p:nvPr/>
        </p:nvSpPr>
        <p:spPr>
          <a:xfrm>
            <a:off x="1073791" y="1952964"/>
            <a:ext cx="69271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latin typeface="Twinkl" pitchFamily="2" charset="0"/>
              </a:rPr>
              <a:t>dashing two </a:t>
            </a:r>
            <a:r>
              <a:rPr lang="en-GB" sz="2400" dirty="0" err="1">
                <a:latin typeface="Twinkl" pitchFamily="2" charset="0"/>
              </a:rPr>
              <a:t>reenter</a:t>
            </a:r>
            <a:r>
              <a:rPr lang="en-GB" sz="2400" dirty="0">
                <a:latin typeface="Twinkl" pitchFamily="2" charset="0"/>
              </a:rPr>
              <a:t> the </a:t>
            </a:r>
            <a:r>
              <a:rPr lang="en-GB" sz="2400" dirty="0" err="1">
                <a:latin typeface="Twinkl" pitchFamily="2" charset="0"/>
              </a:rPr>
              <a:t>restrant</a:t>
            </a:r>
            <a:r>
              <a:rPr lang="en-GB" sz="2400" dirty="0">
                <a:latin typeface="Twinkl" pitchFamily="2" charset="0"/>
              </a:rPr>
              <a:t> and </a:t>
            </a:r>
            <a:r>
              <a:rPr lang="en-GB" sz="2400" dirty="0" err="1">
                <a:latin typeface="Twinkl" pitchFamily="2" charset="0"/>
              </a:rPr>
              <a:t>unvoid</a:t>
            </a:r>
            <a:r>
              <a:rPr lang="en-GB" sz="2400" dirty="0">
                <a:latin typeface="Twinkl" pitchFamily="2" charset="0"/>
              </a:rPr>
              <a:t> the </a:t>
            </a:r>
            <a:r>
              <a:rPr lang="en-GB" sz="2400" dirty="0" err="1">
                <a:latin typeface="Twinkl" pitchFamily="2" charset="0"/>
              </a:rPr>
              <a:t>qeueu</a:t>
            </a:r>
            <a:r>
              <a:rPr lang="en-GB" sz="2400" dirty="0">
                <a:latin typeface="Twinkl" pitchFamily="2" charset="0"/>
              </a:rPr>
              <a:t>, </a:t>
            </a:r>
            <a:r>
              <a:rPr lang="en-GB" sz="2400" dirty="0" err="1">
                <a:latin typeface="Twinkl" pitchFamily="2" charset="0"/>
              </a:rPr>
              <a:t>fred</a:t>
            </a:r>
            <a:r>
              <a:rPr lang="en-GB" sz="2400" dirty="0">
                <a:latin typeface="Twinkl" pitchFamily="2" charset="0"/>
              </a:rPr>
              <a:t> was </a:t>
            </a:r>
            <a:r>
              <a:rPr lang="en-GB" sz="2400" dirty="0" err="1">
                <a:latin typeface="Twinkl" pitchFamily="2" charset="0"/>
              </a:rPr>
              <a:t>embarrassid</a:t>
            </a:r>
            <a:r>
              <a:rPr lang="en-GB" sz="2400" dirty="0">
                <a:latin typeface="Twinkl" pitchFamily="2" charset="0"/>
              </a:rPr>
              <a:t> as him </a:t>
            </a:r>
            <a:r>
              <a:rPr lang="en-GB" sz="2400" dirty="0" err="1">
                <a:latin typeface="Twinkl" pitchFamily="2" charset="0"/>
              </a:rPr>
              <a:t>distaked</a:t>
            </a:r>
            <a:r>
              <a:rPr lang="en-GB" sz="2400" dirty="0">
                <a:latin typeface="Twinkl" pitchFamily="2" charset="0"/>
              </a:rPr>
              <a:t> witch (table was </a:t>
            </a:r>
            <a:r>
              <a:rPr lang="en-GB" sz="2400" dirty="0" err="1">
                <a:latin typeface="Twinkl" pitchFamily="2" charset="0"/>
              </a:rPr>
              <a:t>him’s</a:t>
            </a:r>
            <a:r>
              <a:rPr lang="en-GB" sz="2400" dirty="0">
                <a:latin typeface="Twinkl" pitchFamily="2" charset="0"/>
              </a:rPr>
              <a:t> sisters)?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F61E783-868F-4501-92FE-D492BAB4E4B7}"/>
              </a:ext>
            </a:extLst>
          </p:cNvPr>
          <p:cNvSpPr txBox="1"/>
          <p:nvPr/>
        </p:nvSpPr>
        <p:spPr>
          <a:xfrm>
            <a:off x="886107" y="4769471"/>
            <a:ext cx="7265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Can you correct all of his mistakes?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18613C1-C79F-41FD-95B3-AFF915C2F95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866" y="3161839"/>
            <a:ext cx="2103034" cy="1579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986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" presetClass="entr" presetSubtype="2" accel="82000" decel="18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 12"/>
          <p:cNvSpPr/>
          <p:nvPr/>
        </p:nvSpPr>
        <p:spPr>
          <a:xfrm>
            <a:off x="652832" y="6180463"/>
            <a:ext cx="1136242" cy="187286"/>
          </a:xfrm>
          <a:prstGeom prst="ellipse">
            <a:avLst/>
          </a:prstGeom>
          <a:solidFill>
            <a:srgbClr val="BCB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7030A0"/>
                </a:solidFill>
              </a:rPr>
              <a:t>Fix the Sentence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AD1AB35-C22E-4D84-A082-9203C7FF49B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405" y="1348183"/>
            <a:ext cx="7850593" cy="432997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C705AEE1-92E7-4C80-9941-C3A8E3A74AB4}"/>
              </a:ext>
            </a:extLst>
          </p:cNvPr>
          <p:cNvSpPr txBox="1"/>
          <p:nvPr/>
        </p:nvSpPr>
        <p:spPr>
          <a:xfrm>
            <a:off x="870333" y="1572600"/>
            <a:ext cx="72651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The sentence should read: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9113B446-AB24-4C67-9AE9-6B36FD9799E3}"/>
              </a:ext>
            </a:extLst>
          </p:cNvPr>
          <p:cNvSpPr/>
          <p:nvPr/>
        </p:nvSpPr>
        <p:spPr>
          <a:xfrm>
            <a:off x="8135521" y="202448"/>
            <a:ext cx="813915" cy="773600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Twinkl" pitchFamily="2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</a:p>
        </p:txBody>
      </p:sp>
      <p:sp>
        <p:nvSpPr>
          <p:cNvPr id="14" name="Rounded Rectangle 13">
            <a:hlinkClick r:id="" action="ppaction://hlinkshowjump?jump=nextslide"/>
          </p:cNvPr>
          <p:cNvSpPr/>
          <p:nvPr/>
        </p:nvSpPr>
        <p:spPr>
          <a:xfrm>
            <a:off x="6606287" y="5750324"/>
            <a:ext cx="1837711" cy="523782"/>
          </a:xfrm>
          <a:prstGeom prst="roundRect">
            <a:avLst/>
          </a:prstGeom>
          <a:solidFill>
            <a:srgbClr val="B077B7"/>
          </a:solidFill>
          <a:ln w="28575">
            <a:solidFill>
              <a:srgbClr val="7030A0"/>
            </a:solidFill>
          </a:ln>
          <a:effectLst>
            <a:outerShdw dist="38100" dir="2700000" sx="101000" sy="101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Next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82" y="4771188"/>
            <a:ext cx="1169294" cy="150588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1131A88-CAEB-46D3-8973-F6EB054F1982}"/>
              </a:ext>
            </a:extLst>
          </p:cNvPr>
          <p:cNvSpPr/>
          <p:nvPr/>
        </p:nvSpPr>
        <p:spPr>
          <a:xfrm>
            <a:off x="1073791" y="1952964"/>
            <a:ext cx="69271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D</a:t>
            </a:r>
            <a:r>
              <a:rPr lang="en-GB" sz="2400" dirty="0">
                <a:latin typeface="Twinkl" pitchFamily="2" charset="0"/>
              </a:rPr>
              <a:t>ashing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to</a:t>
            </a:r>
            <a:r>
              <a:rPr lang="en-GB" sz="2400" dirty="0">
                <a:latin typeface="Twinkl" pitchFamily="2" charset="0"/>
              </a:rPr>
              <a:t> re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-</a:t>
            </a:r>
            <a:r>
              <a:rPr lang="en-GB" sz="2400" dirty="0">
                <a:latin typeface="Twinkl" pitchFamily="2" charset="0"/>
              </a:rPr>
              <a:t>enter the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restaurant</a:t>
            </a:r>
            <a:r>
              <a:rPr lang="en-GB" sz="2400" dirty="0">
                <a:latin typeface="Twinkl" pitchFamily="2" charset="0"/>
              </a:rPr>
              <a:t> and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avoid</a:t>
            </a:r>
            <a:r>
              <a:rPr lang="en-GB" sz="2400" dirty="0">
                <a:latin typeface="Twinkl" pitchFamily="2" charset="0"/>
              </a:rPr>
              <a:t> the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queue</a:t>
            </a:r>
            <a:r>
              <a:rPr lang="en-GB" sz="2400" dirty="0">
                <a:latin typeface="Twinkl" pitchFamily="2" charset="0"/>
              </a:rPr>
              <a:t>,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F</a:t>
            </a:r>
            <a:r>
              <a:rPr lang="en-GB" sz="2400" dirty="0">
                <a:latin typeface="Twinkl" pitchFamily="2" charset="0"/>
              </a:rPr>
              <a:t>red was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embarrassed</a:t>
            </a:r>
            <a:r>
              <a:rPr lang="en-GB" sz="2400" dirty="0">
                <a:latin typeface="Twinkl" pitchFamily="2" charset="0"/>
              </a:rPr>
              <a:t> as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he</a:t>
            </a:r>
            <a:r>
              <a:rPr lang="en-GB" sz="2400" dirty="0">
                <a:solidFill>
                  <a:srgbClr val="7030A0"/>
                </a:solidFill>
                <a:latin typeface="Twinkl" pitchFamily="2" charset="0"/>
              </a:rPr>
              <a:t>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mistook which</a:t>
            </a:r>
            <a:r>
              <a:rPr lang="en-GB" sz="2400" b="1" dirty="0">
                <a:solidFill>
                  <a:schemeClr val="accent2"/>
                </a:solidFill>
                <a:latin typeface="Twinkl" pitchFamily="2" charset="0"/>
              </a:rPr>
              <a:t> </a:t>
            </a:r>
            <a:r>
              <a:rPr lang="en-GB" sz="2400" dirty="0">
                <a:latin typeface="Twinkl" pitchFamily="2" charset="0"/>
              </a:rPr>
              <a:t>table was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his</a:t>
            </a:r>
            <a:r>
              <a:rPr lang="en-GB" sz="2400" dirty="0">
                <a:latin typeface="Twinkl" pitchFamily="2" charset="0"/>
              </a:rPr>
              <a:t> sister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’</a:t>
            </a:r>
            <a:r>
              <a:rPr lang="en-GB" sz="2400" dirty="0">
                <a:latin typeface="Twinkl" pitchFamily="2" charset="0"/>
              </a:rPr>
              <a:t>s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F61E783-868F-4501-92FE-D492BAB4E4B7}"/>
              </a:ext>
            </a:extLst>
          </p:cNvPr>
          <p:cNvSpPr txBox="1"/>
          <p:nvPr/>
        </p:nvSpPr>
        <p:spPr>
          <a:xfrm>
            <a:off x="886107" y="4771188"/>
            <a:ext cx="72651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Which mistake was the trickiest to spot?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1CE9BEDE-848F-4E02-9520-03B33D3DCC1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866" y="3161839"/>
            <a:ext cx="2103034" cy="1579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567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64" presetClass="path" presetSubtype="0" accel="16667" decel="83333" autoRev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1.11111E-6 -4.07407E-6 L 1.11111E-6 -0.25 " pathEditMode="relative" rAng="0" ptsTypes="AA">
                                      <p:cBhvr>
                                        <p:cTn id="14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" presetClass="emph" presetSubtype="0" accel="16667" decel="83333" autoRev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6" dur="300" fill="hold"/>
                                        <p:tgtEl>
                                          <p:spTgt spid="13"/>
                                        </p:tgtEl>
                                      </p:cBhvr>
                                      <p:by x="12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600"/>
                            </p:stCondLst>
                            <p:childTnLst>
                              <p:par>
                                <p:cTn id="18" presetID="64" presetClass="path" presetSubtype="0" accel="16667" decel="83333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07407E-6 L 1.11111E-6 -0.25 " pathEditMode="relative" rAng="0" ptsTypes="AA">
                                      <p:cBhvr>
                                        <p:cTn id="19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6" presetClass="emph" presetSubtype="0" accel="3333" decel="13333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300" fill="hold"/>
                                        <p:tgtEl>
                                          <p:spTgt spid="13"/>
                                        </p:tgtEl>
                                      </p:cBhvr>
                                      <p:by x="12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00"/>
                            </p:stCondLst>
                            <p:childTnLst>
                              <p:par>
                                <p:cTn id="23" presetID="2" presetClass="entr" presetSubtype="2" accel="82000" decel="18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 12"/>
          <p:cNvSpPr/>
          <p:nvPr/>
        </p:nvSpPr>
        <p:spPr>
          <a:xfrm>
            <a:off x="652832" y="6180463"/>
            <a:ext cx="1136242" cy="187286"/>
          </a:xfrm>
          <a:prstGeom prst="ellipse">
            <a:avLst/>
          </a:prstGeom>
          <a:solidFill>
            <a:srgbClr val="BCB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7030A0"/>
                </a:solidFill>
              </a:rPr>
              <a:t>Fix the Sentence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AD1AB35-C22E-4D84-A082-9203C7FF49B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405" y="1348183"/>
            <a:ext cx="7850593" cy="432997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C705AEE1-92E7-4C80-9941-C3A8E3A74AB4}"/>
              </a:ext>
            </a:extLst>
          </p:cNvPr>
          <p:cNvSpPr txBox="1"/>
          <p:nvPr/>
        </p:nvSpPr>
        <p:spPr>
          <a:xfrm>
            <a:off x="870333" y="1572600"/>
            <a:ext cx="72651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Help Mr Whoops to fix this sentence: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9113B446-AB24-4C67-9AE9-6B36FD9799E3}"/>
              </a:ext>
            </a:extLst>
          </p:cNvPr>
          <p:cNvSpPr/>
          <p:nvPr/>
        </p:nvSpPr>
        <p:spPr>
          <a:xfrm>
            <a:off x="8135521" y="202448"/>
            <a:ext cx="813915" cy="773600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Twinkl" pitchFamily="2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6606287" y="5753287"/>
            <a:ext cx="1837711" cy="523782"/>
          </a:xfrm>
          <a:prstGeom prst="roundRect">
            <a:avLst/>
          </a:prstGeom>
          <a:solidFill>
            <a:srgbClr val="B077B7"/>
          </a:solidFill>
          <a:ln w="28575">
            <a:solidFill>
              <a:srgbClr val="7030A0"/>
            </a:solidFill>
          </a:ln>
          <a:effectLst>
            <a:outerShdw dist="38100" dir="2700000" sx="101000" sy="101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Answer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82" y="4771188"/>
            <a:ext cx="1169294" cy="150588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1131A88-CAEB-46D3-8973-F6EB054F1982}"/>
              </a:ext>
            </a:extLst>
          </p:cNvPr>
          <p:cNvSpPr/>
          <p:nvPr/>
        </p:nvSpPr>
        <p:spPr>
          <a:xfrm>
            <a:off x="1210772" y="1952964"/>
            <a:ext cx="66000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latin typeface="Twinkl" pitchFamily="2" charset="0"/>
              </a:rPr>
              <a:t>“may </a:t>
            </a:r>
            <a:r>
              <a:rPr lang="en-GB" sz="2400" dirty="0" err="1">
                <a:latin typeface="Twinkl" pitchFamily="2" charset="0"/>
              </a:rPr>
              <a:t>i</a:t>
            </a:r>
            <a:r>
              <a:rPr lang="en-GB" sz="2400" dirty="0">
                <a:latin typeface="Twinkl" pitchFamily="2" charset="0"/>
              </a:rPr>
              <a:t> </a:t>
            </a:r>
            <a:r>
              <a:rPr lang="en-GB" sz="2400" dirty="0" err="1">
                <a:latin typeface="Twinkl" pitchFamily="2" charset="0"/>
              </a:rPr>
              <a:t>possably</a:t>
            </a:r>
            <a:r>
              <a:rPr lang="en-GB" sz="2400" dirty="0">
                <a:latin typeface="Twinkl" pitchFamily="2" charset="0"/>
              </a:rPr>
              <a:t> request that you </a:t>
            </a:r>
            <a:r>
              <a:rPr lang="en-GB" sz="2400" dirty="0" err="1">
                <a:latin typeface="Twinkl" pitchFamily="2" charset="0"/>
              </a:rPr>
              <a:t>overmain</a:t>
            </a:r>
            <a:r>
              <a:rPr lang="en-GB" sz="2400" dirty="0">
                <a:latin typeface="Twinkl" pitchFamily="2" charset="0"/>
              </a:rPr>
              <a:t> at home too </a:t>
            </a:r>
            <a:r>
              <a:rPr lang="en-GB" sz="2400" dirty="0" err="1">
                <a:latin typeface="Twinkl" pitchFamily="2" charset="0"/>
              </a:rPr>
              <a:t>recieve</a:t>
            </a:r>
            <a:r>
              <a:rPr lang="en-GB" sz="2400" dirty="0">
                <a:latin typeface="Twinkl" pitchFamily="2" charset="0"/>
              </a:rPr>
              <a:t> my post, asker Brenda, </a:t>
            </a:r>
            <a:r>
              <a:rPr lang="en-GB" sz="2400" dirty="0" err="1">
                <a:latin typeface="Twinkl" pitchFamily="2" charset="0"/>
              </a:rPr>
              <a:t>tho</a:t>
            </a:r>
            <a:r>
              <a:rPr lang="en-GB" sz="2400" dirty="0">
                <a:latin typeface="Twinkl" pitchFamily="2" charset="0"/>
              </a:rPr>
              <a:t> its understandable iv you </a:t>
            </a:r>
            <a:r>
              <a:rPr lang="en-GB" sz="2400" dirty="0" err="1">
                <a:latin typeface="Twinkl" pitchFamily="2" charset="0"/>
              </a:rPr>
              <a:t>do’nt</a:t>
            </a:r>
            <a:r>
              <a:rPr lang="en-GB" sz="2400" dirty="0">
                <a:latin typeface="Twinkl" pitchFamily="2" charset="0"/>
              </a:rPr>
              <a:t> got </a:t>
            </a:r>
            <a:r>
              <a:rPr lang="en-GB" sz="2400" dirty="0" err="1">
                <a:latin typeface="Twinkl" pitchFamily="2" charset="0"/>
              </a:rPr>
              <a:t>enuff</a:t>
            </a:r>
            <a:r>
              <a:rPr lang="en-GB" sz="2400" dirty="0">
                <a:latin typeface="Twinkl" pitchFamily="2" charset="0"/>
              </a:rPr>
              <a:t> time</a:t>
            </a:r>
            <a:br>
              <a:rPr lang="en-GB" sz="2400" dirty="0">
                <a:latin typeface="Twinkl" pitchFamily="2" charset="0"/>
              </a:rPr>
            </a:br>
            <a:r>
              <a:rPr lang="en-GB" sz="2400" dirty="0">
                <a:latin typeface="Twinkl" pitchFamily="2" charset="0"/>
              </a:rPr>
              <a:t>this mourning?”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F61E783-868F-4501-92FE-D492BAB4E4B7}"/>
              </a:ext>
            </a:extLst>
          </p:cNvPr>
          <p:cNvSpPr txBox="1"/>
          <p:nvPr/>
        </p:nvSpPr>
        <p:spPr>
          <a:xfrm>
            <a:off x="886107" y="4769471"/>
            <a:ext cx="7265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Can you correct all of his mistakes?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FB284F8-E912-4F05-B30F-CCE9112CCD0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817" y="3522624"/>
            <a:ext cx="1956220" cy="1235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853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2" accel="82000" decel="18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 12"/>
          <p:cNvSpPr/>
          <p:nvPr/>
        </p:nvSpPr>
        <p:spPr>
          <a:xfrm>
            <a:off x="652832" y="6180463"/>
            <a:ext cx="1136242" cy="187286"/>
          </a:xfrm>
          <a:prstGeom prst="ellipse">
            <a:avLst/>
          </a:prstGeom>
          <a:solidFill>
            <a:srgbClr val="BCB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7030A0"/>
                </a:solidFill>
              </a:rPr>
              <a:t>Fix the Sentence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AD1AB35-C22E-4D84-A082-9203C7FF49B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405" y="1348183"/>
            <a:ext cx="7850593" cy="432997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C705AEE1-92E7-4C80-9941-C3A8E3A74AB4}"/>
              </a:ext>
            </a:extLst>
          </p:cNvPr>
          <p:cNvSpPr txBox="1"/>
          <p:nvPr/>
        </p:nvSpPr>
        <p:spPr>
          <a:xfrm>
            <a:off x="870333" y="1572600"/>
            <a:ext cx="72651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The sentence should read: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9113B446-AB24-4C67-9AE9-6B36FD9799E3}"/>
              </a:ext>
            </a:extLst>
          </p:cNvPr>
          <p:cNvSpPr/>
          <p:nvPr/>
        </p:nvSpPr>
        <p:spPr>
          <a:xfrm>
            <a:off x="8135521" y="202448"/>
            <a:ext cx="813915" cy="773600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Twinkl" pitchFamily="2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</a:p>
        </p:txBody>
      </p:sp>
      <p:sp>
        <p:nvSpPr>
          <p:cNvPr id="14" name="Rounded Rectangle 13">
            <a:hlinkClick r:id="" action="ppaction://hlinkshowjump?jump=nextslide"/>
          </p:cNvPr>
          <p:cNvSpPr/>
          <p:nvPr/>
        </p:nvSpPr>
        <p:spPr>
          <a:xfrm>
            <a:off x="6606287" y="5750324"/>
            <a:ext cx="1837711" cy="523782"/>
          </a:xfrm>
          <a:prstGeom prst="roundRect">
            <a:avLst/>
          </a:prstGeom>
          <a:solidFill>
            <a:srgbClr val="B077B7"/>
          </a:solidFill>
          <a:ln w="28575">
            <a:solidFill>
              <a:srgbClr val="7030A0"/>
            </a:solidFill>
          </a:ln>
          <a:effectLst>
            <a:outerShdw dist="38100" dir="2700000" sx="101000" sy="101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Next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82" y="4771188"/>
            <a:ext cx="1169294" cy="150588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1131A88-CAEB-46D3-8973-F6EB054F1982}"/>
              </a:ext>
            </a:extLst>
          </p:cNvPr>
          <p:cNvSpPr/>
          <p:nvPr/>
        </p:nvSpPr>
        <p:spPr>
          <a:xfrm>
            <a:off x="1073791" y="1952964"/>
            <a:ext cx="69271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latin typeface="Twinkl" pitchFamily="2" charset="0"/>
              </a:rPr>
              <a:t>“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M</a:t>
            </a:r>
            <a:r>
              <a:rPr lang="en-GB" sz="2400" dirty="0">
                <a:latin typeface="Twinkl" pitchFamily="2" charset="0"/>
              </a:rPr>
              <a:t>ay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I</a:t>
            </a:r>
            <a:r>
              <a:rPr lang="en-GB" sz="2400" dirty="0">
                <a:latin typeface="Twinkl" pitchFamily="2" charset="0"/>
              </a:rPr>
              <a:t> poss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ibly</a:t>
            </a:r>
            <a:r>
              <a:rPr lang="en-GB" sz="2400" dirty="0">
                <a:latin typeface="Twinkl" pitchFamily="2" charset="0"/>
              </a:rPr>
              <a:t> request that you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re</a:t>
            </a:r>
            <a:r>
              <a:rPr lang="en-GB" sz="2400" dirty="0">
                <a:latin typeface="Twinkl" pitchFamily="2" charset="0"/>
              </a:rPr>
              <a:t>main at home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to</a:t>
            </a:r>
            <a:r>
              <a:rPr lang="en-GB" sz="2400" dirty="0">
                <a:latin typeface="Twinkl" pitchFamily="2" charset="0"/>
              </a:rPr>
              <a:t> rec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ei</a:t>
            </a:r>
            <a:r>
              <a:rPr lang="en-GB" sz="2400" dirty="0">
                <a:latin typeface="Twinkl" pitchFamily="2" charset="0"/>
              </a:rPr>
              <a:t>ve my post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?”</a:t>
            </a:r>
            <a:r>
              <a:rPr lang="en-GB" sz="2400" dirty="0">
                <a:latin typeface="Twinkl" pitchFamily="2" charset="0"/>
              </a:rPr>
              <a:t> ask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ed</a:t>
            </a:r>
            <a:r>
              <a:rPr lang="en-GB" sz="2400" dirty="0">
                <a:latin typeface="Twinkl" pitchFamily="2" charset="0"/>
              </a:rPr>
              <a:t> Brenda,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“Though </a:t>
            </a:r>
            <a:r>
              <a:rPr lang="en-GB" sz="2400" dirty="0">
                <a:latin typeface="Twinkl" pitchFamily="2" charset="0"/>
              </a:rPr>
              <a:t>it</a:t>
            </a:r>
            <a:r>
              <a:rPr lang="en-GB" sz="2400" dirty="0">
                <a:solidFill>
                  <a:srgbClr val="7030A0"/>
                </a:solidFill>
                <a:latin typeface="Twinkl" pitchFamily="2" charset="0"/>
              </a:rPr>
              <a:t>’</a:t>
            </a:r>
            <a:r>
              <a:rPr lang="en-GB" sz="2400" dirty="0">
                <a:latin typeface="Twinkl" pitchFamily="2" charset="0"/>
              </a:rPr>
              <a:t>s understand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able</a:t>
            </a:r>
            <a:r>
              <a:rPr lang="en-GB" sz="2400" b="1" dirty="0">
                <a:solidFill>
                  <a:schemeClr val="accent2"/>
                </a:solidFill>
                <a:latin typeface="Twinkl" pitchFamily="2" charset="0"/>
              </a:rPr>
              <a:t>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if</a:t>
            </a:r>
            <a:r>
              <a:rPr lang="en-GB" sz="2400" b="1" dirty="0">
                <a:solidFill>
                  <a:schemeClr val="accent2"/>
                </a:solidFill>
                <a:latin typeface="Twinkl" pitchFamily="2" charset="0"/>
              </a:rPr>
              <a:t> </a:t>
            </a:r>
            <a:r>
              <a:rPr lang="en-GB" sz="2400" dirty="0">
                <a:latin typeface="Twinkl" pitchFamily="2" charset="0"/>
              </a:rPr>
              <a:t>you don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’</a:t>
            </a:r>
            <a:r>
              <a:rPr lang="en-GB" sz="2400" dirty="0">
                <a:latin typeface="Twinkl" pitchFamily="2" charset="0"/>
              </a:rPr>
              <a:t>t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have</a:t>
            </a:r>
            <a:r>
              <a:rPr lang="en-GB" sz="2400" dirty="0">
                <a:latin typeface="Twinkl" pitchFamily="2" charset="0"/>
              </a:rPr>
              <a:t>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enough</a:t>
            </a:r>
            <a:r>
              <a:rPr lang="en-GB" sz="2400" dirty="0">
                <a:latin typeface="Twinkl" pitchFamily="2" charset="0"/>
              </a:rPr>
              <a:t> time this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morning.</a:t>
            </a:r>
            <a:r>
              <a:rPr lang="en-GB" sz="2400" dirty="0">
                <a:latin typeface="Twinkl" pitchFamily="2" charset="0"/>
              </a:rPr>
              <a:t>”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F61E783-868F-4501-92FE-D492BAB4E4B7}"/>
              </a:ext>
            </a:extLst>
          </p:cNvPr>
          <p:cNvSpPr txBox="1"/>
          <p:nvPr/>
        </p:nvSpPr>
        <p:spPr>
          <a:xfrm>
            <a:off x="886107" y="4771188"/>
            <a:ext cx="72651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Which mistake was the hardest to correct?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580F96F-5549-4CF1-A689-7D8A1D2094F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817" y="3522624"/>
            <a:ext cx="1956220" cy="1235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715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64" presetClass="path" presetSubtype="0" accel="16667" decel="83333" autoRev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1.11111E-6 -4.07407E-6 L 1.11111E-6 -0.25 " pathEditMode="relative" rAng="0" ptsTypes="AA">
                                      <p:cBhvr>
                                        <p:cTn id="14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" presetClass="emph" presetSubtype="0" accel="16667" decel="83333" autoRev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6" dur="300" fill="hold"/>
                                        <p:tgtEl>
                                          <p:spTgt spid="13"/>
                                        </p:tgtEl>
                                      </p:cBhvr>
                                      <p:by x="12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600"/>
                            </p:stCondLst>
                            <p:childTnLst>
                              <p:par>
                                <p:cTn id="18" presetID="64" presetClass="path" presetSubtype="0" accel="16667" decel="83333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07407E-6 L 1.11111E-6 -0.25 " pathEditMode="relative" rAng="0" ptsTypes="AA">
                                      <p:cBhvr>
                                        <p:cTn id="19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6" presetClass="emph" presetSubtype="0" accel="3333" decel="13333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300" fill="hold"/>
                                        <p:tgtEl>
                                          <p:spTgt spid="13"/>
                                        </p:tgtEl>
                                      </p:cBhvr>
                                      <p:by x="12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00"/>
                            </p:stCondLst>
                            <p:childTnLst>
                              <p:par>
                                <p:cTn id="23" presetID="2" presetClass="entr" presetSubtype="2" accel="82000" decel="18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 12"/>
          <p:cNvSpPr/>
          <p:nvPr/>
        </p:nvSpPr>
        <p:spPr>
          <a:xfrm>
            <a:off x="652832" y="6180463"/>
            <a:ext cx="1136242" cy="187286"/>
          </a:xfrm>
          <a:prstGeom prst="ellipse">
            <a:avLst/>
          </a:prstGeom>
          <a:solidFill>
            <a:srgbClr val="BCB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7030A0"/>
                </a:solidFill>
              </a:rPr>
              <a:t>Fix the Sentence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AD1AB35-C22E-4D84-A082-9203C7FF49B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405" y="1348183"/>
            <a:ext cx="7850593" cy="432997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C705AEE1-92E7-4C80-9941-C3A8E3A74AB4}"/>
              </a:ext>
            </a:extLst>
          </p:cNvPr>
          <p:cNvSpPr txBox="1"/>
          <p:nvPr/>
        </p:nvSpPr>
        <p:spPr>
          <a:xfrm>
            <a:off x="870333" y="1572600"/>
            <a:ext cx="72651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Help Mr Whoops to fix this sentence: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9113B446-AB24-4C67-9AE9-6B36FD9799E3}"/>
              </a:ext>
            </a:extLst>
          </p:cNvPr>
          <p:cNvSpPr/>
          <p:nvPr/>
        </p:nvSpPr>
        <p:spPr>
          <a:xfrm>
            <a:off x="8135521" y="202448"/>
            <a:ext cx="813915" cy="773600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Twinkl" pitchFamily="2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6606287" y="5753287"/>
            <a:ext cx="1837711" cy="523782"/>
          </a:xfrm>
          <a:prstGeom prst="roundRect">
            <a:avLst/>
          </a:prstGeom>
          <a:solidFill>
            <a:srgbClr val="B077B7"/>
          </a:solidFill>
          <a:ln w="28575">
            <a:solidFill>
              <a:srgbClr val="7030A0"/>
            </a:solidFill>
          </a:ln>
          <a:effectLst>
            <a:outerShdw dist="38100" dir="2700000" sx="101000" sy="101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Answer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82" y="4771188"/>
            <a:ext cx="1169294" cy="150588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1131A88-CAEB-46D3-8973-F6EB054F1982}"/>
              </a:ext>
            </a:extLst>
          </p:cNvPr>
          <p:cNvSpPr/>
          <p:nvPr/>
        </p:nvSpPr>
        <p:spPr>
          <a:xfrm>
            <a:off x="1210772" y="1952964"/>
            <a:ext cx="66000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 err="1">
                <a:latin typeface="Twinkl" pitchFamily="2" charset="0"/>
              </a:rPr>
              <a:t>teh</a:t>
            </a:r>
            <a:r>
              <a:rPr lang="en-GB" sz="2400" dirty="0">
                <a:latin typeface="Twinkl" pitchFamily="2" charset="0"/>
              </a:rPr>
              <a:t> ranger </a:t>
            </a:r>
            <a:r>
              <a:rPr lang="en-GB" sz="2400" dirty="0" err="1">
                <a:latin typeface="Twinkl" pitchFamily="2" charset="0"/>
              </a:rPr>
              <a:t>adviced</a:t>
            </a:r>
            <a:r>
              <a:rPr lang="en-GB" sz="2400" dirty="0">
                <a:latin typeface="Twinkl" pitchFamily="2" charset="0"/>
              </a:rPr>
              <a:t> us </a:t>
            </a:r>
            <a:r>
              <a:rPr lang="en-GB" sz="2400" dirty="0" err="1">
                <a:latin typeface="Twinkl" pitchFamily="2" charset="0"/>
              </a:rPr>
              <a:t>dat</a:t>
            </a:r>
            <a:r>
              <a:rPr lang="en-GB" sz="2400" dirty="0">
                <a:latin typeface="Twinkl" pitchFamily="2" charset="0"/>
              </a:rPr>
              <a:t> the </a:t>
            </a:r>
            <a:r>
              <a:rPr lang="en-GB" sz="2400" dirty="0" err="1">
                <a:latin typeface="Twinkl" pitchFamily="2" charset="0"/>
              </a:rPr>
              <a:t>disusual</a:t>
            </a:r>
            <a:r>
              <a:rPr lang="en-GB" sz="2400" dirty="0">
                <a:latin typeface="Twinkl" pitchFamily="2" charset="0"/>
              </a:rPr>
              <a:t> whether </a:t>
            </a:r>
            <a:br>
              <a:rPr lang="en-GB" sz="2400" dirty="0">
                <a:latin typeface="Twinkl" pitchFamily="2" charset="0"/>
              </a:rPr>
            </a:br>
            <a:r>
              <a:rPr lang="en-GB" sz="2400" dirty="0">
                <a:latin typeface="Twinkl" pitchFamily="2" charset="0"/>
              </a:rPr>
              <a:t>might </a:t>
            </a:r>
            <a:r>
              <a:rPr lang="en-GB" sz="2400" dirty="0" err="1">
                <a:latin typeface="Twinkl" pitchFamily="2" charset="0"/>
              </a:rPr>
              <a:t>substantielly</a:t>
            </a:r>
            <a:r>
              <a:rPr lang="en-GB" sz="2400" dirty="0">
                <a:latin typeface="Twinkl" pitchFamily="2" charset="0"/>
              </a:rPr>
              <a:t> effect; our route the </a:t>
            </a:r>
            <a:br>
              <a:rPr lang="en-GB" sz="2400" dirty="0">
                <a:latin typeface="Twinkl" pitchFamily="2" charset="0"/>
              </a:rPr>
            </a:br>
            <a:r>
              <a:rPr lang="en-GB" sz="2400" dirty="0" err="1">
                <a:latin typeface="Twinkl" pitchFamily="2" charset="0"/>
              </a:rPr>
              <a:t>inpact</a:t>
            </a:r>
            <a:r>
              <a:rPr lang="en-GB" sz="2400" dirty="0">
                <a:latin typeface="Twinkl" pitchFamily="2" charset="0"/>
              </a:rPr>
              <a:t> would bee </a:t>
            </a:r>
            <a:r>
              <a:rPr lang="en-GB" sz="2400" dirty="0" err="1">
                <a:latin typeface="Twinkl" pitchFamily="2" charset="0"/>
              </a:rPr>
              <a:t>noticable</a:t>
            </a:r>
            <a:r>
              <a:rPr lang="en-GB" sz="2400" dirty="0">
                <a:latin typeface="Twinkl" pitchFamily="2" charset="0"/>
              </a:rPr>
              <a:t>?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F61E783-868F-4501-92FE-D492BAB4E4B7}"/>
              </a:ext>
            </a:extLst>
          </p:cNvPr>
          <p:cNvSpPr txBox="1"/>
          <p:nvPr/>
        </p:nvSpPr>
        <p:spPr>
          <a:xfrm>
            <a:off x="886107" y="4769471"/>
            <a:ext cx="7265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Can you correct all of his mistakes?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3593AE86-2562-4A29-8261-21803AE738F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2340" y="3228173"/>
            <a:ext cx="1179320" cy="1356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230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" presetClass="entr" presetSubtype="2" accel="82000" decel="18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 12"/>
          <p:cNvSpPr/>
          <p:nvPr/>
        </p:nvSpPr>
        <p:spPr>
          <a:xfrm>
            <a:off x="652832" y="6180463"/>
            <a:ext cx="1136242" cy="187286"/>
          </a:xfrm>
          <a:prstGeom prst="ellipse">
            <a:avLst/>
          </a:prstGeom>
          <a:solidFill>
            <a:srgbClr val="BCB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7030A0"/>
                </a:solidFill>
              </a:rPr>
              <a:t>Fix the Sentence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AD1AB35-C22E-4D84-A082-9203C7FF49B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405" y="1348183"/>
            <a:ext cx="7850593" cy="432997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C705AEE1-92E7-4C80-9941-C3A8E3A74AB4}"/>
              </a:ext>
            </a:extLst>
          </p:cNvPr>
          <p:cNvSpPr txBox="1"/>
          <p:nvPr/>
        </p:nvSpPr>
        <p:spPr>
          <a:xfrm>
            <a:off x="870333" y="1572600"/>
            <a:ext cx="72651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The sentence should read: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9113B446-AB24-4C67-9AE9-6B36FD9799E3}"/>
              </a:ext>
            </a:extLst>
          </p:cNvPr>
          <p:cNvSpPr/>
          <p:nvPr/>
        </p:nvSpPr>
        <p:spPr>
          <a:xfrm>
            <a:off x="8135521" y="202448"/>
            <a:ext cx="813915" cy="773600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Twinkl" pitchFamily="2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</a:p>
        </p:txBody>
      </p:sp>
      <p:sp>
        <p:nvSpPr>
          <p:cNvPr id="14" name="Rounded Rectangle 13">
            <a:hlinkClick r:id="" action="ppaction://hlinkshowjump?jump=nextslide"/>
          </p:cNvPr>
          <p:cNvSpPr/>
          <p:nvPr/>
        </p:nvSpPr>
        <p:spPr>
          <a:xfrm>
            <a:off x="6606287" y="5750324"/>
            <a:ext cx="1837711" cy="523782"/>
          </a:xfrm>
          <a:prstGeom prst="roundRect">
            <a:avLst/>
          </a:prstGeom>
          <a:solidFill>
            <a:srgbClr val="B077B7"/>
          </a:solidFill>
          <a:ln w="28575">
            <a:solidFill>
              <a:srgbClr val="7030A0"/>
            </a:solidFill>
          </a:ln>
          <a:effectLst>
            <a:outerShdw dist="38100" dir="2700000" sx="101000" sy="101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Next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82" y="4771188"/>
            <a:ext cx="1169294" cy="150588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1131A88-CAEB-46D3-8973-F6EB054F1982}"/>
              </a:ext>
            </a:extLst>
          </p:cNvPr>
          <p:cNvSpPr/>
          <p:nvPr/>
        </p:nvSpPr>
        <p:spPr>
          <a:xfrm>
            <a:off x="1073791" y="1952964"/>
            <a:ext cx="69271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The</a:t>
            </a:r>
            <a:r>
              <a:rPr lang="en-GB" sz="2400" dirty="0">
                <a:latin typeface="Twinkl" pitchFamily="2" charset="0"/>
              </a:rPr>
              <a:t> ranger advi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s</a:t>
            </a:r>
            <a:r>
              <a:rPr lang="en-GB" sz="2400" dirty="0">
                <a:latin typeface="Twinkl" pitchFamily="2" charset="0"/>
              </a:rPr>
              <a:t>ed us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th</a:t>
            </a:r>
            <a:r>
              <a:rPr lang="en-GB" sz="2400" dirty="0">
                <a:latin typeface="Twinkl" pitchFamily="2" charset="0"/>
              </a:rPr>
              <a:t>at the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un</a:t>
            </a:r>
            <a:r>
              <a:rPr lang="en-GB" sz="2400" dirty="0">
                <a:latin typeface="Twinkl" pitchFamily="2" charset="0"/>
              </a:rPr>
              <a:t>usual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weather</a:t>
            </a:r>
            <a:r>
              <a:rPr lang="en-GB" sz="2400" dirty="0">
                <a:latin typeface="Twinkl" pitchFamily="2" charset="0"/>
              </a:rPr>
              <a:t> </a:t>
            </a:r>
            <a:br>
              <a:rPr lang="en-GB" sz="2400" dirty="0">
                <a:latin typeface="Twinkl" pitchFamily="2" charset="0"/>
              </a:rPr>
            </a:br>
            <a:r>
              <a:rPr lang="en-GB" sz="2400" dirty="0">
                <a:latin typeface="Twinkl" pitchFamily="2" charset="0"/>
              </a:rPr>
              <a:t>might substanti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ally</a:t>
            </a:r>
            <a:r>
              <a:rPr lang="en-GB" sz="2400" dirty="0">
                <a:solidFill>
                  <a:srgbClr val="7030A0"/>
                </a:solidFill>
                <a:latin typeface="Twinkl" pitchFamily="2" charset="0"/>
              </a:rPr>
              <a:t>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a</a:t>
            </a:r>
            <a:r>
              <a:rPr lang="en-GB" sz="2400" dirty="0">
                <a:latin typeface="Twinkl" pitchFamily="2" charset="0"/>
              </a:rPr>
              <a:t>ffect our route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;</a:t>
            </a:r>
            <a:r>
              <a:rPr lang="en-GB" sz="2400" dirty="0">
                <a:latin typeface="Twinkl" pitchFamily="2" charset="0"/>
              </a:rPr>
              <a:t> the </a:t>
            </a:r>
            <a:br>
              <a:rPr lang="en-GB" sz="2400" dirty="0">
                <a:latin typeface="Twinkl" pitchFamily="2" charset="0"/>
              </a:rPr>
            </a:b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im</a:t>
            </a:r>
            <a:r>
              <a:rPr lang="en-GB" sz="2400" dirty="0">
                <a:latin typeface="Twinkl" pitchFamily="2" charset="0"/>
              </a:rPr>
              <a:t>pact would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be</a:t>
            </a:r>
            <a:r>
              <a:rPr lang="en-GB" sz="2400" dirty="0">
                <a:latin typeface="Twinkl" pitchFamily="2" charset="0"/>
              </a:rPr>
              <a:t> notic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e</a:t>
            </a:r>
            <a:r>
              <a:rPr lang="en-GB" sz="2400" dirty="0">
                <a:latin typeface="Twinkl" pitchFamily="2" charset="0"/>
              </a:rPr>
              <a:t>able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F61E783-868F-4501-92FE-D492BAB4E4B7}"/>
              </a:ext>
            </a:extLst>
          </p:cNvPr>
          <p:cNvSpPr txBox="1"/>
          <p:nvPr/>
        </p:nvSpPr>
        <p:spPr>
          <a:xfrm>
            <a:off x="886107" y="4771188"/>
            <a:ext cx="72651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Did any of the mistakes trip </a:t>
            </a:r>
            <a:r>
              <a:rPr lang="en-GB"/>
              <a:t>you up?</a:t>
            </a:r>
            <a:endParaRPr lang="en-GB" sz="2000" dirty="0">
              <a:latin typeface="Twinkl" pitchFamily="2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53E2747D-5C19-4128-94FF-92D85882CB3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2340" y="3228173"/>
            <a:ext cx="1179320" cy="1356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984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64" presetClass="path" presetSubtype="0" accel="16667" decel="83333" autoRev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1.11111E-6 -4.07407E-6 L 1.11111E-6 -0.25 " pathEditMode="relative" rAng="0" ptsTypes="AA">
                                      <p:cBhvr>
                                        <p:cTn id="14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" presetClass="emph" presetSubtype="0" accel="16667" decel="83333" autoRev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6" dur="300" fill="hold"/>
                                        <p:tgtEl>
                                          <p:spTgt spid="13"/>
                                        </p:tgtEl>
                                      </p:cBhvr>
                                      <p:by x="12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600"/>
                            </p:stCondLst>
                            <p:childTnLst>
                              <p:par>
                                <p:cTn id="18" presetID="64" presetClass="path" presetSubtype="0" accel="16667" decel="83333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07407E-6 L 1.11111E-6 -0.25 " pathEditMode="relative" rAng="0" ptsTypes="AA">
                                      <p:cBhvr>
                                        <p:cTn id="19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6" presetClass="emph" presetSubtype="0" accel="3333" decel="13333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300" fill="hold"/>
                                        <p:tgtEl>
                                          <p:spTgt spid="13"/>
                                        </p:tgtEl>
                                      </p:cBhvr>
                                      <p:by x="12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00"/>
                            </p:stCondLst>
                            <p:childTnLst>
                              <p:par>
                                <p:cTn id="23" presetID="2" presetClass="entr" presetSubtype="2" accel="82000" decel="18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7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 12"/>
          <p:cNvSpPr/>
          <p:nvPr/>
        </p:nvSpPr>
        <p:spPr>
          <a:xfrm>
            <a:off x="652832" y="6180463"/>
            <a:ext cx="1136242" cy="187286"/>
          </a:xfrm>
          <a:prstGeom prst="ellipse">
            <a:avLst/>
          </a:prstGeom>
          <a:solidFill>
            <a:srgbClr val="BCB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7030A0"/>
                </a:solidFill>
              </a:rPr>
              <a:t>Fix the Sentence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AD1AB35-C22E-4D84-A082-9203C7FF49B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405" y="1348183"/>
            <a:ext cx="7850593" cy="432997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C705AEE1-92E7-4C80-9941-C3A8E3A74AB4}"/>
              </a:ext>
            </a:extLst>
          </p:cNvPr>
          <p:cNvSpPr txBox="1"/>
          <p:nvPr/>
        </p:nvSpPr>
        <p:spPr>
          <a:xfrm>
            <a:off x="870333" y="1572600"/>
            <a:ext cx="72651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Help Mr Whoops to fix this sentence: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9113B446-AB24-4C67-9AE9-6B36FD9799E3}"/>
              </a:ext>
            </a:extLst>
          </p:cNvPr>
          <p:cNvSpPr/>
          <p:nvPr/>
        </p:nvSpPr>
        <p:spPr>
          <a:xfrm>
            <a:off x="8135521" y="202448"/>
            <a:ext cx="813915" cy="773600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Twinkl" pitchFamily="2" charset="0"/>
                <a:ea typeface="Tahoma" panose="020B0604030504040204" pitchFamily="34" charset="0"/>
                <a:cs typeface="Tahoma" panose="020B0604030504040204" pitchFamily="34" charset="0"/>
              </a:rPr>
              <a:t>5</a:t>
            </a:r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6606287" y="5753287"/>
            <a:ext cx="1837711" cy="523782"/>
          </a:xfrm>
          <a:prstGeom prst="roundRect">
            <a:avLst/>
          </a:prstGeom>
          <a:solidFill>
            <a:srgbClr val="B077B7"/>
          </a:solidFill>
          <a:ln w="28575">
            <a:solidFill>
              <a:srgbClr val="7030A0"/>
            </a:solidFill>
          </a:ln>
          <a:effectLst>
            <a:outerShdw dist="38100" dir="2700000" sx="101000" sy="101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Answer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82" y="4771188"/>
            <a:ext cx="1169294" cy="150588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1131A88-CAEB-46D3-8973-F6EB054F1982}"/>
              </a:ext>
            </a:extLst>
          </p:cNvPr>
          <p:cNvSpPr/>
          <p:nvPr/>
        </p:nvSpPr>
        <p:spPr>
          <a:xfrm>
            <a:off x="1210772" y="1952964"/>
            <a:ext cx="66000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 err="1">
                <a:latin typeface="Twinkl" pitchFamily="2" charset="0"/>
              </a:rPr>
              <a:t>sandra</a:t>
            </a:r>
            <a:r>
              <a:rPr lang="en-GB" sz="2400" dirty="0">
                <a:latin typeface="Twinkl" pitchFamily="2" charset="0"/>
              </a:rPr>
              <a:t> </a:t>
            </a:r>
            <a:r>
              <a:rPr lang="en-GB" sz="2400" dirty="0" err="1">
                <a:latin typeface="Twinkl" pitchFamily="2" charset="0"/>
              </a:rPr>
              <a:t>Usualy</a:t>
            </a:r>
            <a:r>
              <a:rPr lang="en-GB" sz="2400" dirty="0">
                <a:latin typeface="Twinkl" pitchFamily="2" charset="0"/>
              </a:rPr>
              <a:t> an </a:t>
            </a:r>
            <a:r>
              <a:rPr lang="en-GB" sz="2400" dirty="0" err="1">
                <a:latin typeface="Twinkl" pitchFamily="2" charset="0"/>
              </a:rPr>
              <a:t>reasonible</a:t>
            </a:r>
            <a:r>
              <a:rPr lang="en-GB" sz="2400" dirty="0">
                <a:latin typeface="Twinkl" pitchFamily="2" charset="0"/>
              </a:rPr>
              <a:t> and </a:t>
            </a:r>
            <a:r>
              <a:rPr lang="en-GB" sz="2400" dirty="0" err="1">
                <a:latin typeface="Twinkl" pitchFamily="2" charset="0"/>
              </a:rPr>
              <a:t>relierble</a:t>
            </a:r>
            <a:r>
              <a:rPr lang="en-GB" sz="2400" dirty="0">
                <a:latin typeface="Twinkl" pitchFamily="2" charset="0"/>
              </a:rPr>
              <a:t> (person) seemed </a:t>
            </a:r>
            <a:r>
              <a:rPr lang="en-GB" sz="2400" dirty="0" err="1">
                <a:latin typeface="Twinkl" pitchFamily="2" charset="0"/>
              </a:rPr>
              <a:t>vizably</a:t>
            </a:r>
            <a:r>
              <a:rPr lang="en-GB" sz="2400" dirty="0">
                <a:latin typeface="Twinkl" pitchFamily="2" charset="0"/>
              </a:rPr>
              <a:t> more </a:t>
            </a:r>
            <a:r>
              <a:rPr lang="en-GB" sz="2400" dirty="0" err="1">
                <a:latin typeface="Twinkl" pitchFamily="2" charset="0"/>
              </a:rPr>
              <a:t>agresive</a:t>
            </a:r>
            <a:r>
              <a:rPr lang="en-GB" sz="2400" dirty="0">
                <a:latin typeface="Twinkl" pitchFamily="2" charset="0"/>
              </a:rPr>
              <a:t> and </a:t>
            </a:r>
            <a:r>
              <a:rPr lang="en-GB" sz="2400" dirty="0" err="1">
                <a:latin typeface="Twinkl" pitchFamily="2" charset="0"/>
              </a:rPr>
              <a:t>shorttempered</a:t>
            </a:r>
            <a:r>
              <a:rPr lang="en-GB" sz="2400" dirty="0">
                <a:latin typeface="Twinkl" pitchFamily="2" charset="0"/>
              </a:rPr>
              <a:t> during the </a:t>
            </a:r>
            <a:r>
              <a:rPr lang="en-GB" sz="2400" dirty="0" err="1">
                <a:latin typeface="Twinkl" pitchFamily="2" charset="0"/>
              </a:rPr>
              <a:t>comitee</a:t>
            </a:r>
            <a:r>
              <a:rPr lang="en-GB" sz="2400" dirty="0">
                <a:latin typeface="Twinkl" pitchFamily="2" charset="0"/>
              </a:rPr>
              <a:t> </a:t>
            </a:r>
            <a:r>
              <a:rPr lang="en-GB" sz="2400" dirty="0" err="1">
                <a:latin typeface="Twinkl" pitchFamily="2" charset="0"/>
              </a:rPr>
              <a:t>meating</a:t>
            </a:r>
            <a:endParaRPr lang="en-GB" sz="2400" dirty="0">
              <a:latin typeface="Twinkl" pitchFamily="2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F61E783-868F-4501-92FE-D492BAB4E4B7}"/>
              </a:ext>
            </a:extLst>
          </p:cNvPr>
          <p:cNvSpPr txBox="1"/>
          <p:nvPr/>
        </p:nvSpPr>
        <p:spPr>
          <a:xfrm>
            <a:off x="886107" y="4769471"/>
            <a:ext cx="7265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Can you correct all of his mistakes?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4D9501C-2082-4E8C-B9ED-058F7A8D68C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374"/>
          <a:stretch/>
        </p:blipFill>
        <p:spPr>
          <a:xfrm>
            <a:off x="4049264" y="3152145"/>
            <a:ext cx="1045472" cy="1618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6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2" accel="82000" decel="18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 12"/>
          <p:cNvSpPr/>
          <p:nvPr/>
        </p:nvSpPr>
        <p:spPr>
          <a:xfrm>
            <a:off x="652832" y="6180463"/>
            <a:ext cx="1136242" cy="187286"/>
          </a:xfrm>
          <a:prstGeom prst="ellipse">
            <a:avLst/>
          </a:prstGeom>
          <a:solidFill>
            <a:srgbClr val="BCB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7030A0"/>
                </a:solidFill>
              </a:rPr>
              <a:t>Fix the Sentence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AD1AB35-C22E-4D84-A082-9203C7FF49B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405" y="1348183"/>
            <a:ext cx="7850593" cy="432997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C705AEE1-92E7-4C80-9941-C3A8E3A74AB4}"/>
              </a:ext>
            </a:extLst>
          </p:cNvPr>
          <p:cNvSpPr txBox="1"/>
          <p:nvPr/>
        </p:nvSpPr>
        <p:spPr>
          <a:xfrm>
            <a:off x="870333" y="1572600"/>
            <a:ext cx="72651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The sentence should read: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9113B446-AB24-4C67-9AE9-6B36FD9799E3}"/>
              </a:ext>
            </a:extLst>
          </p:cNvPr>
          <p:cNvSpPr/>
          <p:nvPr/>
        </p:nvSpPr>
        <p:spPr>
          <a:xfrm>
            <a:off x="8135521" y="202448"/>
            <a:ext cx="813915" cy="773600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Twinkl" pitchFamily="2" charset="0"/>
                <a:ea typeface="Tahoma" panose="020B0604030504040204" pitchFamily="34" charset="0"/>
                <a:cs typeface="Tahoma" panose="020B0604030504040204" pitchFamily="34" charset="0"/>
              </a:rPr>
              <a:t>5</a:t>
            </a:r>
          </a:p>
        </p:txBody>
      </p:sp>
      <p:sp>
        <p:nvSpPr>
          <p:cNvPr id="14" name="Rounded Rectangle 13">
            <a:hlinkClick r:id="" action="ppaction://hlinkshowjump?jump=nextslide"/>
          </p:cNvPr>
          <p:cNvSpPr/>
          <p:nvPr/>
        </p:nvSpPr>
        <p:spPr>
          <a:xfrm>
            <a:off x="6606287" y="5750324"/>
            <a:ext cx="1837711" cy="523782"/>
          </a:xfrm>
          <a:prstGeom prst="roundRect">
            <a:avLst/>
          </a:prstGeom>
          <a:solidFill>
            <a:srgbClr val="B077B7"/>
          </a:solidFill>
          <a:ln w="28575">
            <a:solidFill>
              <a:srgbClr val="7030A0"/>
            </a:solidFill>
          </a:ln>
          <a:effectLst>
            <a:outerShdw dist="38100" dir="2700000" sx="101000" sy="101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Next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82" y="4771188"/>
            <a:ext cx="1169294" cy="150588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1131A88-CAEB-46D3-8973-F6EB054F1982}"/>
              </a:ext>
            </a:extLst>
          </p:cNvPr>
          <p:cNvSpPr/>
          <p:nvPr/>
        </p:nvSpPr>
        <p:spPr>
          <a:xfrm>
            <a:off x="1073791" y="1952964"/>
            <a:ext cx="69271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S</a:t>
            </a:r>
            <a:r>
              <a:rPr lang="en-GB" sz="2400" dirty="0">
                <a:latin typeface="Twinkl" pitchFamily="2" charset="0"/>
              </a:rPr>
              <a:t>andra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(usually</a:t>
            </a:r>
            <a:r>
              <a:rPr lang="en-GB" sz="2400" dirty="0">
                <a:solidFill>
                  <a:srgbClr val="7030A0"/>
                </a:solidFill>
                <a:latin typeface="Twinkl" pitchFamily="2" charset="0"/>
              </a:rPr>
              <a:t>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a</a:t>
            </a:r>
            <a:r>
              <a:rPr lang="en-GB" sz="2400" dirty="0">
                <a:solidFill>
                  <a:srgbClr val="7030A0"/>
                </a:solidFill>
                <a:latin typeface="Twinkl" pitchFamily="2" charset="0"/>
              </a:rPr>
              <a:t> </a:t>
            </a:r>
            <a:r>
              <a:rPr lang="en-GB" sz="2400" dirty="0">
                <a:latin typeface="Twinkl" pitchFamily="2" charset="0"/>
              </a:rPr>
              <a:t>reason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able</a:t>
            </a:r>
            <a:r>
              <a:rPr lang="en-GB" sz="2400" dirty="0">
                <a:latin typeface="Twinkl" pitchFamily="2" charset="0"/>
              </a:rPr>
              <a:t> and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reliable</a:t>
            </a:r>
            <a:r>
              <a:rPr lang="en-GB" sz="2400" dirty="0">
                <a:latin typeface="Twinkl" pitchFamily="2" charset="0"/>
              </a:rPr>
              <a:t> person) seemed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visibly</a:t>
            </a:r>
            <a:r>
              <a:rPr lang="en-GB" sz="2400" dirty="0">
                <a:latin typeface="Twinkl" pitchFamily="2" charset="0"/>
              </a:rPr>
              <a:t> more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aggressive</a:t>
            </a:r>
            <a:r>
              <a:rPr lang="en-GB" sz="2400" dirty="0">
                <a:latin typeface="Twinkl" pitchFamily="2" charset="0"/>
              </a:rPr>
              <a:t> and short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-</a:t>
            </a:r>
            <a:r>
              <a:rPr lang="en-GB" sz="2400" dirty="0">
                <a:latin typeface="Twinkl" pitchFamily="2" charset="0"/>
              </a:rPr>
              <a:t>tempered during the 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committee</a:t>
            </a:r>
            <a:r>
              <a:rPr lang="en-GB" sz="2400" dirty="0">
                <a:latin typeface="Twinkl" pitchFamily="2" charset="0"/>
              </a:rPr>
              <a:t> me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e</a:t>
            </a:r>
            <a:r>
              <a:rPr lang="en-GB" sz="2400" dirty="0">
                <a:latin typeface="Twinkl" pitchFamily="2" charset="0"/>
              </a:rPr>
              <a:t>ting</a:t>
            </a:r>
            <a:r>
              <a:rPr lang="en-GB" sz="2400" b="1" dirty="0">
                <a:solidFill>
                  <a:srgbClr val="7030A0"/>
                </a:solidFill>
                <a:latin typeface="Twinkl" pitchFamily="2" charset="0"/>
              </a:rPr>
              <a:t>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F61E783-868F-4501-92FE-D492BAB4E4B7}"/>
              </a:ext>
            </a:extLst>
          </p:cNvPr>
          <p:cNvSpPr txBox="1"/>
          <p:nvPr/>
        </p:nvSpPr>
        <p:spPr>
          <a:xfrm>
            <a:off x="886107" y="4771188"/>
            <a:ext cx="72651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Which mistake did you spot first?</a:t>
            </a:r>
            <a:endParaRPr lang="en-GB" sz="2000" dirty="0">
              <a:latin typeface="Twinkl" pitchFamily="2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FAE8522-46D2-498B-B29C-F87125DD0DD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374"/>
          <a:stretch/>
        </p:blipFill>
        <p:spPr>
          <a:xfrm>
            <a:off x="4049264" y="3152145"/>
            <a:ext cx="1045472" cy="1618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092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64" presetClass="path" presetSubtype="0" accel="16667" decel="83333" autoRev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1.11111E-6 -4.07407E-6 L 1.11111E-6 -0.25 " pathEditMode="relative" rAng="0" ptsTypes="AA">
                                      <p:cBhvr>
                                        <p:cTn id="14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" presetClass="emph" presetSubtype="0" accel="16667" decel="83333" autoRev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6" dur="300" fill="hold"/>
                                        <p:tgtEl>
                                          <p:spTgt spid="13"/>
                                        </p:tgtEl>
                                      </p:cBhvr>
                                      <p:by x="12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600"/>
                            </p:stCondLst>
                            <p:childTnLst>
                              <p:par>
                                <p:cTn id="18" presetID="64" presetClass="path" presetSubtype="0" accel="16667" decel="83333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07407E-6 L 1.11111E-6 -0.25 " pathEditMode="relative" rAng="0" ptsTypes="AA">
                                      <p:cBhvr>
                                        <p:cTn id="19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6" presetClass="emph" presetSubtype="0" accel="3333" decel="13333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300" fill="hold"/>
                                        <p:tgtEl>
                                          <p:spTgt spid="13"/>
                                        </p:tgtEl>
                                      </p:cBhvr>
                                      <p:by x="12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00"/>
                            </p:stCondLst>
                            <p:childTnLst>
                              <p:par>
                                <p:cTn id="23" presetID="2" presetClass="entr" presetSubtype="2" accel="82000" decel="18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329</TotalTime>
  <Words>425</Words>
  <Application>Microsoft Office PowerPoint</Application>
  <PresentationFormat>On-screen Show (4:3)</PresentationFormat>
  <Paragraphs>67</Paragraphs>
  <Slides>13</Slides>
  <Notes>0</Notes>
  <HiddenSlides>5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Twinkl</vt:lpstr>
      <vt:lpstr>Tahoma</vt:lpstr>
      <vt:lpstr>Calibri</vt:lpstr>
      <vt:lpstr>Arial</vt:lpstr>
      <vt:lpstr>Office Theme</vt:lpstr>
      <vt:lpstr>PowerPoint Presentation</vt:lpstr>
      <vt:lpstr>Help Mr Whoops</vt:lpstr>
      <vt:lpstr>Fix the Sentence</vt:lpstr>
      <vt:lpstr>Fix the Sentence</vt:lpstr>
      <vt:lpstr>Fix the Sentence</vt:lpstr>
      <vt:lpstr>Fix the Sentence</vt:lpstr>
      <vt:lpstr>Fix the Sentence</vt:lpstr>
      <vt:lpstr>Fix the Sentence</vt:lpstr>
      <vt:lpstr>Fix the Sentence</vt:lpstr>
      <vt:lpstr>Fix the Sentence</vt:lpstr>
      <vt:lpstr>Fix the Sentence</vt:lpstr>
      <vt:lpstr>Fix the Sentence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Ruby Cunningham</dc:creator>
  <cp:lastModifiedBy>Dale Watson</cp:lastModifiedBy>
  <cp:revision>22</cp:revision>
  <dcterms:created xsi:type="dcterms:W3CDTF">2019-05-14T09:21:23Z</dcterms:created>
  <dcterms:modified xsi:type="dcterms:W3CDTF">2019-05-22T15:14:16Z</dcterms:modified>
</cp:coreProperties>
</file>