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68" r:id="rId7"/>
    <p:sldId id="258" r:id="rId8"/>
    <p:sldId id="264" r:id="rId9"/>
    <p:sldId id="259" r:id="rId10"/>
    <p:sldId id="260" r:id="rId11"/>
    <p:sldId id="265" r:id="rId12"/>
    <p:sldId id="262" r:id="rId13"/>
    <p:sldId id="261" r:id="rId14"/>
    <p:sldId id="266" r:id="rId15"/>
    <p:sldId id="263" r:id="rId16"/>
    <p:sldId id="269" r:id="rId17"/>
    <p:sldId id="267"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5" autoAdjust="0"/>
    <p:restoredTop sz="94660"/>
  </p:normalViewPr>
  <p:slideViewPr>
    <p:cSldViewPr snapToGrid="0">
      <p:cViewPr varScale="1">
        <p:scale>
          <a:sx n="96" d="100"/>
          <a:sy n="96" d="100"/>
        </p:scale>
        <p:origin x="82" y="10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6/7/2024</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6/7/2024</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6/7/2024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6/7/2024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6/7/2024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6/7/2024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6/7/2024</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6/7/2024</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6/7/2024</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6/7/2024</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6/7/2024</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English</a:t>
            </a:r>
          </a:p>
        </p:txBody>
      </p:sp>
      <p:sp>
        <p:nvSpPr>
          <p:cNvPr id="3" name="Subtitle 2"/>
          <p:cNvSpPr>
            <a:spLocks noGrp="1"/>
          </p:cNvSpPr>
          <p:nvPr>
            <p:ph type="subTitle" idx="1"/>
          </p:nvPr>
        </p:nvSpPr>
        <p:spPr/>
        <p:txBody>
          <a:bodyPr>
            <a:normAutofit fontScale="92500" lnSpcReduction="10000"/>
          </a:bodyPr>
          <a:lstStyle/>
          <a:p>
            <a:r>
              <a:rPr lang="en-GB" dirty="0"/>
              <a:t>Discussion Texts – A balanced argument</a:t>
            </a:r>
          </a:p>
          <a:p>
            <a:r>
              <a:rPr lang="en-GB" dirty="0"/>
              <a:t>First of 3 lessons – to ensure mastery of the text type.</a:t>
            </a:r>
          </a:p>
        </p:txBody>
      </p:sp>
    </p:spTree>
    <p:extLst>
      <p:ext uri="{BB962C8B-B14F-4D97-AF65-F5344CB8AC3E}">
        <p14:creationId xmlns:p14="http://schemas.microsoft.com/office/powerpoint/2010/main" val="15055012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Discussion – A balanced argument</a:t>
            </a:r>
          </a:p>
        </p:txBody>
      </p:sp>
      <p:sp>
        <p:nvSpPr>
          <p:cNvPr id="3" name="Content Placeholder 2"/>
          <p:cNvSpPr>
            <a:spLocks noGrp="1"/>
          </p:cNvSpPr>
          <p:nvPr>
            <p:ph idx="1"/>
          </p:nvPr>
        </p:nvSpPr>
        <p:spPr/>
        <p:txBody>
          <a:bodyPr>
            <a:normAutofit fontScale="77500" lnSpcReduction="20000"/>
          </a:bodyPr>
          <a:lstStyle/>
          <a:p>
            <a:r>
              <a:rPr lang="en-GB" dirty="0"/>
              <a:t>Be proud of your learning (Ambition).</a:t>
            </a:r>
          </a:p>
          <a:p>
            <a:endParaRPr lang="en-GB" dirty="0"/>
          </a:p>
          <a:p>
            <a:r>
              <a:rPr lang="en-GB" dirty="0"/>
              <a:t>Why is it so important to revisit prior learning (Last week’s focus)?</a:t>
            </a:r>
          </a:p>
          <a:p>
            <a:endParaRPr lang="en-GB" dirty="0"/>
          </a:p>
          <a:p>
            <a:r>
              <a:rPr lang="en-GB" dirty="0"/>
              <a:t>Post-it note challenge: You have 3 minutes to write down the features of a discussion text.</a:t>
            </a:r>
          </a:p>
          <a:p>
            <a:endParaRPr lang="en-GB" dirty="0"/>
          </a:p>
          <a:p>
            <a:r>
              <a:rPr lang="en-GB" dirty="0"/>
              <a:t>Feedback/Share class check list/Why do we need a writing check list?</a:t>
            </a:r>
          </a:p>
          <a:p>
            <a:endParaRPr lang="en-GB" dirty="0"/>
          </a:p>
          <a:p>
            <a:r>
              <a:rPr lang="en-GB" dirty="0"/>
              <a:t>The success of our writing will be judged against this.</a:t>
            </a:r>
          </a:p>
          <a:p>
            <a:endParaRPr lang="en-GB" dirty="0"/>
          </a:p>
          <a:p>
            <a:r>
              <a:rPr lang="en-GB" dirty="0"/>
              <a:t>Spiral teaching - In Yr5 you will write a one sided persuasive piece.</a:t>
            </a:r>
          </a:p>
          <a:p>
            <a:endParaRPr lang="en-GB" dirty="0"/>
          </a:p>
          <a:p>
            <a:r>
              <a:rPr lang="en-GB" dirty="0"/>
              <a:t>How is our text going to be organised? </a:t>
            </a:r>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41622031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61E14-F9B7-406B-8D64-DBF0C1F9AD0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A2C41DF-912F-445C-AE3A-7E6169D049B8}"/>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6F8B42BC-1AD5-4D0E-85E3-958E803D8525}"/>
              </a:ext>
            </a:extLst>
          </p:cNvPr>
          <p:cNvPicPr>
            <a:picLocks noChangeAspect="1"/>
          </p:cNvPicPr>
          <p:nvPr/>
        </p:nvPicPr>
        <p:blipFill>
          <a:blip r:embed="rId2"/>
          <a:stretch>
            <a:fillRect/>
          </a:stretch>
        </p:blipFill>
        <p:spPr>
          <a:xfrm>
            <a:off x="1780234" y="872268"/>
            <a:ext cx="8329382" cy="5113463"/>
          </a:xfrm>
          <a:prstGeom prst="rect">
            <a:avLst/>
          </a:prstGeom>
        </p:spPr>
      </p:pic>
    </p:spTree>
    <p:extLst>
      <p:ext uri="{BB962C8B-B14F-4D97-AF65-F5344CB8AC3E}">
        <p14:creationId xmlns:p14="http://schemas.microsoft.com/office/powerpoint/2010/main" val="31933601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Discussion – a balanced argument </a:t>
            </a:r>
          </a:p>
        </p:txBody>
      </p:sp>
      <p:sp>
        <p:nvSpPr>
          <p:cNvPr id="3" name="Content Placeholder 2"/>
          <p:cNvSpPr>
            <a:spLocks noGrp="1"/>
          </p:cNvSpPr>
          <p:nvPr>
            <p:ph idx="1"/>
          </p:nvPr>
        </p:nvSpPr>
        <p:spPr/>
        <p:txBody>
          <a:bodyPr>
            <a:normAutofit fontScale="77500" lnSpcReduction="20000"/>
          </a:bodyPr>
          <a:lstStyle/>
          <a:p>
            <a:endParaRPr lang="en-GB" dirty="0"/>
          </a:p>
          <a:p>
            <a:r>
              <a:rPr lang="en-GB" dirty="0"/>
              <a:t>Your writing will be on the laptop and saved in a folder on student share titled School Swimming.</a:t>
            </a:r>
          </a:p>
          <a:p>
            <a:endParaRPr lang="en-GB" dirty="0"/>
          </a:p>
          <a:p>
            <a:r>
              <a:rPr lang="en-GB" dirty="0"/>
              <a:t>Writing title:</a:t>
            </a:r>
          </a:p>
          <a:p>
            <a:pPr marL="0" indent="0">
              <a:buNone/>
            </a:pPr>
            <a:r>
              <a:rPr lang="en-GB" dirty="0"/>
              <a:t>		</a:t>
            </a:r>
            <a:r>
              <a:rPr lang="en-GB" u="sng" dirty="0"/>
              <a:t>Should our school take children to learn how to swim?</a:t>
            </a:r>
          </a:p>
          <a:p>
            <a:pPr marL="0" indent="0">
              <a:buNone/>
            </a:pPr>
            <a:endParaRPr lang="en-GB" dirty="0"/>
          </a:p>
          <a:p>
            <a:r>
              <a:rPr lang="en-GB" dirty="0"/>
              <a:t>Introductory paragraph should :</a:t>
            </a:r>
          </a:p>
          <a:p>
            <a:endParaRPr lang="en-GB" dirty="0"/>
          </a:p>
          <a:p>
            <a:pPr marL="0" indent="0">
              <a:buNone/>
            </a:pPr>
            <a:r>
              <a:rPr lang="en-GB" dirty="0"/>
              <a:t>Tell the reader what swimming is.</a:t>
            </a:r>
          </a:p>
          <a:p>
            <a:pPr marL="0" indent="0">
              <a:buNone/>
            </a:pPr>
            <a:r>
              <a:rPr lang="en-GB" dirty="0"/>
              <a:t>Why it is an important activity but why it may not be a good activity to do at school.</a:t>
            </a:r>
          </a:p>
          <a:p>
            <a:pPr marL="0" indent="0">
              <a:buNone/>
            </a:pPr>
            <a:r>
              <a:rPr lang="en-GB" dirty="0"/>
              <a:t>This balanced argument will discuss if  (relate to title)…</a:t>
            </a:r>
          </a:p>
          <a:p>
            <a:pPr marL="0" indent="0">
              <a:buNone/>
            </a:pPr>
            <a:r>
              <a:rPr lang="en-GB" dirty="0"/>
              <a:t>Include a rhetorical question.</a:t>
            </a:r>
            <a:br>
              <a:rPr lang="en-GB" dirty="0"/>
            </a:br>
            <a:endParaRPr lang="en-GB" dirty="0"/>
          </a:p>
        </p:txBody>
      </p:sp>
    </p:spTree>
    <p:extLst>
      <p:ext uri="{BB962C8B-B14F-4D97-AF65-F5344CB8AC3E}">
        <p14:creationId xmlns:p14="http://schemas.microsoft.com/office/powerpoint/2010/main" val="9434914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Writing Portfolio objective</a:t>
            </a:r>
          </a:p>
        </p:txBody>
      </p:sp>
      <p:sp>
        <p:nvSpPr>
          <p:cNvPr id="3" name="Content Placeholder 2"/>
          <p:cNvSpPr>
            <a:spLocks noGrp="1"/>
          </p:cNvSpPr>
          <p:nvPr>
            <p:ph idx="1"/>
          </p:nvPr>
        </p:nvSpPr>
        <p:spPr/>
        <p:txBody>
          <a:bodyPr>
            <a:normAutofit lnSpcReduction="10000"/>
          </a:bodyPr>
          <a:lstStyle/>
          <a:p>
            <a:r>
              <a:rPr lang="en-GB" dirty="0"/>
              <a:t>Peer assessment opportunity - To be able to suggest improvements.</a:t>
            </a:r>
          </a:p>
          <a:p>
            <a:endParaRPr lang="en-GB" dirty="0"/>
          </a:p>
          <a:p>
            <a:pPr marL="457200" indent="-457200">
              <a:buFont typeface="+mj-lt"/>
              <a:buAutoNum type="arabicPeriod"/>
            </a:pPr>
            <a:r>
              <a:rPr lang="en-GB" dirty="0"/>
              <a:t>Tell the reader what swimming is.</a:t>
            </a:r>
          </a:p>
          <a:p>
            <a:pPr marL="457200" indent="-457200">
              <a:buFont typeface="+mj-lt"/>
              <a:buAutoNum type="arabicPeriod"/>
            </a:pPr>
            <a:r>
              <a:rPr lang="en-GB" dirty="0"/>
              <a:t>Why it is an important activity but why it may not be a good activity to do at school.</a:t>
            </a:r>
          </a:p>
          <a:p>
            <a:pPr marL="457200" indent="-457200">
              <a:buFont typeface="+mj-lt"/>
              <a:buAutoNum type="arabicPeriod"/>
            </a:pPr>
            <a:r>
              <a:rPr lang="en-GB" dirty="0"/>
              <a:t>This balanced argument will discuss if  (relate to title)…</a:t>
            </a:r>
          </a:p>
          <a:p>
            <a:pPr marL="457200" indent="-457200">
              <a:buFont typeface="+mj-lt"/>
              <a:buAutoNum type="arabicPeriod"/>
            </a:pPr>
            <a:r>
              <a:rPr lang="en-GB" dirty="0"/>
              <a:t>Include a rhetorical question.</a:t>
            </a:r>
          </a:p>
          <a:p>
            <a:r>
              <a:rPr lang="en-GB" dirty="0"/>
              <a:t>Grammar</a:t>
            </a:r>
          </a:p>
          <a:p>
            <a:r>
              <a:rPr lang="en-GB" dirty="0"/>
              <a:t>Composition</a:t>
            </a:r>
          </a:p>
          <a:p>
            <a:r>
              <a:rPr lang="en-GB" dirty="0"/>
              <a:t>Spellings</a:t>
            </a:r>
          </a:p>
          <a:p>
            <a:pPr marL="0" indent="0">
              <a:buNone/>
            </a:pPr>
            <a:endParaRPr lang="en-GB" dirty="0"/>
          </a:p>
        </p:txBody>
      </p:sp>
    </p:spTree>
    <p:extLst>
      <p:ext uri="{BB962C8B-B14F-4D97-AF65-F5344CB8AC3E}">
        <p14:creationId xmlns:p14="http://schemas.microsoft.com/office/powerpoint/2010/main" val="2079341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Discussion – a balanced argument </a:t>
            </a:r>
          </a:p>
        </p:txBody>
      </p:sp>
      <p:sp>
        <p:nvSpPr>
          <p:cNvPr id="3" name="Content Placeholder 2"/>
          <p:cNvSpPr>
            <a:spLocks noGrp="1"/>
          </p:cNvSpPr>
          <p:nvPr>
            <p:ph idx="1"/>
          </p:nvPr>
        </p:nvSpPr>
        <p:spPr/>
        <p:txBody>
          <a:bodyPr/>
          <a:lstStyle/>
          <a:p>
            <a:r>
              <a:rPr lang="en-GB" dirty="0"/>
              <a:t>Thinking hats:</a:t>
            </a:r>
          </a:p>
          <a:p>
            <a:endParaRPr lang="en-GB" dirty="0"/>
          </a:p>
          <a:p>
            <a:endParaRPr lang="en-GB" dirty="0"/>
          </a:p>
        </p:txBody>
      </p:sp>
      <p:sp>
        <p:nvSpPr>
          <p:cNvPr id="4" name="AutoShape 2" descr="Yellow Hat Explained: The Six Thinking Hats [Book Summary 5/7] | by Flavio  Rump | Mediu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Rectangle 4">
            <a:extLst>
              <a:ext uri="{FF2B5EF4-FFF2-40B4-BE49-F238E27FC236}">
                <a16:creationId xmlns:a16="http://schemas.microsoft.com/office/drawing/2014/main" id="{E191F335-8167-47A1-8224-07D45F2E10EB}"/>
              </a:ext>
            </a:extLst>
          </p:cNvPr>
          <p:cNvSpPr/>
          <p:nvPr/>
        </p:nvSpPr>
        <p:spPr>
          <a:xfrm>
            <a:off x="1704615" y="3744957"/>
            <a:ext cx="2930610" cy="923330"/>
          </a:xfrm>
          <a:prstGeom prst="rect">
            <a:avLst/>
          </a:prstGeom>
          <a:noFill/>
        </p:spPr>
        <p:txBody>
          <a:bodyPr wrap="none" lIns="91440" tIns="45720" rIns="91440" bIns="45720">
            <a:spAutoFit/>
          </a:bodyPr>
          <a:lstStyle/>
          <a:p>
            <a:pPr algn="ctr"/>
            <a:r>
              <a:rPr lang="en-GB" sz="5400" b="0" cap="none" spc="0" dirty="0">
                <a:ln w="0"/>
                <a:solidFill>
                  <a:schemeClr val="accent1"/>
                </a:solidFill>
                <a:effectLst>
                  <a:outerShdw blurRad="38100" dist="25400" dir="5400000" algn="ctr" rotWithShape="0">
                    <a:srgbClr val="6E747A">
                      <a:alpha val="43000"/>
                    </a:srgbClr>
                  </a:outerShdw>
                </a:effectLst>
              </a:rPr>
              <a:t>Positives</a:t>
            </a:r>
          </a:p>
        </p:txBody>
      </p:sp>
      <p:sp>
        <p:nvSpPr>
          <p:cNvPr id="8" name="Rectangle 7">
            <a:extLst>
              <a:ext uri="{FF2B5EF4-FFF2-40B4-BE49-F238E27FC236}">
                <a16:creationId xmlns:a16="http://schemas.microsoft.com/office/drawing/2014/main" id="{37DBC889-34C9-4D8F-AA2C-F6B3B01225AC}"/>
              </a:ext>
            </a:extLst>
          </p:cNvPr>
          <p:cNvSpPr/>
          <p:nvPr/>
        </p:nvSpPr>
        <p:spPr>
          <a:xfrm>
            <a:off x="6677767" y="3744957"/>
            <a:ext cx="3562194" cy="923330"/>
          </a:xfrm>
          <a:prstGeom prst="rect">
            <a:avLst/>
          </a:prstGeom>
          <a:noFill/>
        </p:spPr>
        <p:txBody>
          <a:bodyPr wrap="none" lIns="91440" tIns="45720" rIns="91440" bIns="45720">
            <a:spAutoFit/>
          </a:bodyPr>
          <a:lstStyle/>
          <a:p>
            <a:pPr algn="ctr"/>
            <a:r>
              <a:rPr lang="en-GB" sz="5400" b="0" cap="none" spc="0" dirty="0">
                <a:ln w="0"/>
                <a:solidFill>
                  <a:schemeClr val="accent1"/>
                </a:solidFill>
                <a:effectLst>
                  <a:outerShdw blurRad="38100" dist="25400" dir="5400000" algn="ctr" rotWithShape="0">
                    <a:srgbClr val="6E747A">
                      <a:alpha val="43000"/>
                    </a:srgbClr>
                  </a:outerShdw>
                </a:effectLst>
              </a:rPr>
              <a:t>Negatives</a:t>
            </a:r>
          </a:p>
        </p:txBody>
      </p:sp>
    </p:spTree>
    <p:extLst>
      <p:ext uri="{BB962C8B-B14F-4D97-AF65-F5344CB8AC3E}">
        <p14:creationId xmlns:p14="http://schemas.microsoft.com/office/powerpoint/2010/main" val="32604263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are the positives connected to school swimming?</a:t>
            </a:r>
          </a:p>
        </p:txBody>
      </p:sp>
      <p:pic>
        <p:nvPicPr>
          <p:cNvPr id="5" name="Picture 4" descr="Underwater empty swimming pool">
            <a:extLst>
              <a:ext uri="{FF2B5EF4-FFF2-40B4-BE49-F238E27FC236}">
                <a16:creationId xmlns:a16="http://schemas.microsoft.com/office/drawing/2014/main" id="{6C44AD4D-BEAF-4FED-AAF1-1BF3D9547117}"/>
              </a:ext>
            </a:extLst>
          </p:cNvPr>
          <p:cNvPicPr>
            <a:picLocks noChangeAspect="1"/>
          </p:cNvPicPr>
          <p:nvPr/>
        </p:nvPicPr>
        <p:blipFill>
          <a:blip r:embed="rId2"/>
          <a:stretch>
            <a:fillRect/>
          </a:stretch>
        </p:blipFill>
        <p:spPr>
          <a:xfrm>
            <a:off x="3281700" y="2262911"/>
            <a:ext cx="5628599" cy="3751483"/>
          </a:xfrm>
          <a:prstGeom prst="rect">
            <a:avLst/>
          </a:prstGeom>
        </p:spPr>
      </p:pic>
    </p:spTree>
    <p:extLst>
      <p:ext uri="{BB962C8B-B14F-4D97-AF65-F5344CB8AC3E}">
        <p14:creationId xmlns:p14="http://schemas.microsoft.com/office/powerpoint/2010/main" val="36582359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Quotes/Facts/Positives</a:t>
            </a:r>
          </a:p>
        </p:txBody>
      </p:sp>
      <p:sp>
        <p:nvSpPr>
          <p:cNvPr id="3" name="Content Placeholder 2"/>
          <p:cNvSpPr>
            <a:spLocks noGrp="1"/>
          </p:cNvSpPr>
          <p:nvPr>
            <p:ph idx="1"/>
          </p:nvPr>
        </p:nvSpPr>
        <p:spPr/>
        <p:txBody>
          <a:bodyPr>
            <a:normAutofit fontScale="85000" lnSpcReduction="20000"/>
          </a:bodyPr>
          <a:lstStyle/>
          <a:p>
            <a:pPr marL="0" indent="0">
              <a:buNone/>
            </a:pPr>
            <a:r>
              <a:rPr lang="en-GB" dirty="0"/>
              <a:t>Swimming is the only sport which can save your life.</a:t>
            </a:r>
          </a:p>
          <a:p>
            <a:pPr marL="0" indent="0">
              <a:buNone/>
            </a:pPr>
            <a:endParaRPr lang="en-GB" dirty="0"/>
          </a:p>
          <a:p>
            <a:pPr marL="0" indent="0">
              <a:buNone/>
            </a:pPr>
            <a:r>
              <a:rPr lang="en-GB" dirty="0"/>
              <a:t>The Institute of Swimming say, ‘23% of children leave primary school unable to swim 25m unaided. For some children, if they don’t learn to swim at school they may never learn.’</a:t>
            </a:r>
          </a:p>
          <a:p>
            <a:pPr marL="0" indent="0">
              <a:buNone/>
            </a:pPr>
            <a:endParaRPr lang="en-GB" dirty="0"/>
          </a:p>
          <a:p>
            <a:pPr marL="0" indent="0">
              <a:buNone/>
            </a:pPr>
            <a:r>
              <a:rPr lang="en-GB" dirty="0"/>
              <a:t>Child A, ‘ We can’t always afford to go swimming so I feel really lucky that I get to go with my school.’</a:t>
            </a:r>
          </a:p>
          <a:p>
            <a:pPr marL="0" indent="0">
              <a:buNone/>
            </a:pPr>
            <a:endParaRPr lang="en-GB" dirty="0"/>
          </a:p>
          <a:p>
            <a:pPr marL="0" indent="0">
              <a:buNone/>
            </a:pPr>
            <a:r>
              <a:rPr lang="en-GB" dirty="0"/>
              <a:t>Parent A, ‘We find it difficult to find the time to take out children swimming so it’s great that they get to go with school.’</a:t>
            </a:r>
          </a:p>
          <a:p>
            <a:pPr marL="0" indent="0">
              <a:buNone/>
            </a:pPr>
            <a:endParaRPr lang="en-GB" dirty="0"/>
          </a:p>
          <a:p>
            <a:pPr marL="0" indent="0">
              <a:buNone/>
            </a:pPr>
            <a:r>
              <a:rPr lang="en-GB" dirty="0"/>
              <a:t>Swimming lessons don’t just teach kids water safety skills, they can also boost their physical and mental wellbeing, as well as allow them to socialise and build their confidence, both in and out of the water.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0059916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Write 1 or 2 Paragraphs</a:t>
            </a:r>
          </a:p>
        </p:txBody>
      </p:sp>
      <p:sp>
        <p:nvSpPr>
          <p:cNvPr id="3" name="Content Placeholder 2"/>
          <p:cNvSpPr>
            <a:spLocks noGrp="1"/>
          </p:cNvSpPr>
          <p:nvPr>
            <p:ph idx="1"/>
          </p:nvPr>
        </p:nvSpPr>
        <p:spPr>
          <a:xfrm>
            <a:off x="685799" y="2194560"/>
            <a:ext cx="11118273" cy="4024125"/>
          </a:xfrm>
        </p:spPr>
        <p:txBody>
          <a:bodyPr>
            <a:normAutofit/>
          </a:bodyPr>
          <a:lstStyle/>
          <a:p>
            <a:r>
              <a:rPr lang="en-GB" dirty="0"/>
              <a:t>Sentence openers (P1)– 	One of the main arguments for school swimming is…</a:t>
            </a:r>
          </a:p>
          <a:p>
            <a:pPr marL="0" indent="0">
              <a:buNone/>
            </a:pPr>
            <a:r>
              <a:rPr lang="en-GB" dirty="0"/>
              <a:t>				Some people think that …</a:t>
            </a:r>
          </a:p>
          <a:p>
            <a:pPr marL="0" indent="0">
              <a:buNone/>
            </a:pPr>
            <a:r>
              <a:rPr lang="en-GB" dirty="0"/>
              <a:t>				It is a fact that …</a:t>
            </a:r>
          </a:p>
          <a:p>
            <a:pPr marL="0" indent="0">
              <a:buNone/>
            </a:pPr>
            <a:r>
              <a:rPr lang="en-GB" dirty="0"/>
              <a:t>				Evidence suggests that …</a:t>
            </a:r>
          </a:p>
          <a:p>
            <a:pPr marL="0" indent="0">
              <a:buNone/>
            </a:pPr>
            <a:endParaRPr lang="en-GB" dirty="0"/>
          </a:p>
          <a:p>
            <a:pPr marL="0" indent="0">
              <a:buNone/>
            </a:pPr>
            <a:r>
              <a:rPr lang="en-GB" dirty="0"/>
              <a:t>Sentence openers – Adverbials (P2)-	Additionally,</a:t>
            </a:r>
          </a:p>
          <a:p>
            <a:pPr marL="0" indent="0">
              <a:buNone/>
            </a:pPr>
            <a:r>
              <a:rPr lang="en-GB" dirty="0"/>
              <a:t>						Moreover,</a:t>
            </a:r>
          </a:p>
          <a:p>
            <a:pPr marL="0" indent="0">
              <a:buNone/>
            </a:pPr>
            <a:r>
              <a:rPr lang="en-GB" dirty="0"/>
              <a:t>						Furthermore,</a:t>
            </a:r>
          </a:p>
        </p:txBody>
      </p:sp>
    </p:spTree>
    <p:extLst>
      <p:ext uri="{BB962C8B-B14F-4D97-AF65-F5344CB8AC3E}">
        <p14:creationId xmlns:p14="http://schemas.microsoft.com/office/powerpoint/2010/main" val="25920977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are the negatives connected to school swimming?</a:t>
            </a:r>
          </a:p>
        </p:txBody>
      </p:sp>
      <p:pic>
        <p:nvPicPr>
          <p:cNvPr id="5" name="Picture 4" descr="Underwater empty swimming pool">
            <a:extLst>
              <a:ext uri="{FF2B5EF4-FFF2-40B4-BE49-F238E27FC236}">
                <a16:creationId xmlns:a16="http://schemas.microsoft.com/office/drawing/2014/main" id="{EDB2F95E-8914-47C2-BE3A-CE39AF0AB5B8}"/>
              </a:ext>
            </a:extLst>
          </p:cNvPr>
          <p:cNvPicPr>
            <a:picLocks noChangeAspect="1"/>
          </p:cNvPicPr>
          <p:nvPr/>
        </p:nvPicPr>
        <p:blipFill>
          <a:blip r:embed="rId2"/>
          <a:stretch>
            <a:fillRect/>
          </a:stretch>
        </p:blipFill>
        <p:spPr>
          <a:xfrm>
            <a:off x="3281700" y="2262911"/>
            <a:ext cx="5628599" cy="3751483"/>
          </a:xfrm>
          <a:prstGeom prst="rect">
            <a:avLst/>
          </a:prstGeom>
        </p:spPr>
      </p:pic>
    </p:spTree>
    <p:extLst>
      <p:ext uri="{BB962C8B-B14F-4D97-AF65-F5344CB8AC3E}">
        <p14:creationId xmlns:p14="http://schemas.microsoft.com/office/powerpoint/2010/main" val="39941386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Quotes/Facts/Negatives</a:t>
            </a:r>
          </a:p>
        </p:txBody>
      </p:sp>
      <p:sp>
        <p:nvSpPr>
          <p:cNvPr id="3" name="Content Placeholder 2"/>
          <p:cNvSpPr>
            <a:spLocks noGrp="1"/>
          </p:cNvSpPr>
          <p:nvPr>
            <p:ph idx="1"/>
          </p:nvPr>
        </p:nvSpPr>
        <p:spPr/>
        <p:txBody>
          <a:bodyPr>
            <a:normAutofit fontScale="92500"/>
          </a:bodyPr>
          <a:lstStyle/>
          <a:p>
            <a:pPr marL="0" indent="0">
              <a:buNone/>
            </a:pPr>
            <a:r>
              <a:rPr lang="en-GB" dirty="0"/>
              <a:t>Children miss out on having a playtime.</a:t>
            </a:r>
          </a:p>
          <a:p>
            <a:pPr marL="0" indent="0">
              <a:buNone/>
            </a:pPr>
            <a:endParaRPr lang="en-GB" dirty="0"/>
          </a:p>
          <a:p>
            <a:pPr marL="0" indent="0">
              <a:buNone/>
            </a:pPr>
            <a:r>
              <a:rPr lang="en-GB" dirty="0"/>
              <a:t>Children miss other subject learning time.</a:t>
            </a:r>
          </a:p>
          <a:p>
            <a:pPr marL="0" indent="0">
              <a:buNone/>
            </a:pPr>
            <a:endParaRPr lang="en-GB" dirty="0"/>
          </a:p>
          <a:p>
            <a:pPr marL="0" indent="0">
              <a:buNone/>
            </a:pPr>
            <a:r>
              <a:rPr lang="en-GB" dirty="0"/>
              <a:t>Children may have increased anxiety at school prior to going  swimming.</a:t>
            </a:r>
          </a:p>
          <a:p>
            <a:pPr marL="0" indent="0">
              <a:buNone/>
            </a:pPr>
            <a:endParaRPr lang="en-GB" dirty="0"/>
          </a:p>
          <a:p>
            <a:pPr marL="0" indent="0">
              <a:buNone/>
            </a:pPr>
            <a:r>
              <a:rPr lang="en-GB" dirty="0"/>
              <a:t>Child B, ‘I don’t like the pool we swim at with school as the chlorine hurts my eyes.’</a:t>
            </a:r>
          </a:p>
          <a:p>
            <a:pPr marL="0" indent="0">
              <a:buNone/>
            </a:pPr>
            <a:endParaRPr lang="en-GB" dirty="0"/>
          </a:p>
          <a:p>
            <a:pPr marL="0" indent="0">
              <a:buNone/>
            </a:pPr>
            <a:r>
              <a:rPr lang="en-GB" dirty="0"/>
              <a:t>Some children find school swimming challenging because it can be noisy at the pool.</a:t>
            </a:r>
          </a:p>
        </p:txBody>
      </p:sp>
    </p:spTree>
    <p:extLst>
      <p:ext uri="{BB962C8B-B14F-4D97-AF65-F5344CB8AC3E}">
        <p14:creationId xmlns:p14="http://schemas.microsoft.com/office/powerpoint/2010/main" val="33010162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Write 1 or 2 Paragraphs</a:t>
            </a:r>
          </a:p>
        </p:txBody>
      </p:sp>
      <p:sp>
        <p:nvSpPr>
          <p:cNvPr id="3" name="Content Placeholder 2"/>
          <p:cNvSpPr>
            <a:spLocks noGrp="1"/>
          </p:cNvSpPr>
          <p:nvPr>
            <p:ph idx="1"/>
          </p:nvPr>
        </p:nvSpPr>
        <p:spPr>
          <a:xfrm>
            <a:off x="1" y="2194560"/>
            <a:ext cx="11804072" cy="4024125"/>
          </a:xfrm>
        </p:spPr>
        <p:txBody>
          <a:bodyPr>
            <a:normAutofit/>
          </a:bodyPr>
          <a:lstStyle/>
          <a:p>
            <a:r>
              <a:rPr lang="en-GB" dirty="0"/>
              <a:t>Sentence openers (P1)– 	One of the main arguments against school swimming is…</a:t>
            </a:r>
          </a:p>
          <a:p>
            <a:pPr marL="0" indent="0">
              <a:buNone/>
            </a:pPr>
            <a:r>
              <a:rPr lang="en-GB" dirty="0"/>
              <a:t>				Some people think that …</a:t>
            </a:r>
          </a:p>
          <a:p>
            <a:pPr marL="0" indent="0">
              <a:buNone/>
            </a:pPr>
            <a:r>
              <a:rPr lang="en-GB" dirty="0"/>
              <a:t>				It is a fact that …</a:t>
            </a:r>
          </a:p>
          <a:p>
            <a:pPr marL="0" indent="0">
              <a:buNone/>
            </a:pPr>
            <a:r>
              <a:rPr lang="en-GB" dirty="0"/>
              <a:t>				Evidence suggests that …</a:t>
            </a:r>
          </a:p>
          <a:p>
            <a:pPr marL="0" indent="0">
              <a:buNone/>
            </a:pPr>
            <a:endParaRPr lang="en-GB" dirty="0"/>
          </a:p>
          <a:p>
            <a:pPr marL="0" indent="0">
              <a:buNone/>
            </a:pPr>
            <a:r>
              <a:rPr lang="en-GB" dirty="0"/>
              <a:t>Sentence openers (P2)-	Additionally,</a:t>
            </a:r>
          </a:p>
          <a:p>
            <a:pPr marL="0" indent="0">
              <a:buNone/>
            </a:pPr>
            <a:r>
              <a:rPr lang="en-GB" dirty="0"/>
              <a:t>				Moreover,</a:t>
            </a:r>
          </a:p>
          <a:p>
            <a:pPr marL="0" indent="0">
              <a:buNone/>
            </a:pPr>
            <a:r>
              <a:rPr lang="en-GB" dirty="0"/>
              <a:t>				Furthermore,</a:t>
            </a:r>
          </a:p>
        </p:txBody>
      </p:sp>
    </p:spTree>
    <p:extLst>
      <p:ext uri="{BB962C8B-B14F-4D97-AF65-F5344CB8AC3E}">
        <p14:creationId xmlns:p14="http://schemas.microsoft.com/office/powerpoint/2010/main" val="15420090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3FB6F-CBC5-4F4D-A83F-22B3BDA4C08D}"/>
              </a:ext>
            </a:extLst>
          </p:cNvPr>
          <p:cNvSpPr>
            <a:spLocks noGrp="1"/>
          </p:cNvSpPr>
          <p:nvPr>
            <p:ph type="title"/>
          </p:nvPr>
        </p:nvSpPr>
        <p:spPr/>
        <p:txBody>
          <a:bodyPr/>
          <a:lstStyle/>
          <a:p>
            <a:r>
              <a:rPr lang="en-GB" dirty="0"/>
              <a:t>Day 2/3 </a:t>
            </a:r>
          </a:p>
        </p:txBody>
      </p:sp>
      <p:sp>
        <p:nvSpPr>
          <p:cNvPr id="3" name="Content Placeholder 2">
            <a:extLst>
              <a:ext uri="{FF2B5EF4-FFF2-40B4-BE49-F238E27FC236}">
                <a16:creationId xmlns:a16="http://schemas.microsoft.com/office/drawing/2014/main" id="{15A7BB87-48A0-4565-ADF8-B098461C7327}"/>
              </a:ext>
            </a:extLst>
          </p:cNvPr>
          <p:cNvSpPr>
            <a:spLocks noGrp="1"/>
          </p:cNvSpPr>
          <p:nvPr>
            <p:ph idx="1"/>
          </p:nvPr>
        </p:nvSpPr>
        <p:spPr/>
        <p:txBody>
          <a:bodyPr/>
          <a:lstStyle/>
          <a:p>
            <a:r>
              <a:rPr lang="en-GB" dirty="0"/>
              <a:t>Continue with your balanced argument.</a:t>
            </a:r>
          </a:p>
          <a:p>
            <a:endParaRPr lang="en-GB" dirty="0"/>
          </a:p>
          <a:p>
            <a:endParaRPr lang="en-GB" dirty="0"/>
          </a:p>
          <a:p>
            <a:r>
              <a:rPr lang="en-GB" dirty="0"/>
              <a:t>On completion peer assess and against writing genre criteria.</a:t>
            </a:r>
          </a:p>
        </p:txBody>
      </p:sp>
    </p:spTree>
    <p:extLst>
      <p:ext uri="{BB962C8B-B14F-4D97-AF65-F5344CB8AC3E}">
        <p14:creationId xmlns:p14="http://schemas.microsoft.com/office/powerpoint/2010/main" val="8723144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What is your personal opinion?</a:t>
            </a:r>
          </a:p>
          <a:p>
            <a:endParaRPr lang="en-GB" dirty="0"/>
          </a:p>
          <a:p>
            <a:r>
              <a:rPr lang="en-GB" dirty="0"/>
              <a:t>In your final paragraph what will you leave the reader to thinks about?</a:t>
            </a:r>
          </a:p>
        </p:txBody>
      </p:sp>
    </p:spTree>
    <p:extLst>
      <p:ext uri="{BB962C8B-B14F-4D97-AF65-F5344CB8AC3E}">
        <p14:creationId xmlns:p14="http://schemas.microsoft.com/office/powerpoint/2010/main" val="175547781"/>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udents xmlns="4b450224-5bc5-43ab-8412-1b738f0484de">
      <UserInfo>
        <DisplayName/>
        <AccountId xsi:nil="true"/>
        <AccountType/>
      </UserInfo>
    </Students>
    <Student_Groups xmlns="4b450224-5bc5-43ab-8412-1b738f0484de">
      <UserInfo>
        <DisplayName/>
        <AccountId xsi:nil="true"/>
        <AccountType/>
      </UserInfo>
    </Student_Groups>
    <AppVersion xmlns="4b450224-5bc5-43ab-8412-1b738f0484de" xsi:nil="true"/>
    <Invited_Teachers xmlns="4b450224-5bc5-43ab-8412-1b738f0484de" xsi:nil="true"/>
    <Invited_Students xmlns="4b450224-5bc5-43ab-8412-1b738f0484de" xsi:nil="true"/>
    <Has_Teacher_Only_SectionGroup xmlns="4b450224-5bc5-43ab-8412-1b738f0484de" xsi:nil="true"/>
    <DefaultSectionNames xmlns="4b450224-5bc5-43ab-8412-1b738f0484de" xsi:nil="true"/>
    <Teachers xmlns="4b450224-5bc5-43ab-8412-1b738f0484de">
      <UserInfo>
        <DisplayName/>
        <AccountId xsi:nil="true"/>
        <AccountType/>
      </UserInfo>
    </Teachers>
    <Self_Registration_Enabled xmlns="4b450224-5bc5-43ab-8412-1b738f0484de" xsi:nil="true"/>
    <NotebookType xmlns="4b450224-5bc5-43ab-8412-1b738f0484de" xsi:nil="true"/>
    <FolderType xmlns="4b450224-5bc5-43ab-8412-1b738f0484de" xsi:nil="true"/>
    <Owner xmlns="4b450224-5bc5-43ab-8412-1b738f0484de">
      <UserInfo>
        <DisplayName/>
        <AccountId xsi:nil="true"/>
        <AccountType/>
      </UserInfo>
    </Owner>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9AD32385A9AF447AA109577351F60B5" ma:contentTypeVersion="26" ma:contentTypeDescription="Create a new document." ma:contentTypeScope="" ma:versionID="73b098c0cc2d17982e14a8031c779286">
  <xsd:schema xmlns:xsd="http://www.w3.org/2001/XMLSchema" xmlns:xs="http://www.w3.org/2001/XMLSchema" xmlns:p="http://schemas.microsoft.com/office/2006/metadata/properties" xmlns:ns3="4b450224-5bc5-43ab-8412-1b738f0484de" xmlns:ns4="7ad81cda-c263-444b-9467-1febd868bec8" targetNamespace="http://schemas.microsoft.com/office/2006/metadata/properties" ma:root="true" ma:fieldsID="3844c8eb059eaf5a306b6be420fafe58" ns3:_="" ns4:_="">
    <xsd:import namespace="4b450224-5bc5-43ab-8412-1b738f0484de"/>
    <xsd:import namespace="7ad81cda-c263-444b-9467-1febd868bec8"/>
    <xsd:element name="properties">
      <xsd:complexType>
        <xsd:sequence>
          <xsd:element name="documentManagement">
            <xsd:complexType>
              <xsd:all>
                <xsd:element ref="ns3:NotebookType" minOccurs="0"/>
                <xsd:element ref="ns3:FolderType" minOccurs="0"/>
                <xsd:element ref="ns3:Owner" minOccurs="0"/>
                <xsd:element ref="ns3:DefaultSectionNames" minOccurs="0"/>
                <xsd:element ref="ns3:AppVersion" minOccurs="0"/>
                <xsd:element ref="ns3:Teachers" minOccurs="0"/>
                <xsd:element ref="ns3:Students" minOccurs="0"/>
                <xsd:element ref="ns3:Student_Groups" minOccurs="0"/>
                <xsd:element ref="ns3:Invited_Teachers" minOccurs="0"/>
                <xsd:element ref="ns3:Invited_Students" minOccurs="0"/>
                <xsd:element ref="ns3:Self_Registration_Enabled" minOccurs="0"/>
                <xsd:element ref="ns3:Has_Teacher_Only_SectionGroup" minOccurs="0"/>
                <xsd:element ref="ns4:SharedWithDetails" minOccurs="0"/>
                <xsd:element ref="ns4:SharedWithUsers" minOccurs="0"/>
                <xsd:element ref="ns4:SharingHintHash" minOccurs="0"/>
                <xsd:element ref="ns3:MediaServiceMetadata" minOccurs="0"/>
                <xsd:element ref="ns3:MediaServiceFastMetadata" minOccurs="0"/>
                <xsd:element ref="ns3:MediaServiceDateTaken"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450224-5bc5-43ab-8412-1b738f0484de" elementFormDefault="qualified">
    <xsd:import namespace="http://schemas.microsoft.com/office/2006/documentManagement/types"/>
    <xsd:import namespace="http://schemas.microsoft.com/office/infopath/2007/PartnerControls"/>
    <xsd:element name="NotebookType" ma:index="8" nillable="true" ma:displayName="Notebook Type" ma:internalName="NotebookType">
      <xsd:simpleType>
        <xsd:restriction base="dms:Text"/>
      </xsd:simpleType>
    </xsd:element>
    <xsd:element name="FolderType" ma:index="9" nillable="true" ma:displayName="Folder Type" ma:internalName="FolderType">
      <xsd:simpleType>
        <xsd:restriction base="dms:Text"/>
      </xsd:simpleType>
    </xsd:element>
    <xsd:element name="Owner" ma:index="10"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efaultSectionNames" ma:index="11" nillable="true" ma:displayName="Default Section Names" ma:internalName="DefaultSectionNames">
      <xsd:simpleType>
        <xsd:restriction base="dms:Note">
          <xsd:maxLength value="255"/>
        </xsd:restriction>
      </xsd:simpleType>
    </xsd:element>
    <xsd:element name="AppVersion" ma:index="12" nillable="true" ma:displayName="App Version" ma:internalName="AppVersion">
      <xsd:simpleType>
        <xsd:restriction base="dms:Text"/>
      </xsd:simpleType>
    </xsd:element>
    <xsd:element name="Teachers" ma:index="13"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14"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15"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Invited_Teachers" ma:index="16" nillable="true" ma:displayName="Invited Teachers" ma:internalName="Invited_Teachers">
      <xsd:simpleType>
        <xsd:restriction base="dms:Note">
          <xsd:maxLength value="255"/>
        </xsd:restriction>
      </xsd:simpleType>
    </xsd:element>
    <xsd:element name="Invited_Students" ma:index="17" nillable="true" ma:displayName="Invited Students" ma:internalName="Invited_Students">
      <xsd:simpleType>
        <xsd:restriction base="dms:Note">
          <xsd:maxLength value="255"/>
        </xsd:restriction>
      </xsd:simpleType>
    </xsd:element>
    <xsd:element name="Self_Registration_Enabled" ma:index="18" nillable="true" ma:displayName="Self_Registration_Enabled" ma:internalName="Self_Registration_Enabled">
      <xsd:simpleType>
        <xsd:restriction base="dms:Boolean"/>
      </xsd:simpleType>
    </xsd:element>
    <xsd:element name="Has_Teacher_Only_SectionGroup" ma:index="19" nillable="true" ma:displayName="Has Teacher Only SectionGroup" ma:internalName="Has_Teacher_Only_SectionGroup">
      <xsd:simpleType>
        <xsd:restriction base="dms:Boolean"/>
      </xsd:simpleType>
    </xsd:element>
    <xsd:element name="MediaServiceMetadata" ma:index="23" nillable="true" ma:displayName="MediaServiceMetadata" ma:hidden="true" ma:internalName="MediaServiceMetadata" ma:readOnly="true">
      <xsd:simpleType>
        <xsd:restriction base="dms:Note"/>
      </xsd:simpleType>
    </xsd:element>
    <xsd:element name="MediaServiceFastMetadata" ma:index="24" nillable="true" ma:displayName="MediaServiceFastMetadata" ma:hidden="true" ma:internalName="MediaServiceFastMetadata" ma:readOnly="true">
      <xsd:simpleType>
        <xsd:restriction base="dms:Note"/>
      </xsd:simpleType>
    </xsd:element>
    <xsd:element name="MediaServiceDateTaken" ma:index="25" nillable="true" ma:displayName="MediaServiceDateTaken" ma:hidden="true" ma:internalName="MediaServiceDateTaken" ma:readOnly="true">
      <xsd:simpleType>
        <xsd:restriction base="dms:Text"/>
      </xsd:simpleType>
    </xsd:element>
    <xsd:element name="MediaServiceAutoKeyPoints" ma:index="26" nillable="true" ma:displayName="MediaServiceAutoKeyPoints" ma:hidden="true" ma:internalName="MediaServiceAutoKeyPoints" ma:readOnly="true">
      <xsd:simpleType>
        <xsd:restriction base="dms:Note"/>
      </xsd:simpleType>
    </xsd:element>
    <xsd:element name="MediaServiceKeyPoints" ma:index="27" nillable="true" ma:displayName="KeyPoints" ma:internalName="MediaServiceKeyPoints" ma:readOnly="true">
      <xsd:simpleType>
        <xsd:restriction base="dms:Note">
          <xsd:maxLength value="255"/>
        </xsd:restriction>
      </xsd:simpleType>
    </xsd:element>
    <xsd:element name="MediaServiceAutoTags" ma:index="28" nillable="true" ma:displayName="Tags" ma:internalName="MediaServiceAutoTags" ma:readOnly="true">
      <xsd:simpleType>
        <xsd:restriction base="dms:Text"/>
      </xsd:simpleType>
    </xsd:element>
    <xsd:element name="MediaServiceGenerationTime" ma:index="29" nillable="true" ma:displayName="MediaServiceGenerationTime" ma:hidden="true" ma:internalName="MediaServiceGenerationTime" ma:readOnly="true">
      <xsd:simpleType>
        <xsd:restriction base="dms:Text"/>
      </xsd:simpleType>
    </xsd:element>
    <xsd:element name="MediaServiceEventHashCode" ma:index="30" nillable="true" ma:displayName="MediaServiceEventHashCode" ma:hidden="true" ma:internalName="MediaServiceEventHashCode" ma:readOnly="true">
      <xsd:simpleType>
        <xsd:restriction base="dms:Text"/>
      </xsd:simpleType>
    </xsd:element>
    <xsd:element name="MediaServiceOCR" ma:index="31" nillable="true" ma:displayName="Extracted Text" ma:internalName="MediaServiceOCR" ma:readOnly="true">
      <xsd:simpleType>
        <xsd:restriction base="dms:Note">
          <xsd:maxLength value="255"/>
        </xsd:restriction>
      </xsd:simpleType>
    </xsd:element>
    <xsd:element name="MediaServiceLocation" ma:index="32" nillable="true" ma:displayName="Location" ma:internalName="MediaServiceLocation" ma:readOnly="true">
      <xsd:simpleType>
        <xsd:restriction base="dms:Text"/>
      </xsd:simpleType>
    </xsd:element>
    <xsd:element name="MediaLengthInSeconds" ma:index="3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7ad81cda-c263-444b-9467-1febd868bec8" elementFormDefault="qualified">
    <xsd:import namespace="http://schemas.microsoft.com/office/2006/documentManagement/types"/>
    <xsd:import namespace="http://schemas.microsoft.com/office/infopath/2007/PartnerControls"/>
    <xsd:element name="SharedWithDetails" ma:index="20" nillable="true" ma:displayName="Shared With Details" ma:internalName="SharedWithDetails" ma:readOnly="true">
      <xsd:simpleType>
        <xsd:restriction base="dms:Note">
          <xsd:maxLength value="255"/>
        </xsd:restriction>
      </xsd:simpleType>
    </xsd:element>
    <xsd:element name="SharedWithUsers" ma:index="21"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22" nillable="true" ma:displayName="Sharing Hint Hash" ma:description=""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284F348-5F08-469D-9760-11E25BFB14A3}">
  <ds:schemaRefs>
    <ds:schemaRef ds:uri="http://purl.org/dc/terms/"/>
    <ds:schemaRef ds:uri="7ad81cda-c263-444b-9467-1febd868bec8"/>
    <ds:schemaRef ds:uri="4b450224-5bc5-43ab-8412-1b738f0484d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5366A4C7-8DD2-4DD3-8E77-F76C9B16F8D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b450224-5bc5-43ab-8412-1b738f0484de"/>
    <ds:schemaRef ds:uri="7ad81cda-c263-444b-9467-1febd868bec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F48B501-4789-4BD1-A71D-D037A22A3BB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TM04033937[[fn=Vapor Trail]]</Template>
  <TotalTime>125</TotalTime>
  <Words>685</Words>
  <Application>Microsoft Office PowerPoint</Application>
  <PresentationFormat>Widescreen</PresentationFormat>
  <Paragraphs>96</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Century Gothic</vt:lpstr>
      <vt:lpstr>Vapor Trail</vt:lpstr>
      <vt:lpstr>English</vt:lpstr>
      <vt:lpstr>Discussion – A balanced argument</vt:lpstr>
      <vt:lpstr>PowerPoint Presentation</vt:lpstr>
      <vt:lpstr>Discussion – a balanced argument </vt:lpstr>
      <vt:lpstr>Writing Portfolio objective</vt:lpstr>
      <vt:lpstr>Discussion – a balanced argument </vt:lpstr>
      <vt:lpstr>What are the positives connected to school swimming?</vt:lpstr>
      <vt:lpstr>Quotes/Facts/Positives</vt:lpstr>
      <vt:lpstr>Write 1 or 2 Paragraphs</vt:lpstr>
      <vt:lpstr>What are the negatives connected to school swimming?</vt:lpstr>
      <vt:lpstr>Quotes/Facts/Negatives</vt:lpstr>
      <vt:lpstr>Write 1 or 2 Paragraphs</vt:lpstr>
      <vt:lpstr>Day 2/3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dc:title>
  <dc:creator>Christian Gillett</dc:creator>
  <cp:lastModifiedBy>Christian Gillett</cp:lastModifiedBy>
  <cp:revision>17</cp:revision>
  <dcterms:created xsi:type="dcterms:W3CDTF">2022-05-04T18:15:39Z</dcterms:created>
  <dcterms:modified xsi:type="dcterms:W3CDTF">2024-06-07T07:19:35Z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0x010100D9AD32385A9AF447AA109577351F60B5</vt:lpwstr>
  </property>
</Properties>
</file>