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0"/>
  </p:handoutMasterIdLst>
  <p:sldIdLst>
    <p:sldId id="261" r:id="rId2"/>
    <p:sldId id="267" r:id="rId3"/>
    <p:sldId id="284" r:id="rId4"/>
    <p:sldId id="285" r:id="rId5"/>
    <p:sldId id="286" r:id="rId6"/>
    <p:sldId id="264" r:id="rId7"/>
    <p:sldId id="271" r:id="rId8"/>
    <p:sldId id="272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</p:sldIdLst>
  <p:sldSz cx="9144000" cy="6858000" type="screen4x3"/>
  <p:notesSz cx="6858000" cy="9144000"/>
  <p:embeddedFontLst>
    <p:embeddedFont>
      <p:font typeface="Tuffy" panose="020B0603060100000000" charset="0"/>
      <p:regular r:id="rId21"/>
      <p:bold r:id="rId22"/>
      <p:italic r:id="rId23"/>
      <p:boldItalic r:id="rId24"/>
    </p:embeddedFont>
    <p:embeddedFont>
      <p:font typeface="BPreplay" panose="0200050300000002000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assoon Infant Md" panose="02000603050000020003" charset="0"/>
      <p:regular r:id="rId33"/>
    </p:embeddedFont>
    <p:embeddedFont>
      <p:font typeface="Twinkl SemiBold" charset="0"/>
      <p:bold r:id="rId34"/>
    </p:embeddedFont>
    <p:embeddedFont>
      <p:font typeface="Twinkl" panose="020B0604020202020204" charset="0"/>
      <p:regular r:id="rId35"/>
      <p:bold r:id="rId36"/>
    </p:embeddedFont>
    <p:embeddedFont>
      <p:font typeface="Sassoon Infant Rg" panose="02000503030000020003" charset="0"/>
      <p:regular r:id="rId37"/>
      <p:bold r:id="rId3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7E88"/>
    <a:srgbClr val="FCA59B"/>
    <a:srgbClr val="E66B5B"/>
    <a:srgbClr val="BB4D3E"/>
    <a:srgbClr val="96BCCA"/>
    <a:srgbClr val="B9D2D9"/>
    <a:srgbClr val="1F5E67"/>
    <a:srgbClr val="14B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E58CA0-60F8-45A5-ACA8-9661E4553234}" type="datetimeFigureOut">
              <a:rPr lang="en-GB"/>
              <a:pPr>
                <a:defRPr/>
              </a:pPr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B0FBD5-BBED-4F61-80DC-EA793D48C1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524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83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643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1242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406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2728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1" r:id="rId4"/>
    <p:sldLayoutId id="2147483712" r:id="rId5"/>
    <p:sldLayoutId id="214748371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BFSiGDZC-Y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0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0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254250" y="6464300"/>
            <a:ext cx="46275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English</a:t>
            </a:r>
            <a:r>
              <a:rPr lang="en-GB" altLang="en-US" sz="800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 | Jabberwocky | Narrative Poetry | Poetic Conventions | Lesson 1 of 4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uffy" pitchFamily="34" charset="0"/>
                <a:ea typeface="Tuffy" pitchFamily="34" charset="0"/>
                <a:cs typeface="Tuffy" pitchFamily="34" charset="0"/>
              </a:rPr>
              <a:t>Jabberwocky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uffy" pitchFamily="34" charset="0"/>
                <a:ea typeface="Tuffy" pitchFamily="34" charset="0"/>
                <a:cs typeface="Tuffy" pitchFamily="34" charset="0"/>
              </a:rPr>
              <a:t>English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55638"/>
            <a:ext cx="9144000" cy="133032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5" name="Title 7"/>
          <p:cNvSpPr>
            <a:spLocks noGrp="1"/>
          </p:cNvSpPr>
          <p:nvPr>
            <p:ph type="title"/>
          </p:nvPr>
        </p:nvSpPr>
        <p:spPr>
          <a:xfrm>
            <a:off x="628650" y="657225"/>
            <a:ext cx="7886700" cy="1325563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 b="0" smtClean="0">
                <a:solidFill>
                  <a:schemeClr val="tx1"/>
                </a:solidFill>
                <a:latin typeface="Twinkl SemiBold" charset="0"/>
              </a:rPr>
              <a:t>Poetic Conventions</a:t>
            </a:r>
          </a:p>
        </p:txBody>
      </p:sp>
      <p:pic>
        <p:nvPicPr>
          <p:cNvPr id="8196" name="Twinkl Logo"/>
          <p:cNvPicPr>
            <a:picLocks noChangeAspect="1"/>
          </p:cNvPicPr>
          <p:nvPr/>
        </p:nvPicPr>
        <p:blipFill>
          <a:blip r:embed="rId2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20484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The Jabberwocky is a famous poem written by Lewis </a:t>
            </a:r>
            <a:r>
              <a:rPr lang="en-US" dirty="0" err="1" smtClean="0">
                <a:solidFill>
                  <a:schemeClr val="bg1"/>
                </a:solidFill>
              </a:rPr>
              <a:t>Caroll</a:t>
            </a:r>
            <a:r>
              <a:rPr lang="en-US" dirty="0" smtClean="0">
                <a:solidFill>
                  <a:schemeClr val="bg1"/>
                </a:solidFill>
              </a:rPr>
              <a:t>. It was written as part of Alice in Wonderland book.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595154"/>
            <a:ext cx="8220075" cy="3800884"/>
          </a:xfrm>
        </p:spPr>
        <p:txBody>
          <a:bodyPr/>
          <a:lstStyle/>
          <a:p>
            <a:pPr algn="ctr"/>
            <a:r>
              <a:rPr lang="en-US" sz="2500" dirty="0" smtClean="0">
                <a:solidFill>
                  <a:schemeClr val="bg1"/>
                </a:solidFill>
              </a:rPr>
              <a:t>Read through the poem on the next slide then watch it performed by Michael Rose, Can you make any sense of it? </a:t>
            </a:r>
          </a:p>
          <a:p>
            <a:pPr algn="ctr"/>
            <a:r>
              <a:rPr lang="en-GB" sz="2500" u="sng" dirty="0" smtClean="0">
                <a:solidFill>
                  <a:schemeClr val="bg1"/>
                </a:solidFill>
                <a:hlinkClick r:id="rId2"/>
              </a:rPr>
              <a:t>https</a:t>
            </a:r>
            <a:r>
              <a:rPr lang="en-GB" sz="2500" u="sng" dirty="0">
                <a:solidFill>
                  <a:schemeClr val="bg1"/>
                </a:solidFill>
                <a:hlinkClick r:id="rId2"/>
              </a:rPr>
              <a:t>://</a:t>
            </a:r>
            <a:r>
              <a:rPr lang="en-GB" sz="2500" u="sng" dirty="0" smtClean="0">
                <a:solidFill>
                  <a:schemeClr val="bg1"/>
                </a:solidFill>
                <a:hlinkClick r:id="rId2"/>
              </a:rPr>
              <a:t>www.youtube.com/watch?v=iBFSiGDZC-Y</a:t>
            </a:r>
            <a:endParaRPr lang="en-GB" sz="2500" u="sng" dirty="0" smtClean="0">
              <a:solidFill>
                <a:schemeClr val="bg1"/>
              </a:solidFill>
            </a:endParaRPr>
          </a:p>
          <a:p>
            <a:pPr algn="ctr"/>
            <a:endParaRPr lang="en-US" sz="2500" u="sng" dirty="0">
              <a:solidFill>
                <a:schemeClr val="bg1"/>
              </a:solidFill>
            </a:endParaRPr>
          </a:p>
          <a:p>
            <a:pPr algn="ctr"/>
            <a:r>
              <a:rPr lang="en-US" sz="2500" dirty="0" smtClean="0">
                <a:solidFill>
                  <a:schemeClr val="bg1"/>
                </a:solidFill>
              </a:rPr>
              <a:t>What did you like/ dislike? What puzzles you? Can you make sense of any part of the poem? Try performing the poem yourself- can you learn part of it by heart?</a:t>
            </a:r>
            <a:endParaRPr lang="en-GB" sz="2500" dirty="0" smtClean="0">
              <a:solidFill>
                <a:schemeClr val="bg1"/>
              </a:solidFill>
            </a:endParaRPr>
          </a:p>
          <a:p>
            <a:endParaRPr lang="en-GB" sz="2500" dirty="0"/>
          </a:p>
          <a:p>
            <a:endParaRPr lang="en-GB" sz="2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2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8686" y="485773"/>
            <a:ext cx="3640183" cy="5375095"/>
          </a:xfrm>
        </p:spPr>
        <p:txBody>
          <a:bodyPr>
            <a:normAutofit/>
          </a:bodyPr>
          <a:lstStyle/>
          <a:p>
            <a:r>
              <a:rPr lang="en-GB" sz="2500" dirty="0" smtClean="0">
                <a:solidFill>
                  <a:schemeClr val="bg1"/>
                </a:solidFill>
              </a:rPr>
              <a:t>There is some tricky language in here. What do you think these words mean</a:t>
            </a:r>
            <a:r>
              <a:rPr lang="en-GB" sz="2500" dirty="0" smtClean="0">
                <a:solidFill>
                  <a:schemeClr val="bg1"/>
                </a:solidFill>
              </a:rPr>
              <a:t>? Use a dictionary if you need to.</a:t>
            </a:r>
            <a:r>
              <a:rPr lang="en-GB" sz="2500" dirty="0" smtClean="0">
                <a:solidFill>
                  <a:schemeClr val="bg1"/>
                </a:solidFill>
              </a:rPr>
              <a:t/>
            </a:r>
            <a:br>
              <a:rPr lang="en-GB" sz="2500" dirty="0" smtClean="0">
                <a:solidFill>
                  <a:schemeClr val="bg1"/>
                </a:solidFill>
              </a:rPr>
            </a:br>
            <a:r>
              <a:rPr lang="en-GB" sz="2500" dirty="0" smtClean="0">
                <a:solidFill>
                  <a:schemeClr val="bg1"/>
                </a:solidFill>
              </a:rPr>
              <a:t/>
            </a:r>
            <a:br>
              <a:rPr lang="en-GB" sz="2500" dirty="0" smtClean="0">
                <a:solidFill>
                  <a:schemeClr val="bg1"/>
                </a:solidFill>
              </a:rPr>
            </a:br>
            <a:r>
              <a:rPr lang="en-GB" sz="2500" dirty="0" smtClean="0">
                <a:solidFill>
                  <a:schemeClr val="bg1"/>
                </a:solidFill>
              </a:rPr>
              <a:t>*slain, </a:t>
            </a:r>
            <a:br>
              <a:rPr lang="en-GB" sz="2500" dirty="0" smtClean="0">
                <a:solidFill>
                  <a:schemeClr val="bg1"/>
                </a:solidFill>
              </a:rPr>
            </a:br>
            <a:r>
              <a:rPr lang="en-GB" sz="2500" dirty="0" smtClean="0">
                <a:solidFill>
                  <a:schemeClr val="bg1"/>
                </a:solidFill>
              </a:rPr>
              <a:t>*awhile, </a:t>
            </a:r>
            <a:br>
              <a:rPr lang="en-GB" sz="2500" dirty="0" smtClean="0">
                <a:solidFill>
                  <a:schemeClr val="bg1"/>
                </a:solidFill>
              </a:rPr>
            </a:br>
            <a:r>
              <a:rPr lang="en-GB" sz="2500" dirty="0" smtClean="0">
                <a:solidFill>
                  <a:schemeClr val="bg1"/>
                </a:solidFill>
              </a:rPr>
              <a:t>*foe, </a:t>
            </a:r>
            <a:br>
              <a:rPr lang="en-GB" sz="2500" dirty="0" smtClean="0">
                <a:solidFill>
                  <a:schemeClr val="bg1"/>
                </a:solidFill>
              </a:rPr>
            </a:br>
            <a:r>
              <a:rPr lang="en-GB" sz="2500" dirty="0" smtClean="0">
                <a:solidFill>
                  <a:schemeClr val="bg1"/>
                </a:solidFill>
              </a:rPr>
              <a:t>*shun, </a:t>
            </a:r>
            <a:br>
              <a:rPr lang="en-GB" sz="2500" dirty="0" smtClean="0">
                <a:solidFill>
                  <a:schemeClr val="bg1"/>
                </a:solidFill>
              </a:rPr>
            </a:br>
            <a:r>
              <a:rPr lang="en-GB" sz="2500" dirty="0" smtClean="0">
                <a:solidFill>
                  <a:schemeClr val="bg1"/>
                </a:solidFill>
              </a:rPr>
              <a:t>*sought</a:t>
            </a:r>
            <a:endParaRPr lang="en-GB" sz="2500" dirty="0">
              <a:solidFill>
                <a:schemeClr val="bg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2550" y="116024"/>
            <a:ext cx="3744685" cy="674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84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6" y="0"/>
            <a:ext cx="8220075" cy="1199094"/>
          </a:xfrm>
        </p:spPr>
        <p:txBody>
          <a:bodyPr>
            <a:normAutofit/>
          </a:bodyPr>
          <a:lstStyle/>
          <a:p>
            <a:r>
              <a:rPr lang="en-US" sz="2500" dirty="0" smtClean="0">
                <a:solidFill>
                  <a:schemeClr val="bg1"/>
                </a:solidFill>
              </a:rPr>
              <a:t>Think about these questions. No need to write. </a:t>
            </a:r>
            <a:endParaRPr lang="en-GB" sz="2500" dirty="0">
              <a:solidFill>
                <a:schemeClr val="bg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7" y="1001486"/>
            <a:ext cx="8220075" cy="570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06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30238" y="2716213"/>
            <a:ext cx="3257550" cy="2927350"/>
            <a:chOff x="630238" y="2716213"/>
            <a:chExt cx="3257550" cy="2927350"/>
          </a:xfrm>
        </p:grpSpPr>
        <p:sp>
          <p:nvSpPr>
            <p:cNvPr id="4" name="Rounded Rectangle 3"/>
            <p:cNvSpPr/>
            <p:nvPr/>
          </p:nvSpPr>
          <p:spPr>
            <a:xfrm>
              <a:off x="955675" y="2716213"/>
              <a:ext cx="2932113" cy="2927350"/>
            </a:xfrm>
            <a:prstGeom prst="roundRect">
              <a:avLst>
                <a:gd name="adj" fmla="val 3307"/>
              </a:avLst>
            </a:prstGeom>
            <a:solidFill>
              <a:srgbClr val="E66B5B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0249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14183">
              <a:off x="630238" y="3441700"/>
              <a:ext cx="1714500" cy="173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0" name="Rectangle 7"/>
            <p:cNvSpPr>
              <a:spLocks noChangeArrowheads="1"/>
            </p:cNvSpPr>
            <p:nvPr/>
          </p:nvSpPr>
          <p:spPr bwMode="auto">
            <a:xfrm>
              <a:off x="1333500" y="2830513"/>
              <a:ext cx="2176463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chemeClr val="tx1"/>
                  </a:solidFill>
                  <a:latin typeface="Twinkl SemiBold" charset="0"/>
                </a:rPr>
                <a:t>Alliteration</a:t>
              </a:r>
            </a:p>
          </p:txBody>
        </p:sp>
        <p:sp>
          <p:nvSpPr>
            <p:cNvPr id="10251" name="Rectangle 8"/>
            <p:cNvSpPr>
              <a:spLocks noChangeArrowheads="1"/>
            </p:cNvSpPr>
            <p:nvPr/>
          </p:nvSpPr>
          <p:spPr bwMode="auto">
            <a:xfrm>
              <a:off x="1982788" y="3333750"/>
              <a:ext cx="1601787" cy="1922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>
                  <a:solidFill>
                    <a:schemeClr val="tx1"/>
                  </a:solidFill>
                  <a:latin typeface="Twinkl" panose="020B0604020202020204" charset="0"/>
                </a:rPr>
                <a:t>Repeating the same sound or letter at the beginning of each or most of the words in a sentence.</a:t>
              </a:r>
            </a:p>
          </p:txBody>
        </p:sp>
      </p:grpSp>
      <p:sp>
        <p:nvSpPr>
          <p:cNvPr id="10" name="Rectangle 9"/>
          <p:cNvSpPr/>
          <p:nvPr/>
        </p:nvSpPr>
        <p:spPr>
          <a:xfrm>
            <a:off x="755650" y="141128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Writers use lots of poetic conventions to create different effects within their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poems- remind yourselves of the different conventions that you’ll have been taught throughout KS2. Can you think of an example of each type? 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5363" y="3278188"/>
            <a:ext cx="2828925" cy="2239962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other poetic conventions might a poet use to help them create their poems?</a:t>
            </a:r>
          </a:p>
        </p:txBody>
      </p:sp>
      <p:pic>
        <p:nvPicPr>
          <p:cNvPr id="10247" name="Group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/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poetic conventions might a poet put into his poetry toolbox?</a:t>
            </a:r>
          </a:p>
        </p:txBody>
      </p:sp>
      <p:pic>
        <p:nvPicPr>
          <p:cNvPr id="1229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55675" y="2716213"/>
            <a:ext cx="2932113" cy="29273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83">
            <a:off x="630238" y="3441700"/>
            <a:ext cx="17145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333500" y="2830513"/>
            <a:ext cx="21764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charset="0"/>
              </a:rPr>
              <a:t>Rhythm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966913" y="3429000"/>
            <a:ext cx="160337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Using words in a fun pattern that makes the poem easy to remember.</a:t>
            </a:r>
          </a:p>
        </p:txBody>
      </p:sp>
      <p:pic>
        <p:nvPicPr>
          <p:cNvPr id="1229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Group Work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poetic conventions might a poet put into his poetry toolbox?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55675" y="2716213"/>
            <a:ext cx="2932113" cy="29273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20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83">
            <a:off x="630238" y="3441700"/>
            <a:ext cx="17145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Rectangle 7"/>
          <p:cNvSpPr>
            <a:spLocks noChangeArrowheads="1"/>
          </p:cNvSpPr>
          <p:nvPr/>
        </p:nvSpPr>
        <p:spPr bwMode="auto">
          <a:xfrm>
            <a:off x="1333500" y="2830513"/>
            <a:ext cx="21764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charset="0"/>
              </a:rPr>
              <a:t>Metaphor</a:t>
            </a:r>
          </a:p>
        </p:txBody>
      </p:sp>
      <p:sp>
        <p:nvSpPr>
          <p:cNvPr id="13322" name="Rectangle 8"/>
          <p:cNvSpPr>
            <a:spLocks noChangeArrowheads="1"/>
          </p:cNvSpPr>
          <p:nvPr/>
        </p:nvSpPr>
        <p:spPr bwMode="auto">
          <a:xfrm>
            <a:off x="1908175" y="3573463"/>
            <a:ext cx="160178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Telling the reader that something </a:t>
            </a:r>
            <a:r>
              <a:rPr lang="en-GB" altLang="en-US" i="1">
                <a:solidFill>
                  <a:schemeClr val="tx1"/>
                </a:solidFill>
                <a:latin typeface="Twinkl" panose="020B0604020202020204" charset="0"/>
              </a:rPr>
              <a:t>is</a:t>
            </a: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 something else.</a:t>
            </a:r>
          </a:p>
        </p:txBody>
      </p:sp>
      <p:pic>
        <p:nvPicPr>
          <p:cNvPr id="13323" name="Group Work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poetic conventions might a poet put into his poetry toolbox?</a:t>
            </a:r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55675" y="2716213"/>
            <a:ext cx="2932113" cy="29273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2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83">
            <a:off x="630238" y="3441700"/>
            <a:ext cx="17145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333500" y="2830513"/>
            <a:ext cx="21764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charset="0"/>
              </a:rPr>
              <a:t>Imagery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1908175" y="3573463"/>
            <a:ext cx="160178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Using words to help the reader form a picture in their mind.</a:t>
            </a:r>
          </a:p>
        </p:txBody>
      </p:sp>
      <p:pic>
        <p:nvPicPr>
          <p:cNvPr id="14345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Group Wor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poetic conventions might a poet put into his poetry toolbox?</a:t>
            </a:r>
          </a:p>
        </p:txBody>
      </p:sp>
      <p:pic>
        <p:nvPicPr>
          <p:cNvPr id="1536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55675" y="2716213"/>
            <a:ext cx="2932113" cy="29273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83">
            <a:off x="630238" y="3441700"/>
            <a:ext cx="17145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1276350" y="2830513"/>
            <a:ext cx="2339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charset="0"/>
              </a:rPr>
              <a:t>Personification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1882775" y="3573463"/>
            <a:ext cx="1774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Giving human qualities to something that isn’t human.</a:t>
            </a:r>
          </a:p>
        </p:txBody>
      </p:sp>
      <p:pic>
        <p:nvPicPr>
          <p:cNvPr id="15369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3700463"/>
            <a:ext cx="12922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Group Work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poetic conventions might a poet put into his poetry toolbox?</a:t>
            </a:r>
          </a:p>
        </p:txBody>
      </p:sp>
      <p:pic>
        <p:nvPicPr>
          <p:cNvPr id="1638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55675" y="2716213"/>
            <a:ext cx="2932113" cy="29273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83">
            <a:off x="630238" y="3441700"/>
            <a:ext cx="17145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1250950" y="2830513"/>
            <a:ext cx="23415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charset="0"/>
              </a:rPr>
              <a:t>Onomatopoeia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1930400" y="3476625"/>
            <a:ext cx="166846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A word that imitates the natural sound of the thing it is describing.</a:t>
            </a:r>
          </a:p>
        </p:txBody>
      </p:sp>
      <p:pic>
        <p:nvPicPr>
          <p:cNvPr id="16393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3700463"/>
            <a:ext cx="12922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3700463"/>
            <a:ext cx="12922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Group Work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poetic conventions might a poet put into his poetry toolbox?</a:t>
            </a:r>
          </a:p>
        </p:txBody>
      </p:sp>
      <p:pic>
        <p:nvPicPr>
          <p:cNvPr id="1741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55675" y="2716213"/>
            <a:ext cx="2932113" cy="29273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83">
            <a:off x="630238" y="3441700"/>
            <a:ext cx="17145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250950" y="2830513"/>
            <a:ext cx="23415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charset="0"/>
              </a:rPr>
              <a:t>Rhyme</a:t>
            </a: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1908175" y="3573463"/>
            <a:ext cx="160178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Using words that have endings that sound the same.</a:t>
            </a:r>
          </a:p>
        </p:txBody>
      </p:sp>
      <p:pic>
        <p:nvPicPr>
          <p:cNvPr id="17417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3700463"/>
            <a:ext cx="12922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3700463"/>
            <a:ext cx="12922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88" y="3700463"/>
            <a:ext cx="1293812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Group Work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poetic conventions might a poet put into his poetry toolbox?</a:t>
            </a:r>
          </a:p>
        </p:txBody>
      </p:sp>
      <p:pic>
        <p:nvPicPr>
          <p:cNvPr id="1843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555875"/>
            <a:ext cx="42814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55675" y="2716213"/>
            <a:ext cx="2932113" cy="29273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3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83">
            <a:off x="630238" y="3441700"/>
            <a:ext cx="17145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1250950" y="2830513"/>
            <a:ext cx="23415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charset="0"/>
              </a:rPr>
              <a:t>Similes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1908175" y="3573463"/>
            <a:ext cx="17573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anose="020B0604020202020204" charset="0"/>
              </a:rPr>
              <a:t>Comparing two things using the words ‘like’ or ‘as’.</a:t>
            </a:r>
          </a:p>
        </p:txBody>
      </p:sp>
      <p:pic>
        <p:nvPicPr>
          <p:cNvPr id="18441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4814888"/>
            <a:ext cx="12763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3700463"/>
            <a:ext cx="12922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3700463"/>
            <a:ext cx="12922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88" y="3700463"/>
            <a:ext cx="1293812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Group Work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2574925"/>
            <a:ext cx="1306513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188" y="2997200"/>
            <a:ext cx="2965450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Poetic Conventions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final poetic convention we are going to add to our toolbox is one which is used a lot in the poem Jabberwocky – portmanteau.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0" y="2446338"/>
            <a:ext cx="4008438" cy="3646487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Portmanteau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Definition: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The convention of joining together two or more words in order to create an entirely new word.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Example: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Smoke + fog =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smog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. Smog has the properties of both fog and smoke.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Lion + tiger =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liger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. A hybrid of the two feline species, possessing both characteristics of a lion and a tiger.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Breakfast + lunch =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brunch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. A late morning meal eaten instead of breakfast and lunch.</a:t>
            </a:r>
          </a:p>
        </p:txBody>
      </p:sp>
      <p:pic>
        <p:nvPicPr>
          <p:cNvPr id="19462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313" y="2509838"/>
            <a:ext cx="1951037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3" name="Group 17"/>
          <p:cNvGrpSpPr>
            <a:grpSpLocks/>
          </p:cNvGrpSpPr>
          <p:nvPr/>
        </p:nvGrpSpPr>
        <p:grpSpPr bwMode="auto">
          <a:xfrm>
            <a:off x="4383088" y="4478338"/>
            <a:ext cx="3575050" cy="1760537"/>
            <a:chOff x="4464907" y="4333016"/>
            <a:chExt cx="3575222" cy="1759809"/>
          </a:xfrm>
        </p:grpSpPr>
        <p:pic>
          <p:nvPicPr>
            <p:cNvPr id="19465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4907" y="4333016"/>
              <a:ext cx="3575222" cy="1759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6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599" y="4557011"/>
              <a:ext cx="2300399" cy="982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464" name="Group Work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5" b="9305"/>
          <a:stretch>
            <a:fillRect/>
          </a:stretch>
        </p:blipFill>
        <p:spPr bwMode="auto">
          <a:xfrm>
            <a:off x="755650" y="1647825"/>
            <a:ext cx="7632700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Portmanteau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946150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Which words do you think use portmanteau?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36825" y="2817813"/>
            <a:ext cx="4070350" cy="2693987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‘Twas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brillig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, and the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slithy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toves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Did gyre and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gimble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in the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wabe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: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All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mimsy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were the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borogroves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,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And the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mome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raths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outgrabe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.’</a:t>
            </a:r>
            <a:endParaRPr lang="en-GB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048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80"/>
          <a:stretch>
            <a:fillRect/>
          </a:stretch>
        </p:blipFill>
        <p:spPr bwMode="auto">
          <a:xfrm>
            <a:off x="-393700" y="2735263"/>
            <a:ext cx="4079875" cy="412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Portmanteau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814387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Complete the chart- which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two words do you think the poet has joined together</a:t>
            </a: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? You can check what we think on the end slide (these are just guesses- we’ll never know for sure)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55650" y="2332038"/>
          <a:ext cx="7632700" cy="3760785"/>
        </p:xfrm>
        <a:graphic>
          <a:graphicData uri="http://schemas.openxmlformats.org/drawingml/2006/table">
            <a:tbl>
              <a:tblPr firstRow="1" firstCol="1" bandRow="1"/>
              <a:tblGrid>
                <a:gridCol w="1916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7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8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462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kern="50" dirty="0">
                          <a:effectLst/>
                          <a:latin typeface="Twinkl SemiBold" pitchFamily="2" charset="0"/>
                          <a:ea typeface="Calibri" panose="020F0502020204030204" pitchFamily="34" charset="0"/>
                          <a:cs typeface="Liberation Sans"/>
                        </a:rPr>
                        <a:t>Word taken from the poem</a:t>
                      </a:r>
                      <a:endParaRPr lang="en-GB" sz="1000" kern="50" dirty="0">
                        <a:effectLst/>
                        <a:latin typeface="Twinkl SemiBold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6B5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kern="50" dirty="0">
                          <a:effectLst/>
                          <a:latin typeface="Twinkl SemiBold" pitchFamily="2" charset="0"/>
                          <a:ea typeface="Calibri" panose="020F0502020204030204" pitchFamily="34" charset="0"/>
                          <a:cs typeface="Liberation Sans"/>
                        </a:rPr>
                        <a:t>Word 1</a:t>
                      </a:r>
                      <a:endParaRPr lang="en-GB" sz="1000" kern="50" dirty="0">
                        <a:effectLst/>
                        <a:latin typeface="Twinkl SemiBold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6B5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kern="50" dirty="0">
                          <a:effectLst/>
                          <a:latin typeface="Twinkl SemiBold" pitchFamily="2" charset="0"/>
                          <a:ea typeface="Calibri" panose="020F0502020204030204" pitchFamily="34" charset="0"/>
                          <a:cs typeface="Liberation Sans"/>
                        </a:rPr>
                        <a:t>Word 2</a:t>
                      </a:r>
                      <a:endParaRPr lang="en-GB" sz="1000" kern="50" dirty="0">
                        <a:effectLst/>
                        <a:latin typeface="Twinkl SemiBold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6B5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brillig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frabjous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5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b="0" kern="50" dirty="0">
                          <a:solidFill>
                            <a:srgbClr val="333333"/>
                          </a:solidFill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galumph</a:t>
                      </a:r>
                      <a:endParaRPr lang="en-GB" sz="1600" b="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mimsy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slithy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chortled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kern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1542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3863975"/>
            <a:ext cx="7632700" cy="2228850"/>
          </a:xfrm>
          <a:prstGeom prst="rect">
            <a:avLst/>
          </a:prstGeom>
          <a:solidFill>
            <a:srgbClr val="3E7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smtClean="0">
                <a:latin typeface="Twinkl SemiBold" pitchFamily="2" charset="0"/>
              </a:rPr>
              <a:t>Create Your Own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1317625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In your book, create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your own portmanteau </a:t>
            </a: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words.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Write down which two words have been used and what the new word means</a:t>
            </a: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. 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650" y="2792413"/>
            <a:ext cx="7632700" cy="971550"/>
          </a:xfrm>
          <a:prstGeom prst="roundRect">
            <a:avLst>
              <a:gd name="adj" fmla="val 3307"/>
            </a:avLst>
          </a:prstGeom>
          <a:solidFill>
            <a:srgbClr val="E66B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Example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Brinkle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= brilliant + twinkle.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A term used to describe something amazing.</a:t>
            </a:r>
          </a:p>
        </p:txBody>
      </p:sp>
      <p:pic>
        <p:nvPicPr>
          <p:cNvPr id="23559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02376" y="3979817"/>
            <a:ext cx="66272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You could invent words to describe: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Weather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New creatures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Times of </a:t>
            </a:r>
            <a:r>
              <a:rPr lang="en-US" dirty="0" smtClean="0">
                <a:solidFill>
                  <a:schemeClr val="bg1"/>
                </a:solidFill>
              </a:rPr>
              <a:t>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Verbs (ways of moving or doing)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You could set out your learning similar to the chart on slide 16. 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0" dirty="0" smtClean="0">
                <a:latin typeface="Twinkl SemiBold" pitchFamily="2" charset="0"/>
              </a:rPr>
              <a:t>Portmanteau Answers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17638"/>
            <a:ext cx="7632700" cy="814387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Which two words do you think the poet has joined together?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55650" y="2332038"/>
          <a:ext cx="7632700" cy="3760785"/>
        </p:xfrm>
        <a:graphic>
          <a:graphicData uri="http://schemas.openxmlformats.org/drawingml/2006/table">
            <a:tbl>
              <a:tblPr firstRow="1" firstCol="1" bandRow="1"/>
              <a:tblGrid>
                <a:gridCol w="1916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7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8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462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kern="50" dirty="0">
                          <a:effectLst/>
                          <a:latin typeface="Twinkl SemiBold" pitchFamily="2" charset="0"/>
                          <a:ea typeface="Calibri" panose="020F0502020204030204" pitchFamily="34" charset="0"/>
                          <a:cs typeface="Liberation Sans"/>
                        </a:rPr>
                        <a:t>Word taken from the poem</a:t>
                      </a:r>
                      <a:endParaRPr lang="en-GB" sz="1000" kern="50" dirty="0">
                        <a:effectLst/>
                        <a:latin typeface="Twinkl SemiBold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6B5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kern="50" dirty="0">
                          <a:effectLst/>
                          <a:latin typeface="Twinkl SemiBold" pitchFamily="2" charset="0"/>
                          <a:ea typeface="Calibri" panose="020F0502020204030204" pitchFamily="34" charset="0"/>
                          <a:cs typeface="Liberation Sans"/>
                        </a:rPr>
                        <a:t>Word 1</a:t>
                      </a:r>
                      <a:endParaRPr lang="en-GB" sz="1000" kern="50" dirty="0">
                        <a:effectLst/>
                        <a:latin typeface="Twinkl SemiBold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6B5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kern="50" dirty="0">
                          <a:effectLst/>
                          <a:latin typeface="Twinkl SemiBold" pitchFamily="2" charset="0"/>
                          <a:ea typeface="Calibri" panose="020F0502020204030204" pitchFamily="34" charset="0"/>
                          <a:cs typeface="Liberation Sans"/>
                        </a:rPr>
                        <a:t>Word 2</a:t>
                      </a:r>
                      <a:endParaRPr lang="en-GB" sz="1000" kern="50" dirty="0">
                        <a:effectLst/>
                        <a:latin typeface="Twinkl SemiBold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6B5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brillig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brilliant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morning</a:t>
                      </a: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frabjous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fabulous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joyous</a:t>
                      </a: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5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b="0" kern="50" dirty="0">
                          <a:solidFill>
                            <a:srgbClr val="333333"/>
                          </a:solidFill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galumph</a:t>
                      </a:r>
                      <a:endParaRPr lang="en-GB" sz="1600" b="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gallop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triumph</a:t>
                      </a: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mimsy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miserable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flimsy</a:t>
                      </a: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err="1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slithy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slimy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lithe</a:t>
                      </a: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8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chortled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chuckled</a:t>
                      </a:r>
                      <a:endParaRPr lang="en-GB" sz="1600" kern="5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kern="5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snorted</a:t>
                      </a:r>
                      <a:r>
                        <a:rPr lang="en-GB" sz="1600" kern="5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Liberation Sans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A5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2566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1295</TotalTime>
  <Words>711</Words>
  <Application>Microsoft Office PowerPoint</Application>
  <PresentationFormat>On-screen Show (4:3)</PresentationFormat>
  <Paragraphs>119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Tuffy</vt:lpstr>
      <vt:lpstr>BPreplay</vt:lpstr>
      <vt:lpstr>Calibri</vt:lpstr>
      <vt:lpstr>Sassoon Infant Md</vt:lpstr>
      <vt:lpstr>Twinkl SemiBold</vt:lpstr>
      <vt:lpstr>Twinkl</vt:lpstr>
      <vt:lpstr>Liberation Sans</vt:lpstr>
      <vt:lpstr>Sassoon Infant Rg</vt:lpstr>
      <vt:lpstr>Office Theme</vt:lpstr>
      <vt:lpstr>English</vt:lpstr>
      <vt:lpstr>Poetic Conventions</vt:lpstr>
      <vt:lpstr>The Jabberwocky is a famous poem written by Lewis Caroll. It was written as part of Alice in Wonderland book. </vt:lpstr>
      <vt:lpstr>There is some tricky language in here. What do you think these words mean? Use a dictionary if you need to.  *slain,  *awhile,  *foe,  *shun,  *sought</vt:lpstr>
      <vt:lpstr>Think about these questions. No need to write. </vt:lpstr>
      <vt:lpstr>Poetic Conventions</vt:lpstr>
      <vt:lpstr>Poetic Conventions</vt:lpstr>
      <vt:lpstr>Poetic Conventions</vt:lpstr>
      <vt:lpstr>Poetic Conventions</vt:lpstr>
      <vt:lpstr>Poetic Conventions</vt:lpstr>
      <vt:lpstr>Poetic Conventions</vt:lpstr>
      <vt:lpstr>Poetic Conventions</vt:lpstr>
      <vt:lpstr>Poetic Conventions</vt:lpstr>
      <vt:lpstr>Poetic Conventions</vt:lpstr>
      <vt:lpstr>Portmanteau</vt:lpstr>
      <vt:lpstr>Portmanteau</vt:lpstr>
      <vt:lpstr>Create Your Own</vt:lpstr>
      <vt:lpstr>Portmanteau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Lindsay Baker</cp:lastModifiedBy>
  <cp:revision>102</cp:revision>
  <dcterms:created xsi:type="dcterms:W3CDTF">2014-10-01T16:09:27Z</dcterms:created>
  <dcterms:modified xsi:type="dcterms:W3CDTF">2020-06-17T09:13:59Z</dcterms:modified>
</cp:coreProperties>
</file>