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60" r:id="rId5"/>
    <p:sldId id="259" r:id="rId6"/>
    <p:sldId id="261" r:id="rId7"/>
    <p:sldId id="262" r:id="rId8"/>
    <p:sldId id="263" r:id="rId9"/>
    <p:sldId id="268" r:id="rId10"/>
    <p:sldId id="265" r:id="rId11"/>
    <p:sldId id="266" r:id="rId12"/>
    <p:sldId id="267" r:id="rId13"/>
    <p:sldId id="269" r:id="rId14"/>
    <p:sldId id="270" r:id="rId15"/>
    <p:sldId id="271" r:id="rId16"/>
    <p:sldId id="272" r:id="rId17"/>
    <p:sldId id="273" r:id="rId18"/>
    <p:sldId id="274" r:id="rId19"/>
    <p:sldId id="275" r:id="rId20"/>
    <p:sldId id="276" r:id="rId21"/>
    <p:sldId id="277" r:id="rId22"/>
    <p:sldId id="278"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82" autoAdjust="0"/>
    <p:restoredTop sz="94684" autoAdjust="0"/>
  </p:normalViewPr>
  <p:slideViewPr>
    <p:cSldViewPr>
      <p:cViewPr>
        <p:scale>
          <a:sx n="70" d="100"/>
          <a:sy n="70" d="100"/>
        </p:scale>
        <p:origin x="-1374" y="-204"/>
      </p:cViewPr>
      <p:guideLst>
        <p:guide orient="horz" pos="2160"/>
        <p:guide pos="2880"/>
      </p:guideLst>
    </p:cSldViewPr>
  </p:slideViewPr>
  <p:outlineViewPr>
    <p:cViewPr>
      <p:scale>
        <a:sx n="33" d="100"/>
        <a:sy n="33" d="100"/>
      </p:scale>
      <p:origin x="54" y="735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7314BD99-4F18-43B4-9D55-E640662FF288}" type="datetimeFigureOut">
              <a:rPr lang="en-GB" smtClean="0"/>
              <a:t>22/04/2020</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77FFD333-B6C1-4904-BC79-86A2C18D5971}" type="slidenum">
              <a:rPr lang="en-GB" smtClean="0"/>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314BD99-4F18-43B4-9D55-E640662FF288}"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FFD333-B6C1-4904-BC79-86A2C18D5971}" type="slidenum">
              <a:rPr lang="en-GB" smtClean="0"/>
              <a:t>‹#›</a:t>
            </a:fld>
            <a:endParaRPr lang="en-GB"/>
          </a:p>
        </p:txBody>
      </p:sp>
    </p:spTree>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7314BD99-4F18-43B4-9D55-E640662FF288}"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77FFD333-B6C1-4904-BC79-86A2C18D5971}"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314BD99-4F18-43B4-9D55-E640662FF288}" type="datetimeFigureOut">
              <a:rPr lang="en-GB" smtClean="0"/>
              <a:t>22/04/2020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FFD333-B6C1-4904-BC79-86A2C18D5971}" type="slidenum">
              <a:rPr lang="en-GB" smtClean="0"/>
              <a:t>‹#›</a:t>
            </a:fld>
            <a:endParaRPr lang="en-GB"/>
          </a:p>
        </p:txBody>
      </p:sp>
    </p:spTree>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7314BD99-4F18-43B4-9D55-E640662FF288}" type="datetimeFigureOut">
              <a:rPr lang="en-GB" smtClean="0"/>
              <a:t>22/04/2020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FFD333-B6C1-4904-BC79-86A2C18D5971}" type="slidenum">
              <a:rPr lang="en-GB" smtClean="0"/>
              <a:t>‹#›</a:t>
            </a:fld>
            <a:endParaRPr lang="en-GB"/>
          </a:p>
        </p:txBody>
      </p:sp>
    </p:spTree>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314BD99-4F18-43B4-9D55-E640662FF288}" type="datetimeFigureOut">
              <a:rPr lang="en-GB" smtClean="0"/>
              <a:t>22/04/2020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FFD333-B6C1-4904-BC79-86A2C18D5971}" type="slidenum">
              <a:rPr lang="en-GB" smtClean="0"/>
              <a:t>‹#›</a:t>
            </a:fld>
            <a:endParaRPr lang="en-GB"/>
          </a:p>
        </p:txBody>
      </p:sp>
    </p:spTree>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14BD99-4F18-43B4-9D55-E640662FF288}" type="datetimeFigureOut">
              <a:rPr lang="en-GB" smtClean="0"/>
              <a:t>22/04/2020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FFD333-B6C1-4904-BC79-86A2C18D5971}" type="slidenum">
              <a:rPr lang="en-GB" smtClean="0"/>
              <a:t>‹#›</a:t>
            </a:fld>
            <a:endParaRPr lang="en-GB"/>
          </a:p>
        </p:txBody>
      </p:sp>
    </p:spTree>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314BD99-4F18-43B4-9D55-E640662FF288}" type="datetimeFigureOut">
              <a:rPr lang="en-GB" smtClean="0"/>
              <a:t>22/04/2020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FFD333-B6C1-4904-BC79-86A2C18D5971}" type="slidenum">
              <a:rPr lang="en-GB" smtClean="0"/>
              <a:t>‹#›</a:t>
            </a:fld>
            <a:endParaRPr lang="en-GB"/>
          </a:p>
        </p:txBody>
      </p:sp>
    </p:spTree>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7314BD99-4F18-43B4-9D55-E640662FF288}" type="datetimeFigureOut">
              <a:rPr lang="en-GB" smtClean="0"/>
              <a:t>22/04/2020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FFD333-B6C1-4904-BC79-86A2C18D5971}" type="slidenum">
              <a:rPr lang="en-GB" smtClean="0"/>
              <a:t>‹#›</a:t>
            </a:fld>
            <a:endParaRPr lang="en-GB"/>
          </a:p>
        </p:txBody>
      </p:sp>
    </p:spTree>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314BD99-4F18-43B4-9D55-E640662FF288}"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FFD333-B6C1-4904-BC79-86A2C18D5971}" type="slidenum">
              <a:rPr lang="en-GB" smtClean="0"/>
              <a:t>‹#›</a:t>
            </a:fld>
            <a:endParaRPr lang="en-GB"/>
          </a:p>
        </p:txBody>
      </p:sp>
    </p:spTree>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314BD99-4F18-43B4-9D55-E640662FF288}"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FFD333-B6C1-4904-BC79-86A2C18D5971}" type="slidenum">
              <a:rPr lang="en-GB" smtClean="0"/>
              <a:t>‹#›</a:t>
            </a:fld>
            <a:endParaRPr lang="en-GB"/>
          </a:p>
        </p:txBody>
      </p:sp>
    </p:spTree>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7314BD99-4F18-43B4-9D55-E640662FF288}" type="datetimeFigureOut">
              <a:rPr lang="en-GB" smtClean="0"/>
              <a:t>22/04/2020</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77FFD333-B6C1-4904-BC79-86A2C18D5971}"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hyperlink" Target="https://www.google.co.uk/url?sa=i&amp;url=https://en.wikipedia.org/wiki/Darcey_Bussell&amp;psig=AOvVaw1ZOAW61-cj2LFrbRwWkjlx&amp;ust=1586250318131000&amp;source=images&amp;cd=vfe&amp;ved=0CAIQjRxqFwoTCJizxY250-gCFQAAAAAdAAAAABAD"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 Id="rId4"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6034682"/>
          </a:xfrm>
        </p:spPr>
        <p:txBody>
          <a:bodyPr>
            <a:normAutofit/>
          </a:bodyPr>
          <a:lstStyle/>
          <a:p>
            <a:r>
              <a:rPr lang="en-GB" sz="8800" i="1" dirty="0" smtClean="0">
                <a:latin typeface="Bodoni MT Black" panose="02070A03080606020203" pitchFamily="18" charset="0"/>
              </a:rPr>
              <a:t>The beginnings of ballet </a:t>
            </a:r>
            <a:endParaRPr lang="en-GB" sz="8800" i="1" dirty="0">
              <a:latin typeface="Bodoni MT Black" panose="02070A03080606020203" pitchFamily="18" charset="0"/>
            </a:endParaRPr>
          </a:p>
        </p:txBody>
      </p:sp>
      <p:sp>
        <p:nvSpPr>
          <p:cNvPr id="2" name="TextBox 1"/>
          <p:cNvSpPr txBox="1"/>
          <p:nvPr/>
        </p:nvSpPr>
        <p:spPr>
          <a:xfrm>
            <a:off x="6732240" y="5949280"/>
            <a:ext cx="2304256" cy="707886"/>
          </a:xfrm>
          <a:prstGeom prst="rect">
            <a:avLst/>
          </a:prstGeom>
          <a:noFill/>
        </p:spPr>
        <p:txBody>
          <a:bodyPr wrap="square" rtlCol="0">
            <a:spAutoFit/>
          </a:bodyPr>
          <a:lstStyle/>
          <a:p>
            <a:r>
              <a:rPr lang="en-GB" sz="2000" dirty="0" smtClean="0"/>
              <a:t>By Anna Rose </a:t>
            </a:r>
          </a:p>
          <a:p>
            <a:r>
              <a:rPr lang="en-GB" sz="2000" dirty="0" smtClean="0"/>
              <a:t>Moynihan-case</a:t>
            </a:r>
            <a:endParaRPr lang="en-GB" sz="2000" dirty="0"/>
          </a:p>
        </p:txBody>
      </p:sp>
    </p:spTree>
    <p:extLst>
      <p:ext uri="{BB962C8B-B14F-4D97-AF65-F5344CB8AC3E}">
        <p14:creationId xmlns:p14="http://schemas.microsoft.com/office/powerpoint/2010/main" val="1866368819"/>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How did Ballet start?</a:t>
            </a:r>
            <a:endParaRPr lang="en-GB" dirty="0"/>
          </a:p>
        </p:txBody>
      </p:sp>
      <p:sp>
        <p:nvSpPr>
          <p:cNvPr id="4" name="Content Placeholder 3"/>
          <p:cNvSpPr>
            <a:spLocks noGrp="1"/>
          </p:cNvSpPr>
          <p:nvPr>
            <p:ph idx="1"/>
          </p:nvPr>
        </p:nvSpPr>
        <p:spPr>
          <a:xfrm>
            <a:off x="539552" y="1628800"/>
            <a:ext cx="8229600" cy="4709160"/>
          </a:xfrm>
        </p:spPr>
        <p:txBody>
          <a:bodyPr>
            <a:normAutofit/>
          </a:bodyPr>
          <a:lstStyle/>
          <a:p>
            <a:pPr marL="0" indent="0">
              <a:buNone/>
            </a:pPr>
            <a:r>
              <a:rPr lang="en-GB" dirty="0" smtClean="0"/>
              <a:t>Ballet began in the 1500s in the Italian Renaissance courts and spread from Italy to France, where most people think it started for the language that is used today, by the help of Catherine de’ Medici. Later it developed into a concert dance form in France and Russia . King Louis XIV founded the </a:t>
            </a:r>
            <a:r>
              <a:rPr lang="en-GB" dirty="0" err="1" smtClean="0"/>
              <a:t>Academie</a:t>
            </a:r>
            <a:r>
              <a:rPr lang="en-GB" dirty="0" smtClean="0"/>
              <a:t> Royale de </a:t>
            </a:r>
            <a:r>
              <a:rPr lang="en-GB" dirty="0" err="1" smtClean="0"/>
              <a:t>Musique</a:t>
            </a:r>
            <a:r>
              <a:rPr lang="en-GB" dirty="0"/>
              <a:t> </a:t>
            </a:r>
            <a:r>
              <a:rPr lang="en-GB" dirty="0" smtClean="0"/>
              <a:t>from which the Paris opera developed as first professional ballet company.</a:t>
            </a:r>
            <a:endParaRPr lang="en-GB" dirty="0"/>
          </a:p>
        </p:txBody>
      </p:sp>
    </p:spTree>
    <p:extLst>
      <p:ext uri="{BB962C8B-B14F-4D97-AF65-F5344CB8AC3E}">
        <p14:creationId xmlns:p14="http://schemas.microsoft.com/office/powerpoint/2010/main" val="2525795997"/>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188640"/>
            <a:ext cx="3008313" cy="1246460"/>
          </a:xfrm>
        </p:spPr>
        <p:txBody>
          <a:bodyPr>
            <a:noAutofit/>
          </a:bodyPr>
          <a:lstStyle/>
          <a:p>
            <a:pPr algn="ctr"/>
            <a:r>
              <a:rPr lang="en-GB" sz="4400" dirty="0" err="1" smtClean="0">
                <a:solidFill>
                  <a:schemeClr val="accent1">
                    <a:lumMod val="60000"/>
                    <a:lumOff val="40000"/>
                  </a:schemeClr>
                </a:solidFill>
              </a:rPr>
              <a:t>Pierina</a:t>
            </a:r>
            <a:r>
              <a:rPr lang="en-GB" sz="4400" dirty="0" smtClean="0">
                <a:solidFill>
                  <a:schemeClr val="accent1">
                    <a:lumMod val="60000"/>
                    <a:lumOff val="40000"/>
                  </a:schemeClr>
                </a:solidFill>
              </a:rPr>
              <a:t> </a:t>
            </a:r>
            <a:r>
              <a:rPr lang="en-GB" sz="4400" dirty="0" err="1" smtClean="0">
                <a:solidFill>
                  <a:schemeClr val="accent1">
                    <a:lumMod val="60000"/>
                    <a:lumOff val="40000"/>
                  </a:schemeClr>
                </a:solidFill>
              </a:rPr>
              <a:t>Legnani</a:t>
            </a:r>
            <a:endParaRPr lang="en-GB" sz="4400" dirty="0">
              <a:solidFill>
                <a:schemeClr val="accent1">
                  <a:lumMod val="60000"/>
                  <a:lumOff val="40000"/>
                </a:schemeClr>
              </a:solidFill>
            </a:endParaRPr>
          </a:p>
        </p:txBody>
      </p:sp>
      <p:sp>
        <p:nvSpPr>
          <p:cNvPr id="6" name="Text Placeholder 5"/>
          <p:cNvSpPr>
            <a:spLocks noGrp="1"/>
          </p:cNvSpPr>
          <p:nvPr>
            <p:ph type="body" idx="2"/>
          </p:nvPr>
        </p:nvSpPr>
        <p:spPr>
          <a:xfrm>
            <a:off x="539551" y="1556792"/>
            <a:ext cx="2925962" cy="4569371"/>
          </a:xfrm>
        </p:spPr>
        <p:txBody>
          <a:bodyPr/>
          <a:lstStyle/>
          <a:p>
            <a:endParaRPr lang="en-GB" dirty="0"/>
          </a:p>
        </p:txBody>
      </p:sp>
      <p:sp>
        <p:nvSpPr>
          <p:cNvPr id="5" name="Content Placeholder 4"/>
          <p:cNvSpPr>
            <a:spLocks noGrp="1"/>
          </p:cNvSpPr>
          <p:nvPr>
            <p:ph sz="half" idx="1"/>
          </p:nvPr>
        </p:nvSpPr>
        <p:spPr/>
        <p:txBody>
          <a:bodyPr>
            <a:normAutofit/>
          </a:bodyPr>
          <a:lstStyle/>
          <a:p>
            <a:pPr marL="0" indent="0">
              <a:buNone/>
            </a:pPr>
            <a:r>
              <a:rPr lang="en-GB" sz="2800" dirty="0" err="1" smtClean="0"/>
              <a:t>Pierina</a:t>
            </a:r>
            <a:r>
              <a:rPr lang="en-GB" sz="2800" dirty="0" smtClean="0"/>
              <a:t> </a:t>
            </a:r>
            <a:r>
              <a:rPr lang="en-GB" sz="2800" dirty="0" err="1" smtClean="0"/>
              <a:t>Legnani</a:t>
            </a:r>
            <a:r>
              <a:rPr lang="en-GB" sz="2800" dirty="0" smtClean="0"/>
              <a:t> was born on the 30</a:t>
            </a:r>
            <a:r>
              <a:rPr lang="en-GB" sz="2800" baseline="30000" dirty="0" smtClean="0"/>
              <a:t>th</a:t>
            </a:r>
            <a:r>
              <a:rPr lang="en-GB" sz="2800" dirty="0" smtClean="0"/>
              <a:t> of September 1868 in Milan, Italy, and died on the 15</a:t>
            </a:r>
            <a:r>
              <a:rPr lang="en-GB" sz="2800" baseline="30000" dirty="0" smtClean="0"/>
              <a:t>th</a:t>
            </a:r>
            <a:r>
              <a:rPr lang="en-GB" sz="2800" dirty="0" smtClean="0"/>
              <a:t> of November 1930. </a:t>
            </a:r>
            <a:r>
              <a:rPr lang="en-GB" sz="2800" dirty="0"/>
              <a:t>S</a:t>
            </a:r>
            <a:r>
              <a:rPr lang="en-GB" sz="2800" dirty="0" smtClean="0"/>
              <a:t>he was an Italian ballerina who introduced the 32 </a:t>
            </a:r>
            <a:r>
              <a:rPr lang="en-GB" sz="2800" dirty="0" err="1" smtClean="0"/>
              <a:t>fourettes</a:t>
            </a:r>
            <a:r>
              <a:rPr lang="en-GB" sz="2800" dirty="0" smtClean="0"/>
              <a:t> </a:t>
            </a:r>
            <a:r>
              <a:rPr lang="en-GB" sz="2800" dirty="0" err="1" smtClean="0"/>
              <a:t>en</a:t>
            </a:r>
            <a:r>
              <a:rPr lang="en-GB" sz="2800" dirty="0" smtClean="0"/>
              <a:t> </a:t>
            </a:r>
            <a:r>
              <a:rPr lang="en-GB" sz="2800" dirty="0" err="1" smtClean="0"/>
              <a:t>tournant</a:t>
            </a:r>
            <a:r>
              <a:rPr lang="en-GB" sz="2800" dirty="0" smtClean="0"/>
              <a:t>  to the ballet world in 1893. From 1893 until 1901, she was prima ballerina </a:t>
            </a:r>
            <a:r>
              <a:rPr lang="en-GB" sz="2800" dirty="0" err="1" smtClean="0"/>
              <a:t>assoluta</a:t>
            </a:r>
            <a:r>
              <a:rPr lang="en-GB" sz="2800" dirty="0" smtClean="0"/>
              <a:t> at the </a:t>
            </a:r>
            <a:r>
              <a:rPr lang="en-GB" sz="2800" dirty="0" err="1" smtClean="0"/>
              <a:t>Mariinsky</a:t>
            </a:r>
            <a:r>
              <a:rPr lang="en-GB" sz="2800" dirty="0" smtClean="0"/>
              <a:t> </a:t>
            </a:r>
            <a:r>
              <a:rPr lang="en-GB" sz="2800" dirty="0" err="1" smtClean="0"/>
              <a:t>Theater</a:t>
            </a:r>
            <a:r>
              <a:rPr lang="en-GB" sz="2800" dirty="0" smtClean="0"/>
              <a:t>, St. Petersburg, she was the highest ranking for a woman!</a:t>
            </a:r>
          </a:p>
          <a:p>
            <a:pPr marL="0" indent="0">
              <a:buNone/>
            </a:pPr>
            <a:r>
              <a:rPr lang="en-GB" sz="2800" dirty="0" smtClean="0"/>
              <a:t> </a:t>
            </a:r>
            <a:endParaRPr lang="en-GB"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1" y="1412776"/>
            <a:ext cx="2880321"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02038508"/>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nodePh="1">
                                  <p:stCondLst>
                                    <p:cond delay="0"/>
                                  </p:stCondLst>
                                  <p:endCondLst>
                                    <p:cond evt="begin" delay="0">
                                      <p:tn val="10"/>
                                    </p:cond>
                                  </p:end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arn(inVertical)">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barn(inVertical)">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barn(inVertical)">
                                      <p:cBhvr>
                                        <p:cTn id="22"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smtClean="0"/>
              <a:t>What was the first ever performanc</a:t>
            </a:r>
            <a:r>
              <a:rPr lang="en-GB" sz="4000" dirty="0" smtClean="0">
                <a:solidFill>
                  <a:schemeClr val="accent1">
                    <a:lumMod val="60000"/>
                    <a:lumOff val="40000"/>
                  </a:schemeClr>
                </a:solidFill>
              </a:rPr>
              <a:t>e</a:t>
            </a:r>
            <a:r>
              <a:rPr lang="en-GB" sz="4000" dirty="0" smtClean="0"/>
              <a:t>?</a:t>
            </a:r>
            <a:endParaRPr lang="en-GB" sz="4000" dirty="0"/>
          </a:p>
        </p:txBody>
      </p:sp>
      <p:sp>
        <p:nvSpPr>
          <p:cNvPr id="3" name="Content Placeholder 2"/>
          <p:cNvSpPr>
            <a:spLocks noGrp="1"/>
          </p:cNvSpPr>
          <p:nvPr>
            <p:ph idx="1"/>
          </p:nvPr>
        </p:nvSpPr>
        <p:spPr/>
        <p:txBody>
          <a:bodyPr>
            <a:normAutofit lnSpcReduction="10000"/>
          </a:bodyPr>
          <a:lstStyle/>
          <a:p>
            <a:pPr marL="0" indent="0">
              <a:buNone/>
            </a:pPr>
            <a:r>
              <a:rPr lang="en-GB" sz="3600" dirty="0" smtClean="0"/>
              <a:t>The ballet </a:t>
            </a:r>
            <a:r>
              <a:rPr lang="en-GB" sz="3600" dirty="0" err="1" smtClean="0"/>
              <a:t>comique</a:t>
            </a:r>
            <a:r>
              <a:rPr lang="en-GB" sz="3600" dirty="0" smtClean="0"/>
              <a:t> de la </a:t>
            </a:r>
            <a:r>
              <a:rPr lang="en-GB" sz="3600" dirty="0" err="1" smtClean="0"/>
              <a:t>Reine</a:t>
            </a:r>
            <a:r>
              <a:rPr lang="en-GB" sz="3600" dirty="0" smtClean="0"/>
              <a:t> ( at the time spelled </a:t>
            </a:r>
            <a:r>
              <a:rPr lang="en-GB" sz="3600" dirty="0" err="1" smtClean="0"/>
              <a:t>Balet</a:t>
            </a:r>
            <a:r>
              <a:rPr lang="en-GB" sz="3600" dirty="0" smtClean="0"/>
              <a:t> </a:t>
            </a:r>
            <a:r>
              <a:rPr lang="en-GB" sz="3600" dirty="0" err="1" smtClean="0"/>
              <a:t>comique</a:t>
            </a:r>
            <a:r>
              <a:rPr lang="en-GB" sz="3600" dirty="0" smtClean="0"/>
              <a:t> de la </a:t>
            </a:r>
            <a:r>
              <a:rPr lang="en-GB" sz="3600" dirty="0" err="1" smtClean="0"/>
              <a:t>Royne</a:t>
            </a:r>
            <a:r>
              <a:rPr lang="en-GB" sz="3600" dirty="0" smtClean="0"/>
              <a:t>) was an elaborate court spectacle performed on October 15</a:t>
            </a:r>
            <a:r>
              <a:rPr lang="en-GB" sz="3600" baseline="30000" dirty="0" smtClean="0"/>
              <a:t>th</a:t>
            </a:r>
            <a:r>
              <a:rPr lang="en-GB" sz="3600" dirty="0" smtClean="0"/>
              <a:t>, 1581, during the reign of Henry III of France, in the large hall of the Hotel De Bourbon, adjacent to the Louvre Palace in Paris. It is often referred to as the first ballet de court.  </a:t>
            </a:r>
            <a:endParaRPr lang="en-GB" sz="3600" dirty="0"/>
          </a:p>
        </p:txBody>
      </p:sp>
    </p:spTree>
    <p:extLst>
      <p:ext uri="{BB962C8B-B14F-4D97-AF65-F5344CB8AC3E}">
        <p14:creationId xmlns:p14="http://schemas.microsoft.com/office/powerpoint/2010/main" val="739079296"/>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idx="2"/>
          </p:nvPr>
        </p:nvSpPr>
        <p:spPr/>
        <p:txBody>
          <a:bodyPr>
            <a:normAutofit/>
          </a:bodyPr>
          <a:lstStyle/>
          <a:p>
            <a:endParaRPr lang="en-GB" sz="2800" dirty="0">
              <a:solidFill>
                <a:schemeClr val="accent2">
                  <a:lumMod val="60000"/>
                  <a:lumOff val="40000"/>
                </a:schemeClr>
              </a:solidFill>
            </a:endParaRPr>
          </a:p>
        </p:txBody>
      </p:sp>
      <p:sp>
        <p:nvSpPr>
          <p:cNvPr id="6" name="Content Placeholder 5"/>
          <p:cNvSpPr>
            <a:spLocks noGrp="1"/>
          </p:cNvSpPr>
          <p:nvPr>
            <p:ph sz="half" idx="1"/>
          </p:nvPr>
        </p:nvSpPr>
        <p:spPr/>
        <p:txBody>
          <a:bodyPr>
            <a:noAutofit/>
          </a:bodyPr>
          <a:lstStyle/>
          <a:p>
            <a:pPr marL="0" indent="0">
              <a:buNone/>
            </a:pPr>
            <a:r>
              <a:rPr lang="en-GB" sz="3200" dirty="0" err="1" smtClean="0"/>
              <a:t>Vaslav</a:t>
            </a:r>
            <a:r>
              <a:rPr lang="en-GB" sz="3200" dirty="0" smtClean="0"/>
              <a:t> Nijinsky was born on March 1889 and died on the 8</a:t>
            </a:r>
            <a:r>
              <a:rPr lang="en-GB" sz="3200" baseline="30000" dirty="0" smtClean="0"/>
              <a:t>th</a:t>
            </a:r>
            <a:r>
              <a:rPr lang="en-GB" sz="3200" dirty="0" smtClean="0"/>
              <a:t> of April </a:t>
            </a:r>
            <a:r>
              <a:rPr lang="en-GB" sz="3200" dirty="0" smtClean="0"/>
              <a:t>1950. </a:t>
            </a:r>
            <a:r>
              <a:rPr lang="en-GB" sz="3200" dirty="0" smtClean="0"/>
              <a:t>He was of Polish descent. Nijinsky was a well-known choreographer and a ballet dancer. Due to his prowess in ballet dancing, he was regarded as one of the best male dancers during the 20</a:t>
            </a:r>
            <a:r>
              <a:rPr lang="en-GB" sz="3200" baseline="30000" dirty="0" smtClean="0"/>
              <a:t>th</a:t>
            </a:r>
            <a:r>
              <a:rPr lang="en-GB" sz="3200" dirty="0" smtClean="0"/>
              <a:t> century. </a:t>
            </a:r>
            <a:endParaRPr lang="en-GB" sz="3200" dirty="0"/>
          </a:p>
        </p:txBody>
      </p:sp>
      <p:sp>
        <p:nvSpPr>
          <p:cNvPr id="2" name="TextBox 1"/>
          <p:cNvSpPr txBox="1"/>
          <p:nvPr/>
        </p:nvSpPr>
        <p:spPr>
          <a:xfrm>
            <a:off x="251520" y="212447"/>
            <a:ext cx="3096344" cy="1323439"/>
          </a:xfrm>
          <a:prstGeom prst="rect">
            <a:avLst/>
          </a:prstGeom>
          <a:noFill/>
        </p:spPr>
        <p:txBody>
          <a:bodyPr wrap="square" rtlCol="0">
            <a:spAutoFit/>
          </a:bodyPr>
          <a:lstStyle/>
          <a:p>
            <a:pPr algn="ctr"/>
            <a:r>
              <a:rPr lang="en-GB" sz="4000" dirty="0" err="1" smtClean="0">
                <a:solidFill>
                  <a:schemeClr val="accent1">
                    <a:lumMod val="60000"/>
                    <a:lumOff val="40000"/>
                  </a:schemeClr>
                </a:solidFill>
              </a:rPr>
              <a:t>Vaslav</a:t>
            </a:r>
            <a:r>
              <a:rPr lang="en-GB" sz="4000" dirty="0" smtClean="0">
                <a:solidFill>
                  <a:schemeClr val="accent1">
                    <a:lumMod val="60000"/>
                    <a:lumOff val="40000"/>
                  </a:schemeClr>
                </a:solidFill>
              </a:rPr>
              <a:t> Nijinsky</a:t>
            </a:r>
            <a:endParaRPr lang="en-GB" sz="4000" dirty="0">
              <a:solidFill>
                <a:schemeClr val="accent1">
                  <a:lumMod val="60000"/>
                  <a:lumOff val="40000"/>
                </a:schemeClr>
              </a:solidFill>
            </a:endParaRP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391" y="1484784"/>
            <a:ext cx="3096344"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3660128"/>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amond(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diamond(in)">
                                      <p:cBhvr>
                                        <p:cTn id="12" dur="2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amond(in)">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is ballet important?</a:t>
            </a:r>
            <a:endParaRPr lang="en-GB" dirty="0"/>
          </a:p>
        </p:txBody>
      </p:sp>
      <p:sp>
        <p:nvSpPr>
          <p:cNvPr id="3" name="Content Placeholder 2"/>
          <p:cNvSpPr>
            <a:spLocks noGrp="1"/>
          </p:cNvSpPr>
          <p:nvPr>
            <p:ph idx="1"/>
          </p:nvPr>
        </p:nvSpPr>
        <p:spPr/>
        <p:txBody>
          <a:bodyPr>
            <a:noAutofit/>
          </a:bodyPr>
          <a:lstStyle/>
          <a:p>
            <a:pPr marL="0" indent="0">
              <a:buNone/>
            </a:pPr>
            <a:r>
              <a:rPr lang="en-GB" sz="3600" dirty="0" smtClean="0"/>
              <a:t>Ballet teachers work ethic, perseverance, dedication, motivation, stamina, flexibility and strength. Dancers work hard in ballet but the results are worth it. Ballet help dancers grow- it gives students what they need to spread their wings and fly in all dance classes. </a:t>
            </a:r>
            <a:endParaRPr lang="en-GB" sz="3600" dirty="0"/>
          </a:p>
        </p:txBody>
      </p:sp>
    </p:spTree>
    <p:extLst>
      <p:ext uri="{BB962C8B-B14F-4D97-AF65-F5344CB8AC3E}">
        <p14:creationId xmlns:p14="http://schemas.microsoft.com/office/powerpoint/2010/main" val="4130842385"/>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3</a:t>
            </a:r>
            <a:r>
              <a:rPr lang="en-GB" dirty="0" smtClean="0"/>
              <a:t> of the most famous ballerinas in the world!</a:t>
            </a:r>
            <a:endParaRPr lang="en-GB" dirty="0"/>
          </a:p>
        </p:txBody>
      </p:sp>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484784"/>
            <a:ext cx="1705126" cy="1728192"/>
          </a:xfrm>
        </p:spPr>
      </p:pic>
      <p:pic>
        <p:nvPicPr>
          <p:cNvPr id="1029"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4288" y="3212976"/>
            <a:ext cx="1728192" cy="1584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1979712" y="1628800"/>
            <a:ext cx="6912768" cy="1477328"/>
          </a:xfrm>
          <a:prstGeom prst="rect">
            <a:avLst/>
          </a:prstGeom>
          <a:noFill/>
        </p:spPr>
        <p:txBody>
          <a:bodyPr wrap="square" rtlCol="0">
            <a:spAutoFit/>
          </a:bodyPr>
          <a:lstStyle/>
          <a:p>
            <a:r>
              <a:rPr lang="en-GB" dirty="0" smtClean="0"/>
              <a:t>Anna Pavlova was a Russian prima  ballerina in  the late 19</a:t>
            </a:r>
            <a:r>
              <a:rPr lang="en-GB" baseline="30000" dirty="0" smtClean="0"/>
              <a:t>th</a:t>
            </a:r>
            <a:r>
              <a:rPr lang="en-GB" dirty="0" smtClean="0"/>
              <a:t> and the early 20</a:t>
            </a:r>
            <a:r>
              <a:rPr lang="en-GB" baseline="30000" dirty="0" smtClean="0"/>
              <a:t>th</a:t>
            </a:r>
            <a:r>
              <a:rPr lang="en-GB" dirty="0" smtClean="0"/>
              <a:t>  centuries. After attending the Imperial </a:t>
            </a:r>
            <a:r>
              <a:rPr lang="en-GB" dirty="0"/>
              <a:t>B</a:t>
            </a:r>
            <a:r>
              <a:rPr lang="en-GB" dirty="0" smtClean="0"/>
              <a:t>allet </a:t>
            </a:r>
            <a:r>
              <a:rPr lang="en-GB" dirty="0"/>
              <a:t>S</a:t>
            </a:r>
            <a:r>
              <a:rPr lang="en-GB" dirty="0" smtClean="0"/>
              <a:t>chool, she made her company debut in 1899 and quickly became a prima ballerina. Her breakthrough performance was in The Dying Swan in 1905, which became her signature role.</a:t>
            </a:r>
          </a:p>
        </p:txBody>
      </p:sp>
      <p:sp>
        <p:nvSpPr>
          <p:cNvPr id="3" name="TextBox 2"/>
          <p:cNvSpPr txBox="1"/>
          <p:nvPr/>
        </p:nvSpPr>
        <p:spPr>
          <a:xfrm>
            <a:off x="179512" y="3284984"/>
            <a:ext cx="6984776" cy="1477328"/>
          </a:xfrm>
          <a:prstGeom prst="rect">
            <a:avLst/>
          </a:prstGeom>
          <a:noFill/>
        </p:spPr>
        <p:txBody>
          <a:bodyPr wrap="square" rtlCol="0">
            <a:spAutoFit/>
          </a:bodyPr>
          <a:lstStyle/>
          <a:p>
            <a:r>
              <a:rPr lang="en-GB" dirty="0" smtClean="0"/>
              <a:t>Dame </a:t>
            </a:r>
            <a:r>
              <a:rPr lang="en-GB" dirty="0"/>
              <a:t>Margot Fonteyn was an outstanding and beloved classical ballerina with an extensive career, from 1934 to 1979 she danced for England’s Royal Ballet, putting British ballet on the international map. Margot Fonteyn was born in Reigate, on </a:t>
            </a:r>
            <a:r>
              <a:rPr lang="en-GB" dirty="0" smtClean="0"/>
              <a:t>May 18th, 1919 and died on 21</a:t>
            </a:r>
            <a:r>
              <a:rPr lang="en-GB" baseline="30000" dirty="0" smtClean="0"/>
              <a:t>st</a:t>
            </a:r>
            <a:r>
              <a:rPr lang="en-GB" dirty="0" smtClean="0"/>
              <a:t> of February 1991.</a:t>
            </a:r>
            <a:endParaRPr lang="en-GB" dirty="0"/>
          </a:p>
        </p:txBody>
      </p:sp>
      <p:pic>
        <p:nvPicPr>
          <p:cNvPr id="1026" name="Picture 2" descr="Darcey Bussell - Wikipedia">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794" y="4709864"/>
            <a:ext cx="1689894" cy="214813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979712" y="4869160"/>
            <a:ext cx="6912768" cy="1477328"/>
          </a:xfrm>
          <a:prstGeom prst="rect">
            <a:avLst/>
          </a:prstGeom>
          <a:noFill/>
        </p:spPr>
        <p:txBody>
          <a:bodyPr wrap="square" rtlCol="0">
            <a:spAutoFit/>
          </a:bodyPr>
          <a:lstStyle/>
          <a:p>
            <a:r>
              <a:rPr lang="en-GB" dirty="0" smtClean="0"/>
              <a:t>Dame Darcy </a:t>
            </a:r>
            <a:r>
              <a:rPr lang="en-GB" dirty="0" err="1" smtClean="0"/>
              <a:t>Bussell</a:t>
            </a:r>
            <a:r>
              <a:rPr lang="en-GB" dirty="0" smtClean="0"/>
              <a:t> was born on the 27</a:t>
            </a:r>
            <a:r>
              <a:rPr lang="en-GB" baseline="30000" dirty="0" smtClean="0"/>
              <a:t>th</a:t>
            </a:r>
            <a:r>
              <a:rPr lang="en-GB" dirty="0" smtClean="0"/>
              <a:t> of April 1969,  she is a British ballet dancer and celebrity of the late 20</a:t>
            </a:r>
            <a:r>
              <a:rPr lang="en-GB" baseline="30000" dirty="0" smtClean="0"/>
              <a:t>th</a:t>
            </a:r>
            <a:r>
              <a:rPr lang="en-GB" dirty="0" smtClean="0"/>
              <a:t> century. Renowned for the energy and passion of her performances, she was one of the youngest artists to serve  as principal dancer in the Royal Ballet of London.      </a:t>
            </a:r>
            <a:endParaRPr lang="en-GB" dirty="0"/>
          </a:p>
        </p:txBody>
      </p:sp>
    </p:spTree>
    <p:extLst>
      <p:ext uri="{BB962C8B-B14F-4D97-AF65-F5344CB8AC3E}">
        <p14:creationId xmlns:p14="http://schemas.microsoft.com/office/powerpoint/2010/main" val="2641969534"/>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wheel(1)">
                                      <p:cBhvr>
                                        <p:cTn id="17" dur="20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1029"/>
                                        </p:tgtEl>
                                        <p:attrNameLst>
                                          <p:attrName>style.visibility</p:attrName>
                                        </p:attrNameLst>
                                      </p:cBhvr>
                                      <p:to>
                                        <p:strVal val="visible"/>
                                      </p:to>
                                    </p:set>
                                    <p:animEffect transition="in" filter="wheel(1)">
                                      <p:cBhvr>
                                        <p:cTn id="22" dur="2000"/>
                                        <p:tgtEl>
                                          <p:spTgt spid="1029"/>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heel(1)">
                                      <p:cBhvr>
                                        <p:cTn id="27" dur="20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1026"/>
                                        </p:tgtEl>
                                        <p:attrNameLst>
                                          <p:attrName>style.visibility</p:attrName>
                                        </p:attrNameLst>
                                      </p:cBhvr>
                                      <p:to>
                                        <p:strVal val="visible"/>
                                      </p:to>
                                    </p:set>
                                    <p:animEffect transition="in" filter="wheel(1)">
                                      <p:cBhvr>
                                        <p:cTn id="32" dur="2000"/>
                                        <p:tgtEl>
                                          <p:spTgt spid="1026"/>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Effect transition="in" filter="wheel(1)">
                                      <p:cBhvr>
                                        <p:cTn id="3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34682"/>
          </a:xfrm>
        </p:spPr>
        <p:txBody>
          <a:bodyPr>
            <a:normAutofit/>
          </a:bodyPr>
          <a:lstStyle/>
          <a:p>
            <a:r>
              <a:rPr lang="en-GB" sz="6600" dirty="0" smtClean="0"/>
              <a:t>Dances derived from classical ballet</a:t>
            </a:r>
            <a:endParaRPr lang="en-GB" sz="6600" dirty="0"/>
          </a:p>
        </p:txBody>
      </p:sp>
    </p:spTree>
    <p:extLst>
      <p:ext uri="{BB962C8B-B14F-4D97-AF65-F5344CB8AC3E}">
        <p14:creationId xmlns:p14="http://schemas.microsoft.com/office/powerpoint/2010/main" val="918737080"/>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92696"/>
            <a:ext cx="3008313" cy="742404"/>
          </a:xfrm>
        </p:spPr>
        <p:txBody>
          <a:bodyPr>
            <a:noAutofit/>
          </a:bodyPr>
          <a:lstStyle/>
          <a:p>
            <a:r>
              <a:rPr lang="en-GB" sz="3200" dirty="0"/>
              <a:t>C</a:t>
            </a:r>
            <a:r>
              <a:rPr lang="en-GB" sz="3200" dirty="0" smtClean="0"/>
              <a:t>ontemporary</a:t>
            </a:r>
            <a:endParaRPr lang="en-GB" sz="3200" dirty="0"/>
          </a:p>
        </p:txBody>
      </p:sp>
      <p:sp>
        <p:nvSpPr>
          <p:cNvPr id="3" name="Text Placeholder 2"/>
          <p:cNvSpPr>
            <a:spLocks noGrp="1"/>
          </p:cNvSpPr>
          <p:nvPr>
            <p:ph type="body" idx="2"/>
          </p:nvPr>
        </p:nvSpPr>
        <p:spPr/>
        <p:txBody>
          <a:bodyPr>
            <a:normAutofit/>
          </a:bodyPr>
          <a:lstStyle/>
          <a:p>
            <a:r>
              <a:rPr lang="en-GB" sz="2400" dirty="0" smtClean="0"/>
              <a:t>When did </a:t>
            </a:r>
            <a:r>
              <a:rPr lang="en-GB" sz="2400" dirty="0"/>
              <a:t>C</a:t>
            </a:r>
            <a:r>
              <a:rPr lang="en-GB" sz="2400" dirty="0" smtClean="0"/>
              <a:t>ontemporary dance  start?</a:t>
            </a:r>
          </a:p>
          <a:p>
            <a:r>
              <a:rPr lang="en-GB" sz="1800" dirty="0" smtClean="0"/>
              <a:t>Contemporary dance began at the start of the 20</a:t>
            </a:r>
            <a:r>
              <a:rPr lang="en-GB" sz="1800" baseline="30000" dirty="0" smtClean="0"/>
              <a:t>th</a:t>
            </a:r>
            <a:r>
              <a:rPr lang="en-GB" sz="1800" dirty="0" smtClean="0"/>
              <a:t> century when US dancer Isadora Duncan ( 1878- 1927) broke away from ballet and developed her own, more natural style. Contemporary dance has many different styles, some of them closely linked to music, such as Jazz, rock and roll and hip-hop.</a:t>
            </a:r>
            <a:endParaRPr lang="en-GB" sz="1600" dirty="0" smtClean="0"/>
          </a:p>
        </p:txBody>
      </p:sp>
      <p:sp>
        <p:nvSpPr>
          <p:cNvPr id="4" name="Content Placeholder 3"/>
          <p:cNvSpPr>
            <a:spLocks noGrp="1"/>
          </p:cNvSpPr>
          <p:nvPr>
            <p:ph sz="half" idx="1"/>
          </p:nvPr>
        </p:nvSpPr>
        <p:spPr/>
        <p:txBody>
          <a:bodyPr/>
          <a:lstStyle/>
          <a:p>
            <a:endParaRPr lang="en-GB" dirty="0"/>
          </a:p>
        </p:txBody>
      </p:sp>
      <p:pic>
        <p:nvPicPr>
          <p:cNvPr id="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332656"/>
            <a:ext cx="5040560" cy="5760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61539322"/>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linds(horizontal)">
                                      <p:cBhvr>
                                        <p:cTn id="15" dur="5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linds(horizontal)">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smtClean="0"/>
              <a:t>Romantic Ballet</a:t>
            </a:r>
            <a:endParaRPr lang="en-GB" sz="4000" dirty="0"/>
          </a:p>
        </p:txBody>
      </p:sp>
      <p:sp>
        <p:nvSpPr>
          <p:cNvPr id="7" name="Text Placeholder 6"/>
          <p:cNvSpPr>
            <a:spLocks noGrp="1"/>
          </p:cNvSpPr>
          <p:nvPr>
            <p:ph type="body" idx="2"/>
          </p:nvPr>
        </p:nvSpPr>
        <p:spPr/>
        <p:txBody>
          <a:bodyPr>
            <a:normAutofit/>
          </a:bodyPr>
          <a:lstStyle/>
          <a:p>
            <a:r>
              <a:rPr lang="en-GB" sz="2800" dirty="0" smtClean="0"/>
              <a:t>When did Romantic Ballet start?</a:t>
            </a:r>
          </a:p>
          <a:p>
            <a:r>
              <a:rPr lang="en-GB" sz="1800" dirty="0" smtClean="0"/>
              <a:t>The romantic era in ballet began with The Ballet of the Nuns in 1831 and was followed by La </a:t>
            </a:r>
            <a:r>
              <a:rPr lang="en-GB" sz="1800" dirty="0" err="1" smtClean="0"/>
              <a:t>Sylphide</a:t>
            </a:r>
            <a:r>
              <a:rPr lang="en-GB" sz="1800" dirty="0" smtClean="0"/>
              <a:t> in 1832.  The genre began a slow decline. </a:t>
            </a:r>
            <a:r>
              <a:rPr lang="en-GB" sz="1800" dirty="0" err="1" smtClean="0"/>
              <a:t>Coppellia</a:t>
            </a:r>
            <a:r>
              <a:rPr lang="en-GB" sz="1800" dirty="0" smtClean="0"/>
              <a:t> of 1870 is said to mark the end of the romantic ballet , although the three ballets composed by Tchaikovsky are romantic ballets.  </a:t>
            </a:r>
            <a:endParaRPr lang="en-GB" sz="1800" dirty="0"/>
          </a:p>
        </p:txBody>
      </p:sp>
      <p:pic>
        <p:nvPicPr>
          <p:cNvPr id="2050"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995936" y="332656"/>
            <a:ext cx="4968552" cy="62350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6776871"/>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p:cTn id="14" dur="1000" fill="hold"/>
                                        <p:tgtEl>
                                          <p:spTgt spid="7">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7">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7">
                                            <p:txEl>
                                              <p:pRg st="0" end="0"/>
                                            </p:txEl>
                                          </p:spTgt>
                                        </p:tgtEl>
                                      </p:cBhvr>
                                    </p:animEffect>
                                  </p:childTnLst>
                                </p:cTn>
                              </p:par>
                              <p:par>
                                <p:cTn id="17" presetID="55" presetClass="entr" presetSubtype="0" fill="hold" nodeType="with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 calcmode="lin" valueType="num">
                                      <p:cBhvr>
                                        <p:cTn id="19" dur="1000" fill="hold"/>
                                        <p:tgtEl>
                                          <p:spTgt spid="7">
                                            <p:txEl>
                                              <p:pRg st="1" end="1"/>
                                            </p:txEl>
                                          </p:spTgt>
                                        </p:tgtEl>
                                        <p:attrNameLst>
                                          <p:attrName>ppt_w</p:attrName>
                                        </p:attrNameLst>
                                      </p:cBhvr>
                                      <p:tavLst>
                                        <p:tav tm="0">
                                          <p:val>
                                            <p:strVal val="#ppt_w*0.70"/>
                                          </p:val>
                                        </p:tav>
                                        <p:tav tm="100000">
                                          <p:val>
                                            <p:strVal val="#ppt_w"/>
                                          </p:val>
                                        </p:tav>
                                      </p:tavLst>
                                    </p:anim>
                                    <p:anim calcmode="lin" valueType="num">
                                      <p:cBhvr>
                                        <p:cTn id="20" dur="1000" fill="hold"/>
                                        <p:tgtEl>
                                          <p:spTgt spid="7">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7">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nodeType="clickEffect">
                                  <p:stCondLst>
                                    <p:cond delay="0"/>
                                  </p:stCondLst>
                                  <p:childTnLst>
                                    <p:set>
                                      <p:cBhvr>
                                        <p:cTn id="25" dur="1" fill="hold">
                                          <p:stCondLst>
                                            <p:cond delay="0"/>
                                          </p:stCondLst>
                                        </p:cTn>
                                        <p:tgtEl>
                                          <p:spTgt spid="2050"/>
                                        </p:tgtEl>
                                        <p:attrNameLst>
                                          <p:attrName>style.visibility</p:attrName>
                                        </p:attrNameLst>
                                      </p:cBhvr>
                                      <p:to>
                                        <p:strVal val="visible"/>
                                      </p:to>
                                    </p:set>
                                    <p:anim calcmode="lin" valueType="num">
                                      <p:cBhvr>
                                        <p:cTn id="26" dur="1000" fill="hold"/>
                                        <p:tgtEl>
                                          <p:spTgt spid="2050"/>
                                        </p:tgtEl>
                                        <p:attrNameLst>
                                          <p:attrName>ppt_w</p:attrName>
                                        </p:attrNameLst>
                                      </p:cBhvr>
                                      <p:tavLst>
                                        <p:tav tm="0">
                                          <p:val>
                                            <p:strVal val="#ppt_w*0.70"/>
                                          </p:val>
                                        </p:tav>
                                        <p:tav tm="100000">
                                          <p:val>
                                            <p:strVal val="#ppt_w"/>
                                          </p:val>
                                        </p:tav>
                                      </p:tavLst>
                                    </p:anim>
                                    <p:anim calcmode="lin" valueType="num">
                                      <p:cBhvr>
                                        <p:cTn id="27" dur="1000" fill="hold"/>
                                        <p:tgtEl>
                                          <p:spTgt spid="2050"/>
                                        </p:tgtEl>
                                        <p:attrNameLst>
                                          <p:attrName>ppt_h</p:attrName>
                                        </p:attrNameLst>
                                      </p:cBhvr>
                                      <p:tavLst>
                                        <p:tav tm="0">
                                          <p:val>
                                            <p:strVal val="#ppt_h"/>
                                          </p:val>
                                        </p:tav>
                                        <p:tav tm="100000">
                                          <p:val>
                                            <p:strVal val="#ppt_h"/>
                                          </p:val>
                                        </p:tav>
                                      </p:tavLst>
                                    </p:anim>
                                    <p:animEffect transition="in" filter="fade">
                                      <p:cBhvr>
                                        <p:cTn id="28"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8000" dirty="0" smtClean="0"/>
              <a:t>Jazz</a:t>
            </a:r>
            <a:endParaRPr lang="en-GB" sz="8000" dirty="0"/>
          </a:p>
        </p:txBody>
      </p:sp>
      <p:sp>
        <p:nvSpPr>
          <p:cNvPr id="7" name="Text Placeholder 6"/>
          <p:cNvSpPr>
            <a:spLocks noGrp="1"/>
          </p:cNvSpPr>
          <p:nvPr>
            <p:ph type="body" idx="2"/>
          </p:nvPr>
        </p:nvSpPr>
        <p:spPr/>
        <p:txBody>
          <a:bodyPr>
            <a:normAutofit/>
          </a:bodyPr>
          <a:lstStyle/>
          <a:p>
            <a:r>
              <a:rPr lang="en-GB" sz="3200" dirty="0"/>
              <a:t>When did Jazz start</a:t>
            </a:r>
            <a:r>
              <a:rPr lang="en-GB" sz="3200" dirty="0" smtClean="0"/>
              <a:t>?</a:t>
            </a:r>
          </a:p>
          <a:p>
            <a:r>
              <a:rPr lang="en-GB" sz="1800" dirty="0" smtClean="0"/>
              <a:t>Jazz  dance originated </a:t>
            </a:r>
            <a:r>
              <a:rPr lang="en-GB" sz="1800" dirty="0"/>
              <a:t>f</a:t>
            </a:r>
            <a:r>
              <a:rPr lang="en-GB" sz="1800" dirty="0" smtClean="0"/>
              <a:t>rom the African American  vernacular dance of the late 1800s to the mid-1900s. An early popular “jazz dancer” was vaudeville star Joe  Frisco in the 1910s. He danced in a loose-limbed style close to the ground while his derby, hat and cigar.</a:t>
            </a:r>
            <a:endParaRPr lang="en-GB" sz="1800" dirty="0"/>
          </a:p>
        </p:txBody>
      </p:sp>
      <p:pic>
        <p:nvPicPr>
          <p:cNvPr id="3074"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635896" y="548680"/>
            <a:ext cx="5508103" cy="48245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22314121"/>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strips(downLeft)">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strips(downLeft)">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3074"/>
                                        </p:tgtEl>
                                        <p:attrNameLst>
                                          <p:attrName>style.visibility</p:attrName>
                                        </p:attrNameLst>
                                      </p:cBhvr>
                                      <p:to>
                                        <p:strVal val="visible"/>
                                      </p:to>
                                    </p:set>
                                    <p:animEffect transition="in" filter="strips(downLeft)">
                                      <p:cBhvr>
                                        <p:cTn id="2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8000" dirty="0" smtClean="0"/>
              <a:t>Tap</a:t>
            </a:r>
            <a:endParaRPr lang="en-GB" sz="8000" dirty="0"/>
          </a:p>
        </p:txBody>
      </p:sp>
      <p:sp>
        <p:nvSpPr>
          <p:cNvPr id="5" name="Text Placeholder 4"/>
          <p:cNvSpPr>
            <a:spLocks noGrp="1"/>
          </p:cNvSpPr>
          <p:nvPr>
            <p:ph type="body" idx="2"/>
          </p:nvPr>
        </p:nvSpPr>
        <p:spPr/>
        <p:txBody>
          <a:bodyPr>
            <a:normAutofit/>
          </a:bodyPr>
          <a:lstStyle/>
          <a:p>
            <a:r>
              <a:rPr lang="en-GB" sz="3200" dirty="0" smtClean="0"/>
              <a:t>When did tap start?</a:t>
            </a:r>
          </a:p>
          <a:p>
            <a:r>
              <a:rPr lang="en-GB" sz="1800" dirty="0" smtClean="0"/>
              <a:t>Tap dance originated in the untied in the early 19</a:t>
            </a:r>
            <a:r>
              <a:rPr lang="en-GB" sz="1800" baseline="30000" dirty="0" smtClean="0"/>
              <a:t>th</a:t>
            </a:r>
            <a:r>
              <a:rPr lang="en-GB" sz="1800" dirty="0" smtClean="0"/>
              <a:t> century at the crossroads of African and Irish American dance forms. When slave owners took away traditions African percussion instruments, slaves turned to percussive dancing to express themselves  and retain their  cultural  identities.</a:t>
            </a:r>
            <a:endParaRPr lang="en-GB" sz="1800" dirty="0"/>
          </a:p>
        </p:txBody>
      </p:sp>
      <p:pic>
        <p:nvPicPr>
          <p:cNvPr id="4098"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940174" y="692696"/>
            <a:ext cx="5096321"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94762765"/>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randombar(horizontal)">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randombar(horizontal)">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randombar(horizontal)">
                                      <p:cBhvr>
                                        <p:cTn id="2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034682"/>
          </a:xfrm>
        </p:spPr>
        <p:txBody>
          <a:bodyPr>
            <a:normAutofit/>
          </a:bodyPr>
          <a:lstStyle/>
          <a:p>
            <a:r>
              <a:rPr lang="en-GB" sz="13800" dirty="0" smtClean="0"/>
              <a:t>Famous ballets </a:t>
            </a:r>
            <a:endParaRPr lang="en-GB" sz="13800" dirty="0"/>
          </a:p>
        </p:txBody>
      </p:sp>
    </p:spTree>
    <p:extLst>
      <p:ext uri="{BB962C8B-B14F-4D97-AF65-F5344CB8AC3E}">
        <p14:creationId xmlns:p14="http://schemas.microsoft.com/office/powerpoint/2010/main" val="922849368"/>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t>The Nutcracker</a:t>
            </a:r>
            <a:endParaRPr lang="en-GB" sz="3600" dirty="0"/>
          </a:p>
        </p:txBody>
      </p:sp>
      <p:sp>
        <p:nvSpPr>
          <p:cNvPr id="3" name="Text Placeholder 2"/>
          <p:cNvSpPr>
            <a:spLocks noGrp="1"/>
          </p:cNvSpPr>
          <p:nvPr>
            <p:ph type="body" idx="2"/>
          </p:nvPr>
        </p:nvSpPr>
        <p:spPr/>
        <p:txBody>
          <a:bodyPr>
            <a:normAutofit fontScale="92500" lnSpcReduction="10000"/>
          </a:bodyPr>
          <a:lstStyle/>
          <a:p>
            <a:r>
              <a:rPr lang="en-GB" sz="2800" dirty="0" smtClean="0"/>
              <a:t>The Nutcracker is a classical ballet in two acts. It’s based on E.T.A. Hoffmann’s 1816 fairy tale The Nutcracker and the Mouse King. It tell the story of a little girl who goes to the land of sweets on Christmas Eve</a:t>
            </a:r>
            <a:r>
              <a:rPr lang="en-GB" dirty="0" smtClean="0"/>
              <a:t>. </a:t>
            </a:r>
            <a:endParaRPr lang="en-GB" dirty="0"/>
          </a:p>
        </p:txBody>
      </p:sp>
      <p:pic>
        <p:nvPicPr>
          <p:cNvPr id="5122"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707904" y="620688"/>
            <a:ext cx="5256583" cy="54726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50599214"/>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5122"/>
                                        </p:tgtEl>
                                        <p:attrNameLst>
                                          <p:attrName>style.visibility</p:attrName>
                                        </p:attrNameLst>
                                      </p:cBhvr>
                                      <p:to>
                                        <p:strVal val="visible"/>
                                      </p:to>
                                    </p:set>
                                    <p:animEffect transition="in" filter="randombar(horizontal)">
                                      <p:cBhvr>
                                        <p:cTn id="17"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400" dirty="0" smtClean="0"/>
              <a:t>Swan Lake</a:t>
            </a:r>
            <a:endParaRPr lang="en-GB" sz="4400" dirty="0"/>
          </a:p>
        </p:txBody>
      </p:sp>
      <p:sp>
        <p:nvSpPr>
          <p:cNvPr id="3" name="Text Placeholder 2"/>
          <p:cNvSpPr>
            <a:spLocks noGrp="1"/>
          </p:cNvSpPr>
          <p:nvPr>
            <p:ph type="body" idx="2"/>
          </p:nvPr>
        </p:nvSpPr>
        <p:spPr>
          <a:xfrm>
            <a:off x="457200" y="1524000"/>
            <a:ext cx="3008313" cy="5001344"/>
          </a:xfrm>
        </p:spPr>
        <p:txBody>
          <a:bodyPr>
            <a:noAutofit/>
          </a:bodyPr>
          <a:lstStyle/>
          <a:p>
            <a:r>
              <a:rPr lang="en-GB" sz="2400" dirty="0" smtClean="0"/>
              <a:t>Swan lake is about a prince named </a:t>
            </a:r>
            <a:r>
              <a:rPr lang="en-GB" sz="2400" dirty="0" err="1" smtClean="0"/>
              <a:t>Siedfried</a:t>
            </a:r>
            <a:r>
              <a:rPr lang="en-GB" sz="2400" dirty="0" smtClean="0"/>
              <a:t>. He falls in love with the Swan princess, Odette. She is a Swan by day, but a young Woman at night. She is under a magic spell that can only be broken by a man who will promise to love her for all time.</a:t>
            </a:r>
            <a:endParaRPr lang="en-GB" sz="2400" dirty="0"/>
          </a:p>
        </p:txBody>
      </p:sp>
      <p:pic>
        <p:nvPicPr>
          <p:cNvPr id="6146"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640137" y="885031"/>
            <a:ext cx="4981575" cy="4629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1763313"/>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146"/>
                                        </p:tgtEl>
                                        <p:attrNameLst>
                                          <p:attrName>style.visibility</p:attrName>
                                        </p:attrNameLst>
                                      </p:cBhvr>
                                      <p:to>
                                        <p:strVal val="visible"/>
                                      </p:to>
                                    </p:set>
                                    <p:animEffect transition="in" filter="circle(in)">
                                      <p:cBhvr>
                                        <p:cTn id="17"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t>Romeo and Juliet</a:t>
            </a:r>
            <a:endParaRPr lang="en-GB" sz="3600" dirty="0"/>
          </a:p>
        </p:txBody>
      </p:sp>
      <p:sp>
        <p:nvSpPr>
          <p:cNvPr id="3" name="Text Placeholder 2"/>
          <p:cNvSpPr>
            <a:spLocks noGrp="1"/>
          </p:cNvSpPr>
          <p:nvPr>
            <p:ph type="body" idx="2"/>
          </p:nvPr>
        </p:nvSpPr>
        <p:spPr/>
        <p:txBody>
          <a:bodyPr>
            <a:noAutofit/>
          </a:bodyPr>
          <a:lstStyle/>
          <a:p>
            <a:r>
              <a:rPr lang="en-GB" sz="2000" dirty="0" smtClean="0"/>
              <a:t>In 1785, the first ballet that was based on Shakespeare’s tale, </a:t>
            </a:r>
            <a:r>
              <a:rPr lang="en-GB" sz="2000" dirty="0" err="1" smtClean="0"/>
              <a:t>Giulietta</a:t>
            </a:r>
            <a:r>
              <a:rPr lang="en-GB" sz="2000" dirty="0" smtClean="0"/>
              <a:t> e Romeo, was performed with the music of Luigi </a:t>
            </a:r>
            <a:r>
              <a:rPr lang="en-GB" sz="2000" dirty="0" err="1" smtClean="0"/>
              <a:t>Maewscalchi</a:t>
            </a:r>
            <a:r>
              <a:rPr lang="en-GB" sz="2000" dirty="0" smtClean="0"/>
              <a:t>. Eusebio </a:t>
            </a:r>
            <a:r>
              <a:rPr lang="en-GB" sz="2000" dirty="0" err="1" smtClean="0"/>
              <a:t>Luzzi</a:t>
            </a:r>
            <a:r>
              <a:rPr lang="en-GB" sz="2000" dirty="0" smtClean="0"/>
              <a:t> choreography the five-act ballet at the theatre </a:t>
            </a:r>
            <a:r>
              <a:rPr lang="en-GB" sz="2000" dirty="0" err="1" smtClean="0"/>
              <a:t>Samueenin</a:t>
            </a:r>
            <a:r>
              <a:rPr lang="en-GB" sz="2000" dirty="0" smtClean="0"/>
              <a:t> Venice, Italy. Many people believe that </a:t>
            </a:r>
            <a:r>
              <a:rPr lang="en-GB" sz="2000" dirty="0" err="1" smtClean="0"/>
              <a:t>prokofiev’s</a:t>
            </a:r>
            <a:r>
              <a:rPr lang="en-GB" sz="2000" dirty="0" smtClean="0"/>
              <a:t> Romeo and Juliet is the greatest ballet score ever written.</a:t>
            </a:r>
          </a:p>
        </p:txBody>
      </p:sp>
      <p:sp>
        <p:nvSpPr>
          <p:cNvPr id="4" name="Content Placeholder 3"/>
          <p:cNvSpPr>
            <a:spLocks noGrp="1"/>
          </p:cNvSpPr>
          <p:nvPr>
            <p:ph sz="half" idx="1"/>
          </p:nvPr>
        </p:nvSpPr>
        <p:spPr/>
        <p:txBody>
          <a:bodyPr/>
          <a:lstStyle/>
          <a:p>
            <a:endParaRPr lang="en-GB"/>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260648"/>
            <a:ext cx="5112568" cy="59046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24043471"/>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170"/>
                                        </p:tgtEl>
                                        <p:attrNameLst>
                                          <p:attrName>style.visibility</p:attrName>
                                        </p:attrNameLst>
                                      </p:cBhvr>
                                      <p:to>
                                        <p:strVal val="visible"/>
                                      </p:to>
                                    </p:set>
                                    <p:animEffect transition="in" filter="fade">
                                      <p:cBhvr>
                                        <p:cTn id="21" dur="1000"/>
                                        <p:tgtEl>
                                          <p:spTgt spid="7170"/>
                                        </p:tgtEl>
                                      </p:cBhvr>
                                    </p:animEffect>
                                    <p:anim calcmode="lin" valueType="num">
                                      <p:cBhvr>
                                        <p:cTn id="22" dur="1000" fill="hold"/>
                                        <p:tgtEl>
                                          <p:spTgt spid="7170"/>
                                        </p:tgtEl>
                                        <p:attrNameLst>
                                          <p:attrName>ppt_x</p:attrName>
                                        </p:attrNameLst>
                                      </p:cBhvr>
                                      <p:tavLst>
                                        <p:tav tm="0">
                                          <p:val>
                                            <p:strVal val="#ppt_x"/>
                                          </p:val>
                                        </p:tav>
                                        <p:tav tm="100000">
                                          <p:val>
                                            <p:strVal val="#ppt_x"/>
                                          </p:val>
                                        </p:tav>
                                      </p:tavLst>
                                    </p:anim>
                                    <p:anim calcmode="lin" valueType="num">
                                      <p:cBhvr>
                                        <p:cTn id="23"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t>Sleeping Beauty</a:t>
            </a:r>
            <a:endParaRPr lang="en-GB" sz="3600" dirty="0"/>
          </a:p>
        </p:txBody>
      </p:sp>
      <p:sp>
        <p:nvSpPr>
          <p:cNvPr id="3" name="Text Placeholder 2"/>
          <p:cNvSpPr>
            <a:spLocks noGrp="1"/>
          </p:cNvSpPr>
          <p:nvPr>
            <p:ph type="body" idx="2"/>
          </p:nvPr>
        </p:nvSpPr>
        <p:spPr/>
        <p:txBody>
          <a:bodyPr>
            <a:normAutofit fontScale="92500" lnSpcReduction="20000"/>
          </a:bodyPr>
          <a:lstStyle/>
          <a:p>
            <a:r>
              <a:rPr lang="en-GB" sz="2800" dirty="0" smtClean="0"/>
              <a:t>Sleeping beauty is a ballet in a Prologue and three acts, first performed in 1890. the music was composed by </a:t>
            </a:r>
            <a:r>
              <a:rPr lang="en-GB" sz="2800" dirty="0" err="1" smtClean="0"/>
              <a:t>Pyotr</a:t>
            </a:r>
            <a:r>
              <a:rPr lang="en-GB" sz="2800" dirty="0" smtClean="0"/>
              <a:t> </a:t>
            </a:r>
            <a:r>
              <a:rPr lang="en-GB" sz="2800" dirty="0" err="1" smtClean="0"/>
              <a:t>Llyich</a:t>
            </a:r>
            <a:r>
              <a:rPr lang="en-GB" sz="2800" dirty="0" smtClean="0"/>
              <a:t> Tchaikovsky. The score was completed in 1889, and is the second of his three ballets</a:t>
            </a:r>
            <a:r>
              <a:rPr lang="en-GB" dirty="0" smtClean="0"/>
              <a:t>.</a:t>
            </a:r>
            <a:endParaRPr lang="en-GB" dirty="0"/>
          </a:p>
        </p:txBody>
      </p:sp>
      <p:sp>
        <p:nvSpPr>
          <p:cNvPr id="4" name="Content Placeholder 3"/>
          <p:cNvSpPr>
            <a:spLocks noGrp="1"/>
          </p:cNvSpPr>
          <p:nvPr>
            <p:ph sz="half" idx="1"/>
          </p:nvPr>
        </p:nvSpPr>
        <p:spPr/>
        <p:txBody>
          <a:bodyPr/>
          <a:lstStyle/>
          <a:p>
            <a:endParaRPr lang="en-GB"/>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260648"/>
            <a:ext cx="5112568" cy="5832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88274943"/>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194"/>
                                        </p:tgtEl>
                                        <p:attrNameLst>
                                          <p:attrName>style.visibility</p:attrName>
                                        </p:attrNameLst>
                                      </p:cBhvr>
                                      <p:to>
                                        <p:strVal val="visible"/>
                                      </p:to>
                                    </p:set>
                                    <p:anim calcmode="lin" valueType="num">
                                      <p:cBhvr additive="base">
                                        <p:cTn id="19" dur="500" fill="hold"/>
                                        <p:tgtEl>
                                          <p:spTgt spid="8194"/>
                                        </p:tgtEl>
                                        <p:attrNameLst>
                                          <p:attrName>ppt_x</p:attrName>
                                        </p:attrNameLst>
                                      </p:cBhvr>
                                      <p:tavLst>
                                        <p:tav tm="0">
                                          <p:val>
                                            <p:strVal val="#ppt_x"/>
                                          </p:val>
                                        </p:tav>
                                        <p:tav tm="100000">
                                          <p:val>
                                            <p:strVal val="#ppt_x"/>
                                          </p:val>
                                        </p:tav>
                                      </p:tavLst>
                                    </p:anim>
                                    <p:anim calcmode="lin" valueType="num">
                                      <p:cBhvr additive="base">
                                        <p:cTn id="20" dur="500" fill="hold"/>
                                        <p:tgtEl>
                                          <p:spTgt spid="81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466730"/>
          </a:xfrm>
        </p:spPr>
        <p:txBody>
          <a:bodyPr>
            <a:normAutofit/>
          </a:bodyPr>
          <a:lstStyle/>
          <a:p>
            <a:r>
              <a:rPr lang="en-GB" sz="9600" dirty="0" smtClean="0"/>
              <a:t>Cakes Inspired by Ballet</a:t>
            </a:r>
            <a:endParaRPr lang="en-GB" sz="9600" dirty="0"/>
          </a:p>
        </p:txBody>
      </p:sp>
    </p:spTree>
    <p:extLst>
      <p:ext uri="{BB962C8B-B14F-4D97-AF65-F5344CB8AC3E}">
        <p14:creationId xmlns:p14="http://schemas.microsoft.com/office/powerpoint/2010/main" val="884572741"/>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800" dirty="0" smtClean="0"/>
              <a:t>What did I do?</a:t>
            </a:r>
            <a:endParaRPr lang="en-GB" sz="4800" dirty="0"/>
          </a:p>
        </p:txBody>
      </p:sp>
      <p:sp>
        <p:nvSpPr>
          <p:cNvPr id="3" name="Text Placeholder 2"/>
          <p:cNvSpPr>
            <a:spLocks noGrp="1"/>
          </p:cNvSpPr>
          <p:nvPr>
            <p:ph idx="1"/>
          </p:nvPr>
        </p:nvSpPr>
        <p:spPr/>
        <p:txBody>
          <a:bodyPr>
            <a:noAutofit/>
          </a:bodyPr>
          <a:lstStyle/>
          <a:p>
            <a:pPr marL="137160" indent="0">
              <a:buNone/>
            </a:pPr>
            <a:r>
              <a:rPr lang="en-GB" sz="3600" dirty="0" smtClean="0"/>
              <a:t>What we had to do was find a cake or cupcake and create it with each different stage. I decided to make a plane sponge cupcake with an vanilla frosting and I know what your thinking- Anna that has nothing to do with that- Well I decided to make a tutu on the top this is how it ended up looking………….. </a:t>
            </a:r>
          </a:p>
          <a:p>
            <a:pPr marL="137160" indent="0">
              <a:buNone/>
            </a:pPr>
            <a:r>
              <a:rPr lang="en-GB" sz="3600" dirty="0" smtClean="0"/>
              <a:t>         </a:t>
            </a:r>
            <a:endParaRPr lang="en-GB" sz="3600" dirty="0"/>
          </a:p>
        </p:txBody>
      </p:sp>
    </p:spTree>
    <p:extLst>
      <p:ext uri="{BB962C8B-B14F-4D97-AF65-F5344CB8AC3E}">
        <p14:creationId xmlns:p14="http://schemas.microsoft.com/office/powerpoint/2010/main" val="2116798357"/>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0531985"/>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randombar(horizontal)">
                                      <p:cBhvr>
                                        <p:cTn id="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Here are the stages I went through!</a:t>
            </a:r>
            <a:endParaRPr lang="en-GB" dirty="0"/>
          </a:p>
        </p:txBody>
      </p:sp>
      <p:pic>
        <p:nvPicPr>
          <p:cNvPr id="3074" name="Picture 2" descr="\\bca.internal\Homes\Core\Staff\smoynihancase\My Pictures\Anna Ballet project\IMG_049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484784"/>
            <a:ext cx="2771800" cy="2664296"/>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bca.internal\Homes\Core\Staff\smoynihancase\My Pictures\Anna Ballet project\IMG_049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0" y="1728192"/>
            <a:ext cx="2679762" cy="2420888"/>
          </a:xfrm>
          <a:prstGeom prst="rect">
            <a:avLst/>
          </a:prstGeom>
          <a:noFill/>
          <a:extLst>
            <a:ext uri="{909E8E84-426E-40DD-AFC4-6F175D3DCCD1}">
              <a14:hiddenFill xmlns:a14="http://schemas.microsoft.com/office/drawing/2010/main">
                <a:solidFill>
                  <a:srgbClr val="FFFFFF"/>
                </a:solidFill>
              </a14:hiddenFill>
            </a:ext>
          </a:extLst>
        </p:spPr>
      </p:pic>
      <p:sp>
        <p:nvSpPr>
          <p:cNvPr id="7" name="Down Arrow 6"/>
          <p:cNvSpPr/>
          <p:nvPr/>
        </p:nvSpPr>
        <p:spPr>
          <a:xfrm>
            <a:off x="7956376" y="2816932"/>
            <a:ext cx="792088" cy="972108"/>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ight Arrow 7"/>
          <p:cNvSpPr/>
          <p:nvPr/>
        </p:nvSpPr>
        <p:spPr>
          <a:xfrm>
            <a:off x="3347864" y="2816932"/>
            <a:ext cx="1080120" cy="828092"/>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026" name="Picture 2" descr="\\bca.internal\Homes\Core\Staff\smoynihancase\My Pictures\Anna Ballet project\IMG_052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0562" y="3933056"/>
            <a:ext cx="4771558" cy="2924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9684799"/>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fmla="#ppt_w*sin(2.5*pi*$)">
                                          <p:val>
                                            <p:fltVal val="0"/>
                                          </p:val>
                                        </p:tav>
                                        <p:tav tm="100000">
                                          <p:val>
                                            <p:fltVal val="1"/>
                                          </p:val>
                                        </p:tav>
                                      </p:tavLst>
                                    </p:anim>
                                    <p:anim calcmode="lin" valueType="num">
                                      <p:cBhvr>
                                        <p:cTn id="8" dur="5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9" presetClass="entr" presetSubtype="10" fill="hold" nodeType="click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5000" fill="hold"/>
                                        <p:tgtEl>
                                          <p:spTgt spid="3074"/>
                                        </p:tgtEl>
                                        <p:attrNameLst>
                                          <p:attrName>ppt_w</p:attrName>
                                        </p:attrNameLst>
                                      </p:cBhvr>
                                      <p:tavLst>
                                        <p:tav tm="0" fmla="#ppt_w*sin(2.5*pi*$)">
                                          <p:val>
                                            <p:fltVal val="0"/>
                                          </p:val>
                                        </p:tav>
                                        <p:tav tm="100000">
                                          <p:val>
                                            <p:fltVal val="1"/>
                                          </p:val>
                                        </p:tav>
                                      </p:tavLst>
                                    </p:anim>
                                    <p:anim calcmode="lin" valueType="num">
                                      <p:cBhvr>
                                        <p:cTn id="14" dur="5000" fill="hold"/>
                                        <p:tgtEl>
                                          <p:spTgt spid="3074"/>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9" presetClass="entr" presetSubtype="1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fmla="#ppt_w*sin(2.5*pi*$)">
                                          <p:val>
                                            <p:fltVal val="0"/>
                                          </p:val>
                                        </p:tav>
                                        <p:tav tm="100000">
                                          <p:val>
                                            <p:fltVal val="1"/>
                                          </p:val>
                                        </p:tav>
                                      </p:tavLst>
                                    </p:anim>
                                    <p:anim calcmode="lin" valueType="num">
                                      <p:cBhvr>
                                        <p:cTn id="20" dur="5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9" presetClass="entr" presetSubtype="10" fill="hold" nodeType="clickEffect">
                                  <p:stCondLst>
                                    <p:cond delay="0"/>
                                  </p:stCondLst>
                                  <p:childTnLst>
                                    <p:set>
                                      <p:cBhvr>
                                        <p:cTn id="24" dur="1" fill="hold">
                                          <p:stCondLst>
                                            <p:cond delay="0"/>
                                          </p:stCondLst>
                                        </p:cTn>
                                        <p:tgtEl>
                                          <p:spTgt spid="3075"/>
                                        </p:tgtEl>
                                        <p:attrNameLst>
                                          <p:attrName>style.visibility</p:attrName>
                                        </p:attrNameLst>
                                      </p:cBhvr>
                                      <p:to>
                                        <p:strVal val="visible"/>
                                      </p:to>
                                    </p:set>
                                    <p:anim calcmode="lin" valueType="num">
                                      <p:cBhvr>
                                        <p:cTn id="25" dur="5000" fill="hold"/>
                                        <p:tgtEl>
                                          <p:spTgt spid="3075"/>
                                        </p:tgtEl>
                                        <p:attrNameLst>
                                          <p:attrName>ppt_w</p:attrName>
                                        </p:attrNameLst>
                                      </p:cBhvr>
                                      <p:tavLst>
                                        <p:tav tm="0" fmla="#ppt_w*sin(2.5*pi*$)">
                                          <p:val>
                                            <p:fltVal val="0"/>
                                          </p:val>
                                        </p:tav>
                                        <p:tav tm="100000">
                                          <p:val>
                                            <p:fltVal val="1"/>
                                          </p:val>
                                        </p:tav>
                                      </p:tavLst>
                                    </p:anim>
                                    <p:anim calcmode="lin" valueType="num">
                                      <p:cBhvr>
                                        <p:cTn id="26" dur="5000" fill="hold"/>
                                        <p:tgtEl>
                                          <p:spTgt spid="3075"/>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9" presetClass="entr" presetSubtype="1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0" fill="hold"/>
                                        <p:tgtEl>
                                          <p:spTgt spid="7"/>
                                        </p:tgtEl>
                                        <p:attrNameLst>
                                          <p:attrName>ppt_w</p:attrName>
                                        </p:attrNameLst>
                                      </p:cBhvr>
                                      <p:tavLst>
                                        <p:tav tm="0" fmla="#ppt_w*sin(2.5*pi*$)">
                                          <p:val>
                                            <p:fltVal val="0"/>
                                          </p:val>
                                        </p:tav>
                                        <p:tav tm="100000">
                                          <p:val>
                                            <p:fltVal val="1"/>
                                          </p:val>
                                        </p:tav>
                                      </p:tavLst>
                                    </p:anim>
                                    <p:anim calcmode="lin" valueType="num">
                                      <p:cBhvr>
                                        <p:cTn id="32" dur="5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9" presetClass="entr" presetSubtype="10" fill="hold" nodeType="clickEffect">
                                  <p:stCondLst>
                                    <p:cond delay="0"/>
                                  </p:stCondLst>
                                  <p:childTnLst>
                                    <p:set>
                                      <p:cBhvr>
                                        <p:cTn id="36" dur="1" fill="hold">
                                          <p:stCondLst>
                                            <p:cond delay="0"/>
                                          </p:stCondLst>
                                        </p:cTn>
                                        <p:tgtEl>
                                          <p:spTgt spid="1026"/>
                                        </p:tgtEl>
                                        <p:attrNameLst>
                                          <p:attrName>style.visibility</p:attrName>
                                        </p:attrNameLst>
                                      </p:cBhvr>
                                      <p:to>
                                        <p:strVal val="visible"/>
                                      </p:to>
                                    </p:set>
                                    <p:anim calcmode="lin" valueType="num">
                                      <p:cBhvr>
                                        <p:cTn id="37" dur="5000" fill="hold"/>
                                        <p:tgtEl>
                                          <p:spTgt spid="1026"/>
                                        </p:tgtEl>
                                        <p:attrNameLst>
                                          <p:attrName>ppt_w</p:attrName>
                                        </p:attrNameLst>
                                      </p:cBhvr>
                                      <p:tavLst>
                                        <p:tav tm="0" fmla="#ppt_w*sin(2.5*pi*$)">
                                          <p:val>
                                            <p:fltVal val="0"/>
                                          </p:val>
                                        </p:tav>
                                        <p:tav tm="100000">
                                          <p:val>
                                            <p:fltVal val="1"/>
                                          </p:val>
                                        </p:tav>
                                      </p:tavLst>
                                    </p:anim>
                                    <p:anim calcmode="lin" valueType="num">
                                      <p:cBhvr>
                                        <p:cTn id="38" dur="5000" fill="hold"/>
                                        <p:tgtEl>
                                          <p:spTgt spid="10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My experience with ballet!</a:t>
            </a:r>
            <a:endParaRPr lang="en-GB" dirty="0"/>
          </a:p>
        </p:txBody>
      </p:sp>
      <p:sp>
        <p:nvSpPr>
          <p:cNvPr id="3" name="TextBox 2"/>
          <p:cNvSpPr txBox="1"/>
          <p:nvPr/>
        </p:nvSpPr>
        <p:spPr>
          <a:xfrm>
            <a:off x="467544" y="1297300"/>
            <a:ext cx="3240360" cy="923330"/>
          </a:xfrm>
          <a:prstGeom prst="rect">
            <a:avLst/>
          </a:prstGeom>
          <a:noFill/>
        </p:spPr>
        <p:txBody>
          <a:bodyPr wrap="square" rtlCol="0">
            <a:spAutoFit/>
          </a:bodyPr>
          <a:lstStyle/>
          <a:p>
            <a:r>
              <a:rPr lang="en-GB" dirty="0" smtClean="0"/>
              <a:t>I first started ballet when I was 2 and ¾  with my best friend Isla!</a:t>
            </a:r>
            <a:endParaRPr lang="en-GB" dirty="0"/>
          </a:p>
        </p:txBody>
      </p:sp>
      <p:pic>
        <p:nvPicPr>
          <p:cNvPr id="2050" name="Picture 2" descr="\\bca.internal\Homes\Core\Staff\smoynihancase\My Pictures\Anna Ballet project\333623_10151225548930266_1584227180_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220630"/>
            <a:ext cx="3096344" cy="380181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148064" y="1273738"/>
            <a:ext cx="3744416" cy="1200329"/>
          </a:xfrm>
          <a:prstGeom prst="rect">
            <a:avLst/>
          </a:prstGeom>
          <a:noFill/>
        </p:spPr>
        <p:txBody>
          <a:bodyPr wrap="square" rtlCol="0">
            <a:spAutoFit/>
          </a:bodyPr>
          <a:lstStyle/>
          <a:p>
            <a:r>
              <a:rPr lang="en-GB" dirty="0" smtClean="0"/>
              <a:t>I then have carried on and I am 10 so I have been doing ballet for 8 and a bit years with 2 of my best friends Charlie and Isabella!</a:t>
            </a:r>
            <a:endParaRPr lang="en-GB" dirty="0"/>
          </a:p>
        </p:txBody>
      </p:sp>
      <p:pic>
        <p:nvPicPr>
          <p:cNvPr id="2051" name="Picture 3" descr="\\bca.internal\Homes\Core\Staff\smoynihancase\My Pictures\Anna Ballet project\35a6ee8e-ee1f-4fec-8a64-0c1a2ac238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2604578"/>
            <a:ext cx="3435324" cy="3373135"/>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p:cNvCxnSpPr/>
          <p:nvPr/>
        </p:nvCxnSpPr>
        <p:spPr>
          <a:xfrm flipH="1" flipV="1">
            <a:off x="4283968" y="2604578"/>
            <a:ext cx="864096" cy="824422"/>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3707904" y="1988840"/>
            <a:ext cx="1008112" cy="369332"/>
          </a:xfrm>
          <a:prstGeom prst="rect">
            <a:avLst/>
          </a:prstGeom>
          <a:noFill/>
        </p:spPr>
        <p:txBody>
          <a:bodyPr wrap="square" rtlCol="0">
            <a:spAutoFit/>
          </a:bodyPr>
          <a:lstStyle/>
          <a:p>
            <a:r>
              <a:rPr lang="en-GB" dirty="0"/>
              <a:t>C</a:t>
            </a:r>
            <a:r>
              <a:rPr lang="en-GB" dirty="0" smtClean="0"/>
              <a:t>harlie</a:t>
            </a:r>
            <a:endParaRPr lang="en-GB" dirty="0"/>
          </a:p>
        </p:txBody>
      </p:sp>
      <p:cxnSp>
        <p:nvCxnSpPr>
          <p:cNvPr id="11" name="Straight Arrow Connector 10"/>
          <p:cNvCxnSpPr/>
          <p:nvPr/>
        </p:nvCxnSpPr>
        <p:spPr>
          <a:xfrm>
            <a:off x="7668344" y="5373216"/>
            <a:ext cx="432048" cy="86409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2" name="TextBox 11"/>
          <p:cNvSpPr txBox="1"/>
          <p:nvPr/>
        </p:nvSpPr>
        <p:spPr>
          <a:xfrm>
            <a:off x="7020272" y="6237312"/>
            <a:ext cx="1419100" cy="369332"/>
          </a:xfrm>
          <a:prstGeom prst="rect">
            <a:avLst/>
          </a:prstGeom>
          <a:noFill/>
        </p:spPr>
        <p:txBody>
          <a:bodyPr wrap="square" rtlCol="0">
            <a:spAutoFit/>
          </a:bodyPr>
          <a:lstStyle/>
          <a:p>
            <a:r>
              <a:rPr lang="en-GB" dirty="0" smtClean="0"/>
              <a:t>Isabella</a:t>
            </a:r>
            <a:endParaRPr lang="en-GB" dirty="0"/>
          </a:p>
        </p:txBody>
      </p:sp>
    </p:spTree>
    <p:extLst>
      <p:ext uri="{BB962C8B-B14F-4D97-AF65-F5344CB8AC3E}">
        <p14:creationId xmlns:p14="http://schemas.microsoft.com/office/powerpoint/2010/main" val="3162470332"/>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Scale>
                                      <p:cBhvr>
                                        <p:cTn id="14"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
                                        </p:tgtEl>
                                        <p:attrNameLst>
                                          <p:attrName>ppt_x</p:attrName>
                                          <p:attrName>ppt_y</p:attrName>
                                        </p:attrNameLst>
                                      </p:cBhvr>
                                    </p:animMotion>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2050"/>
                                        </p:tgtEl>
                                        <p:attrNameLst>
                                          <p:attrName>style.visibility</p:attrName>
                                        </p:attrNameLst>
                                      </p:cBhvr>
                                      <p:to>
                                        <p:strVal val="visible"/>
                                      </p:to>
                                    </p:set>
                                    <p:animScale>
                                      <p:cBhvr>
                                        <p:cTn id="21" dur="1000" decel="50000" fill="hold">
                                          <p:stCondLst>
                                            <p:cond delay="0"/>
                                          </p:stCondLst>
                                        </p:cTn>
                                        <p:tgtEl>
                                          <p:spTgt spid="20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050"/>
                                        </p:tgtEl>
                                        <p:attrNameLst>
                                          <p:attrName>ppt_x</p:attrName>
                                          <p:attrName>ppt_y</p:attrName>
                                        </p:attrNameLst>
                                      </p:cBhvr>
                                    </p:animMotion>
                                    <p:animEffect transition="in" filter="fade">
                                      <p:cBhvr>
                                        <p:cTn id="23" dur="1000"/>
                                        <p:tgtEl>
                                          <p:spTgt spid="2050"/>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Scale>
                                      <p:cBhvr>
                                        <p:cTn id="28"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4"/>
                                        </p:tgtEl>
                                        <p:attrNameLst>
                                          <p:attrName>ppt_x</p:attrName>
                                          <p:attrName>ppt_y</p:attrName>
                                        </p:attrNameLst>
                                      </p:cBhvr>
                                    </p:animMotion>
                                    <p:animEffect transition="in" filter="fade">
                                      <p:cBhvr>
                                        <p:cTn id="30" dur="10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2051"/>
                                        </p:tgtEl>
                                        <p:attrNameLst>
                                          <p:attrName>style.visibility</p:attrName>
                                        </p:attrNameLst>
                                      </p:cBhvr>
                                      <p:to>
                                        <p:strVal val="visible"/>
                                      </p:to>
                                    </p:set>
                                    <p:animScale>
                                      <p:cBhvr>
                                        <p:cTn id="35" dur="1000" decel="50000" fill="hold">
                                          <p:stCondLst>
                                            <p:cond delay="0"/>
                                          </p:stCondLst>
                                        </p:cTn>
                                        <p:tgtEl>
                                          <p:spTgt spid="20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2051"/>
                                        </p:tgtEl>
                                        <p:attrNameLst>
                                          <p:attrName>ppt_x</p:attrName>
                                          <p:attrName>ppt_y</p:attrName>
                                        </p:attrNameLst>
                                      </p:cBhvr>
                                    </p:animMotion>
                                    <p:animEffect transition="in" filter="fade">
                                      <p:cBhvr>
                                        <p:cTn id="37" dur="1000"/>
                                        <p:tgtEl>
                                          <p:spTgt spid="2051"/>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Scale>
                                      <p:cBhvr>
                                        <p:cTn id="42"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6"/>
                                        </p:tgtEl>
                                        <p:attrNameLst>
                                          <p:attrName>ppt_x</p:attrName>
                                          <p:attrName>ppt_y</p:attrName>
                                        </p:attrNameLst>
                                      </p:cBhvr>
                                    </p:animMotion>
                                    <p:animEffect transition="in" filter="fade">
                                      <p:cBhvr>
                                        <p:cTn id="44" dur="1000"/>
                                        <p:tgtEl>
                                          <p:spTgt spid="6"/>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Scale>
                                      <p:cBhvr>
                                        <p:cTn id="49"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9"/>
                                        </p:tgtEl>
                                        <p:attrNameLst>
                                          <p:attrName>ppt_x</p:attrName>
                                          <p:attrName>ppt_y</p:attrName>
                                        </p:attrNameLst>
                                      </p:cBhvr>
                                    </p:animMotion>
                                    <p:animEffect transition="in" filter="fade">
                                      <p:cBhvr>
                                        <p:cTn id="51" dur="1000"/>
                                        <p:tgtEl>
                                          <p:spTgt spid="9"/>
                                        </p:tgtEl>
                                      </p:cBhvr>
                                    </p:animEffec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nodeType="clickEffect">
                                  <p:stCondLst>
                                    <p:cond delay="0"/>
                                  </p:stCondLst>
                                  <p:childTnLst>
                                    <p:set>
                                      <p:cBhvr>
                                        <p:cTn id="55" dur="1" fill="hold">
                                          <p:stCondLst>
                                            <p:cond delay="0"/>
                                          </p:stCondLst>
                                        </p:cTn>
                                        <p:tgtEl>
                                          <p:spTgt spid="11"/>
                                        </p:tgtEl>
                                        <p:attrNameLst>
                                          <p:attrName>style.visibility</p:attrName>
                                        </p:attrNameLst>
                                      </p:cBhvr>
                                      <p:to>
                                        <p:strVal val="visible"/>
                                      </p:to>
                                    </p:set>
                                    <p:animScale>
                                      <p:cBhvr>
                                        <p:cTn id="56"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11"/>
                                        </p:tgtEl>
                                        <p:attrNameLst>
                                          <p:attrName>ppt_x</p:attrName>
                                          <p:attrName>ppt_y</p:attrName>
                                        </p:attrNameLst>
                                      </p:cBhvr>
                                    </p:animMotion>
                                    <p:animEffect transition="in" filter="fade">
                                      <p:cBhvr>
                                        <p:cTn id="58" dur="1000"/>
                                        <p:tgtEl>
                                          <p:spTgt spid="11"/>
                                        </p:tgtEl>
                                      </p:cBhvr>
                                    </p:animEffect>
                                  </p:childTnLst>
                                </p:cTn>
                              </p:par>
                            </p:childTnLst>
                          </p:cTn>
                        </p:par>
                      </p:childTnLst>
                    </p:cTn>
                  </p:par>
                  <p:par>
                    <p:cTn id="59" fill="hold">
                      <p:stCondLst>
                        <p:cond delay="indefinite"/>
                      </p:stCondLst>
                      <p:childTnLst>
                        <p:par>
                          <p:cTn id="60" fill="hold">
                            <p:stCondLst>
                              <p:cond delay="0"/>
                            </p:stCondLst>
                            <p:childTnLst>
                              <p:par>
                                <p:cTn id="61" presetID="52" presetClass="entr" presetSubtype="0"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animScale>
                                      <p:cBhvr>
                                        <p:cTn id="63"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12"/>
                                        </p:tgtEl>
                                        <p:attrNameLst>
                                          <p:attrName>ppt_x</p:attrName>
                                          <p:attrName>ppt_y</p:attrName>
                                        </p:attrNameLst>
                                      </p:cBhvr>
                                    </p:animMotion>
                                    <p:animEffect transition="in" filter="fade">
                                      <p:cBhvr>
                                        <p:cTn id="6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9" grpId="0"/>
      <p:bldP spid="1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2320</TotalTime>
  <Words>1110</Words>
  <Application>Microsoft Office PowerPoint</Application>
  <PresentationFormat>On-screen Show (4:3)</PresentationFormat>
  <Paragraphs>50</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Apex</vt:lpstr>
      <vt:lpstr>The beginnings of ballet </vt:lpstr>
      <vt:lpstr>How did Ballet start?</vt:lpstr>
      <vt:lpstr>Pierina Legnani</vt:lpstr>
      <vt:lpstr>What was the first ever performance?</vt:lpstr>
      <vt:lpstr>PowerPoint Presentation</vt:lpstr>
      <vt:lpstr>Why is ballet important?</vt:lpstr>
      <vt:lpstr>3 of the most famous ballerinas in the world!</vt:lpstr>
      <vt:lpstr>Dances derived from classical ballet</vt:lpstr>
      <vt:lpstr>Contemporary</vt:lpstr>
      <vt:lpstr>Romantic Ballet</vt:lpstr>
      <vt:lpstr>Jazz</vt:lpstr>
      <vt:lpstr>Tap</vt:lpstr>
      <vt:lpstr>Famous ballets </vt:lpstr>
      <vt:lpstr>The Nutcracker</vt:lpstr>
      <vt:lpstr>Swan Lake</vt:lpstr>
      <vt:lpstr>Romeo and Juliet</vt:lpstr>
      <vt:lpstr>Sleeping Beauty</vt:lpstr>
      <vt:lpstr>Cakes Inspired by Ballet</vt:lpstr>
      <vt:lpstr>What did I do?</vt:lpstr>
      <vt:lpstr>PowerPoint Presentation</vt:lpstr>
      <vt:lpstr>Here are the stages I went through!</vt:lpstr>
      <vt:lpstr>My experience with ballet!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Moynihan-Case, S</dc:creator>
  <cp:lastModifiedBy>Moynihan-Case, S</cp:lastModifiedBy>
  <cp:revision>58</cp:revision>
  <dcterms:created xsi:type="dcterms:W3CDTF">2020-04-03T10:53:26Z</dcterms:created>
  <dcterms:modified xsi:type="dcterms:W3CDTF">2020-04-22T14:24:33Z</dcterms:modified>
</cp:coreProperties>
</file>