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5" r:id="rId3"/>
    <p:sldId id="293" r:id="rId4"/>
    <p:sldId id="29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DE8400"/>
    <a:srgbClr val="FFCF37"/>
    <a:srgbClr val="8BB8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09" autoAdjust="0"/>
    <p:restoredTop sz="94660"/>
  </p:normalViewPr>
  <p:slideViewPr>
    <p:cSldViewPr snapToGrid="0">
      <p:cViewPr varScale="1">
        <p:scale>
          <a:sx n="89" d="100"/>
          <a:sy n="89" d="100"/>
        </p:scale>
        <p:origin x="117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52D145C-36AC-49E4-B93C-70E9715C0E0E}" type="datetimeFigureOut">
              <a:rPr lang="en-US" smtClean="0"/>
              <a:t>5/21/20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1632570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D145C-36AC-49E4-B93C-70E9715C0E0E}" type="datetimeFigureOut">
              <a:rPr lang="en-US" smtClean="0"/>
              <a:t>5/21/20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3320478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52D145C-36AC-49E4-B93C-70E9715C0E0E}" type="datetimeFigureOut">
              <a:rPr lang="en-US" smtClean="0"/>
              <a:t>5/21/20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2865999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2D145C-36AC-49E4-B93C-70E9715C0E0E}" type="datetimeFigureOut">
              <a:rPr lang="en-US" smtClean="0"/>
              <a:t>5/21/20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134083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52D145C-36AC-49E4-B93C-70E9715C0E0E}" type="datetimeFigureOut">
              <a:rPr lang="en-US" smtClean="0"/>
              <a:t>5/21/20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691424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52D145C-36AC-49E4-B93C-70E9715C0E0E}" type="datetimeFigureOut">
              <a:rPr lang="en-US" smtClean="0"/>
              <a:t>5/21/20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2588189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2D145C-36AC-49E4-B93C-70E9715C0E0E}" type="datetimeFigureOut">
              <a:rPr lang="en-US" smtClean="0"/>
              <a:t>5/21/20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3133382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2D145C-36AC-49E4-B93C-70E9715C0E0E}" type="datetimeFigureOut">
              <a:rPr lang="en-US" smtClean="0"/>
              <a:t>5/21/20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2857312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52D145C-36AC-49E4-B93C-70E9715C0E0E}" type="datetimeFigureOut">
              <a:rPr lang="en-US" smtClean="0"/>
              <a:t>5/21/20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8935101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D145C-36AC-49E4-B93C-70E9715C0E0E}" type="datetimeFigureOut">
              <a:rPr lang="en-US" smtClean="0"/>
              <a:t>5/21/20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4157498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2D145C-36AC-49E4-B93C-70E9715C0E0E}" type="datetimeFigureOut">
              <a:rPr lang="en-US" smtClean="0"/>
              <a:t>5/21/20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1081E6-C735-45B7-8CCF-B5438059AA6B}" type="slidenum">
              <a:rPr lang="en-US" smtClean="0"/>
              <a:t>‹#›</a:t>
            </a:fld>
            <a:endParaRPr lang="en-US"/>
          </a:p>
        </p:txBody>
      </p:sp>
    </p:spTree>
    <p:extLst>
      <p:ext uri="{BB962C8B-B14F-4D97-AF65-F5344CB8AC3E}">
        <p14:creationId xmlns:p14="http://schemas.microsoft.com/office/powerpoint/2010/main" val="3839216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rgbClr val="FFCF37"/>
            </a:gs>
            <a:gs pos="70000">
              <a:srgbClr val="FFC000"/>
            </a:gs>
            <a:gs pos="100000">
              <a:srgbClr val="DE8400"/>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2D145C-36AC-49E4-B93C-70E9715C0E0E}" type="datetimeFigureOut">
              <a:rPr lang="en-US" smtClean="0"/>
              <a:t>5/21/20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081E6-C735-45B7-8CCF-B5438059AA6B}" type="slidenum">
              <a:rPr lang="en-US" smtClean="0"/>
              <a:t>‹#›</a:t>
            </a:fld>
            <a:endParaRPr lang="en-US"/>
          </a:p>
        </p:txBody>
      </p:sp>
    </p:spTree>
    <p:extLst>
      <p:ext uri="{BB962C8B-B14F-4D97-AF65-F5344CB8AC3E}">
        <p14:creationId xmlns:p14="http://schemas.microsoft.com/office/powerpoint/2010/main" val="3098460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nJofxwa5bMo" TargetMode="External"/><Relationship Id="rId1" Type="http://schemas.openxmlformats.org/officeDocument/2006/relationships/slideLayout" Target="../slideLayouts/slideLayout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167384" y="146304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FANTASTIC</a:t>
            </a:r>
          </a:p>
        </p:txBody>
      </p:sp>
      <p:sp>
        <p:nvSpPr>
          <p:cNvPr id="2" name="Title 1"/>
          <p:cNvSpPr>
            <a:spLocks noGrp="1"/>
          </p:cNvSpPr>
          <p:nvPr>
            <p:ph type="ctrTitle"/>
          </p:nvPr>
        </p:nvSpPr>
        <p:spPr>
          <a:xfrm>
            <a:off x="508000" y="77167"/>
            <a:ext cx="11176000" cy="764684"/>
          </a:xfrm>
        </p:spPr>
        <p:txBody>
          <a:bodyPr>
            <a:noAutofit/>
          </a:bodyPr>
          <a:lstStyle/>
          <a:p>
            <a:r>
              <a:rPr lang="en-US" sz="4400" b="1" dirty="0">
                <a:ln w="25400">
                  <a:solidFill>
                    <a:srgbClr val="002060"/>
                  </a:solidFill>
                </a:ln>
                <a:solidFill>
                  <a:srgbClr val="00B0F0"/>
                </a:solidFill>
                <a:effectLst>
                  <a:outerShdw blurRad="38100" dist="38100" dir="2700000" algn="tl">
                    <a:srgbClr val="000000">
                      <a:alpha val="43137"/>
                    </a:srgbClr>
                  </a:outerShdw>
                </a:effectLst>
                <a:latin typeface="Kristen ITC" panose="03050502040202030202" pitchFamily="66" charset="0"/>
              </a:rPr>
              <a:t>Roald Dahl’s</a:t>
            </a:r>
          </a:p>
        </p:txBody>
      </p:sp>
      <p:sp>
        <p:nvSpPr>
          <p:cNvPr id="7" name="Title 1"/>
          <p:cNvSpPr txBox="1">
            <a:spLocks/>
          </p:cNvSpPr>
          <p:nvPr/>
        </p:nvSpPr>
        <p:spPr>
          <a:xfrm>
            <a:off x="4390644" y="1766531"/>
            <a:ext cx="3410712" cy="103393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4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MR FOX</a:t>
            </a:r>
          </a:p>
        </p:txBody>
      </p:sp>
      <p:sp>
        <p:nvSpPr>
          <p:cNvPr id="23" name="Title 1"/>
          <p:cNvSpPr txBox="1">
            <a:spLocks/>
          </p:cNvSpPr>
          <p:nvPr/>
        </p:nvSpPr>
        <p:spPr>
          <a:xfrm>
            <a:off x="243840" y="2766245"/>
            <a:ext cx="1170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THE VERY CLEVER MR FOX!</a:t>
            </a:r>
          </a:p>
        </p:txBody>
      </p:sp>
      <p:pic>
        <p:nvPicPr>
          <p:cNvPr id="8194" name="Picture 2" descr="Image result for cartoon fox"/>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528752" y="3421657"/>
            <a:ext cx="2328314" cy="319623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keep out sign cartoon"/>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086" b="90000" l="10000" r="90000"/>
                    </a14:imgEffect>
                  </a14:imgLayer>
                </a14:imgProps>
              </a:ext>
              <a:ext uri="{28A0092B-C50C-407E-A947-70E740481C1C}">
                <a14:useLocalDpi xmlns:a14="http://schemas.microsoft.com/office/drawing/2010/main" val="0"/>
              </a:ext>
            </a:extLst>
          </a:blip>
          <a:srcRect/>
          <a:stretch>
            <a:fillRect/>
          </a:stretch>
        </p:blipFill>
        <p:spPr bwMode="auto">
          <a:xfrm>
            <a:off x="9281622" y="618285"/>
            <a:ext cx="2040890" cy="21821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67384" y="3865612"/>
            <a:ext cx="3882644" cy="2308324"/>
          </a:xfrm>
          <a:prstGeom prst="rect">
            <a:avLst/>
          </a:prstGeom>
          <a:gradFill>
            <a:gsLst>
              <a:gs pos="0">
                <a:schemeClr val="accent1">
                  <a:lumMod val="5000"/>
                  <a:lumOff val="95000"/>
                </a:schemeClr>
              </a:gs>
              <a:gs pos="0">
                <a:schemeClr val="accent2">
                  <a:lumMod val="20000"/>
                  <a:lumOff val="80000"/>
                </a:schemeClr>
              </a:gs>
              <a:gs pos="70000">
                <a:schemeClr val="accent2">
                  <a:lumMod val="40000"/>
                  <a:lumOff val="60000"/>
                </a:schemeClr>
              </a:gs>
              <a:gs pos="100000">
                <a:schemeClr val="accent2">
                  <a:lumMod val="60000"/>
                  <a:lumOff val="40000"/>
                </a:schemeClr>
              </a:gs>
            </a:gsLst>
            <a:lin ang="5400000" scaled="1"/>
          </a:gradFill>
          <a:ln>
            <a:solidFill>
              <a:srgbClr val="002060"/>
            </a:solidFill>
          </a:ln>
        </p:spPr>
        <p:txBody>
          <a:bodyPr wrap="square" rtlCol="0">
            <a:spAutoFit/>
          </a:bodyPr>
          <a:lstStyle/>
          <a:p>
            <a:pPr algn="ctr"/>
            <a:r>
              <a:rPr lang="en-US" sz="2400" b="1" u="sng" dirty="0">
                <a:solidFill>
                  <a:srgbClr val="002060"/>
                </a:solidFill>
                <a:effectLst>
                  <a:outerShdw blurRad="38100" dist="38100" dir="2700000" algn="tl">
                    <a:srgbClr val="000000">
                      <a:alpha val="43137"/>
                    </a:srgbClr>
                  </a:outerShdw>
                </a:effectLst>
                <a:latin typeface="Berlin Sans FB Demi" panose="020E0802020502020306" pitchFamily="34" charset="0"/>
              </a:rPr>
              <a:t>LEARNING OBJECTIVE</a:t>
            </a:r>
          </a:p>
          <a:p>
            <a:pPr algn="ctr"/>
            <a:endPar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pPr algn="ctr"/>
            <a:r>
              <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rPr>
              <a:t>-Understand and explore characters in a text.</a:t>
            </a:r>
          </a:p>
          <a:p>
            <a:pPr algn="ctr"/>
            <a:r>
              <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rPr>
              <a:t>-Infer and deduce the hidden meanings in texts.</a:t>
            </a:r>
          </a:p>
        </p:txBody>
      </p:sp>
      <p:pic>
        <p:nvPicPr>
          <p:cNvPr id="9238" name="Picture 22" descr="Image result for forest carto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9730" y="-14170"/>
            <a:ext cx="2251710" cy="2814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3816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167384" y="146304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FANTASTIC</a:t>
            </a:r>
          </a:p>
        </p:txBody>
      </p:sp>
      <p:sp>
        <p:nvSpPr>
          <p:cNvPr id="2" name="Title 1"/>
          <p:cNvSpPr>
            <a:spLocks noGrp="1"/>
          </p:cNvSpPr>
          <p:nvPr>
            <p:ph type="ctrTitle"/>
          </p:nvPr>
        </p:nvSpPr>
        <p:spPr>
          <a:xfrm>
            <a:off x="508000" y="77167"/>
            <a:ext cx="11176000" cy="764684"/>
          </a:xfrm>
        </p:spPr>
        <p:txBody>
          <a:bodyPr>
            <a:noAutofit/>
          </a:bodyPr>
          <a:lstStyle/>
          <a:p>
            <a:r>
              <a:rPr lang="en-US" sz="4400" b="1" dirty="0">
                <a:ln w="25400">
                  <a:solidFill>
                    <a:srgbClr val="002060"/>
                  </a:solidFill>
                </a:ln>
                <a:solidFill>
                  <a:srgbClr val="00B0F0"/>
                </a:solidFill>
                <a:effectLst>
                  <a:outerShdw blurRad="38100" dist="38100" dir="2700000" algn="tl">
                    <a:srgbClr val="000000">
                      <a:alpha val="43137"/>
                    </a:srgbClr>
                  </a:outerShdw>
                </a:effectLst>
                <a:latin typeface="Kristen ITC" panose="03050502040202030202" pitchFamily="66" charset="0"/>
              </a:rPr>
              <a:t>Roald Dahl’s</a:t>
            </a:r>
          </a:p>
        </p:txBody>
      </p:sp>
      <p:sp>
        <p:nvSpPr>
          <p:cNvPr id="7" name="Title 1"/>
          <p:cNvSpPr txBox="1">
            <a:spLocks/>
          </p:cNvSpPr>
          <p:nvPr/>
        </p:nvSpPr>
        <p:spPr>
          <a:xfrm>
            <a:off x="4390644" y="1766531"/>
            <a:ext cx="3410712" cy="1033937"/>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64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MR FOX</a:t>
            </a:r>
          </a:p>
        </p:txBody>
      </p:sp>
      <p:sp>
        <p:nvSpPr>
          <p:cNvPr id="23" name="Title 1"/>
          <p:cNvSpPr txBox="1">
            <a:spLocks/>
          </p:cNvSpPr>
          <p:nvPr/>
        </p:nvSpPr>
        <p:spPr>
          <a:xfrm>
            <a:off x="243840" y="2766245"/>
            <a:ext cx="1170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THE VERY CLEVER MR FOX!</a:t>
            </a:r>
          </a:p>
        </p:txBody>
      </p:sp>
      <p:pic>
        <p:nvPicPr>
          <p:cNvPr id="8194" name="Picture 2" descr="Image result for cartoon fox"/>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528752" y="3421657"/>
            <a:ext cx="2328314" cy="319623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keep out sign cartoon"/>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2086" b="90000" l="10000" r="90000"/>
                    </a14:imgEffect>
                  </a14:imgLayer>
                </a14:imgProps>
              </a:ext>
              <a:ext uri="{28A0092B-C50C-407E-A947-70E740481C1C}">
                <a14:useLocalDpi xmlns:a14="http://schemas.microsoft.com/office/drawing/2010/main" val="0"/>
              </a:ext>
            </a:extLst>
          </a:blip>
          <a:srcRect/>
          <a:stretch>
            <a:fillRect/>
          </a:stretch>
        </p:blipFill>
        <p:spPr bwMode="auto">
          <a:xfrm>
            <a:off x="9281622" y="618285"/>
            <a:ext cx="2040890" cy="21821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167384" y="3865612"/>
            <a:ext cx="5437824" cy="1938992"/>
          </a:xfrm>
          <a:prstGeom prst="rect">
            <a:avLst/>
          </a:prstGeom>
          <a:gradFill>
            <a:gsLst>
              <a:gs pos="0">
                <a:schemeClr val="accent1">
                  <a:lumMod val="5000"/>
                  <a:lumOff val="95000"/>
                </a:schemeClr>
              </a:gs>
              <a:gs pos="0">
                <a:schemeClr val="accent2">
                  <a:lumMod val="20000"/>
                  <a:lumOff val="80000"/>
                </a:schemeClr>
              </a:gs>
              <a:gs pos="70000">
                <a:schemeClr val="accent2">
                  <a:lumMod val="40000"/>
                  <a:lumOff val="60000"/>
                </a:schemeClr>
              </a:gs>
              <a:gs pos="100000">
                <a:schemeClr val="accent2">
                  <a:lumMod val="60000"/>
                  <a:lumOff val="40000"/>
                </a:schemeClr>
              </a:gs>
            </a:gsLst>
            <a:lin ang="5400000" scaled="1"/>
          </a:gradFill>
          <a:ln>
            <a:solidFill>
              <a:srgbClr val="002060"/>
            </a:solidFill>
          </a:ln>
        </p:spPr>
        <p:txBody>
          <a:bodyPr wrap="square" rtlCol="0">
            <a:spAutoFit/>
          </a:bodyPr>
          <a:lstStyle/>
          <a:p>
            <a:pPr algn="ctr"/>
            <a:r>
              <a:rPr lang="en-US" sz="2400" dirty="0">
                <a:solidFill>
                  <a:srgbClr val="002060"/>
                </a:solidFill>
                <a:effectLst>
                  <a:outerShdw blurRad="38100" dist="38100" dir="2700000" algn="tl">
                    <a:srgbClr val="000000">
                      <a:alpha val="43137"/>
                    </a:srgbClr>
                  </a:outerShdw>
                </a:effectLst>
                <a:latin typeface="Berlin Sans FB Demi" panose="020E0802020502020306" pitchFamily="34" charset="0"/>
              </a:rPr>
              <a:t>In the next part of the story we meet another character. I’m not going to give you the next part of the story to read…just yet. Instead I want you to think who this new character could be.</a:t>
            </a:r>
          </a:p>
        </p:txBody>
      </p:sp>
      <p:pic>
        <p:nvPicPr>
          <p:cNvPr id="9238" name="Picture 22" descr="Image result for forest carto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9730" y="-14170"/>
            <a:ext cx="2251710" cy="2814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0901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420645" y="701040"/>
            <a:ext cx="9857232" cy="5394960"/>
          </a:xfrm>
          <a:prstGeom prst="rect">
            <a:avLst/>
          </a:prstGeom>
          <a:noFill/>
        </p:spPr>
        <p:txBody>
          <a:bodyPr vert="horz" lIns="91440" tIns="72000" rIns="91440" bIns="45720" rtlCol="0" anchor="b">
            <a:prstTxWarp prst="textArchUp">
              <a:avLst/>
            </a:prstTxWarp>
            <a:noAutofit/>
            <a:scene3d>
              <a:camera prst="orthographicFront">
                <a:rot lat="0" lon="0" rev="0"/>
              </a:camera>
              <a:lightRig rig="threePt" dir="t"/>
            </a:scene3d>
            <a:sp3d/>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9600" b="1" dirty="0">
                <a:ln w="25400">
                  <a:solidFill>
                    <a:srgbClr val="002060"/>
                  </a:solidFill>
                </a:ln>
                <a:gradFill>
                  <a:gsLst>
                    <a:gs pos="0">
                      <a:schemeClr val="accent1">
                        <a:lumMod val="5000"/>
                        <a:lumOff val="95000"/>
                      </a:schemeClr>
                    </a:gs>
                    <a:gs pos="0">
                      <a:srgbClr val="FF6600"/>
                    </a:gs>
                    <a:gs pos="70000">
                      <a:srgbClr val="FF6600"/>
                    </a:gs>
                    <a:gs pos="100000">
                      <a:srgbClr val="FF0000"/>
                    </a:gs>
                  </a:gsLst>
                  <a:lin ang="5400000" scaled="1"/>
                </a:gradFill>
                <a:effectLst>
                  <a:outerShdw blurRad="38100" dist="38100" dir="2700000" algn="tl">
                    <a:srgbClr val="000000">
                      <a:alpha val="43137"/>
                    </a:srgbClr>
                  </a:outerShdw>
                </a:effectLst>
                <a:latin typeface="Berlin Sans FB Demi" panose="020E0802020502020306" pitchFamily="34" charset="0"/>
              </a:rPr>
              <a:t>EXTENSION</a:t>
            </a:r>
          </a:p>
        </p:txBody>
      </p:sp>
      <p:sp>
        <p:nvSpPr>
          <p:cNvPr id="23" name="Title 1"/>
          <p:cNvSpPr txBox="1">
            <a:spLocks/>
          </p:cNvSpPr>
          <p:nvPr/>
        </p:nvSpPr>
        <p:spPr>
          <a:xfrm>
            <a:off x="1767101" y="1466291"/>
            <a:ext cx="9164320" cy="720406"/>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5000" b="1" dirty="0">
                <a:ln w="25400">
                  <a:solidFill>
                    <a:srgbClr val="002060"/>
                  </a:solidFill>
                </a:ln>
                <a:solidFill>
                  <a:srgbClr val="FF0000"/>
                </a:solidFill>
                <a:effectLst>
                  <a:outerShdw blurRad="38100" dist="38100" dir="2700000" algn="tl">
                    <a:srgbClr val="000000">
                      <a:alpha val="43137"/>
                    </a:srgbClr>
                  </a:outerShdw>
                </a:effectLst>
                <a:latin typeface="Berlin Sans FB Demi" panose="020E0802020502020306" pitchFamily="34" charset="0"/>
              </a:rPr>
              <a:t>YOUR OWN CHARACTER!</a:t>
            </a:r>
          </a:p>
        </p:txBody>
      </p:sp>
      <p:sp>
        <p:nvSpPr>
          <p:cNvPr id="6" name="TextBox 5"/>
          <p:cNvSpPr txBox="1"/>
          <p:nvPr/>
        </p:nvSpPr>
        <p:spPr>
          <a:xfrm>
            <a:off x="533657" y="2461956"/>
            <a:ext cx="6487702" cy="3539430"/>
          </a:xfrm>
          <a:prstGeom prst="rect">
            <a:avLst/>
          </a:prstGeom>
          <a:noFill/>
          <a:ln>
            <a:noFill/>
          </a:ln>
        </p:spPr>
        <p:txBody>
          <a:bodyPr wrap="square" rtlCol="0">
            <a:spAutoFit/>
          </a:bodyPr>
          <a:lstStyle/>
          <a:p>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Now that you have completed your character profile of Mr Fox, it’s time for you to create your own character!</a:t>
            </a:r>
          </a:p>
          <a:p>
            <a:endPar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endParaRPr>
          </a:p>
          <a:p>
            <a:r>
              <a:rPr lang="en-US" sz="2800" b="1" dirty="0">
                <a:solidFill>
                  <a:srgbClr val="002060"/>
                </a:solidFill>
                <a:effectLst>
                  <a:outerShdw blurRad="38100" dist="38100" dir="2700000" algn="tl">
                    <a:srgbClr val="000000">
                      <a:alpha val="43137"/>
                    </a:srgbClr>
                  </a:outerShdw>
                </a:effectLst>
                <a:latin typeface="Berlin Sans FB Demi" panose="020E0802020502020306" pitchFamily="34" charset="0"/>
              </a:rPr>
              <a:t>Think of another character that you could add into the story of Fantastic Mr Fox. Reveal their key information by completing the character profile.</a:t>
            </a:r>
          </a:p>
        </p:txBody>
      </p:sp>
      <p:pic>
        <p:nvPicPr>
          <p:cNvPr id="7" name="Picture 6"/>
          <p:cNvPicPr>
            <a:picLocks noChangeAspect="1"/>
          </p:cNvPicPr>
          <p:nvPr/>
        </p:nvPicPr>
        <p:blipFill>
          <a:blip r:embed="rId2"/>
          <a:stretch>
            <a:fillRect/>
          </a:stretch>
        </p:blipFill>
        <p:spPr>
          <a:xfrm>
            <a:off x="7815204" y="2280864"/>
            <a:ext cx="3343425" cy="4394816"/>
          </a:xfrm>
          <a:prstGeom prst="rect">
            <a:avLst/>
          </a:prstGeom>
          <a:ln>
            <a:solidFill>
              <a:schemeClr val="tx1"/>
            </a:solidFill>
          </a:ln>
        </p:spPr>
      </p:pic>
    </p:spTree>
    <p:extLst>
      <p:ext uri="{BB962C8B-B14F-4D97-AF65-F5344CB8AC3E}">
        <p14:creationId xmlns:p14="http://schemas.microsoft.com/office/powerpoint/2010/main" val="418559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30AF7-A63C-5843-92D6-87B1D9DC160E}"/>
              </a:ext>
            </a:extLst>
          </p:cNvPr>
          <p:cNvSpPr>
            <a:spLocks noGrp="1"/>
          </p:cNvSpPr>
          <p:nvPr>
            <p:ph type="title"/>
          </p:nvPr>
        </p:nvSpPr>
        <p:spPr>
          <a:xfrm>
            <a:off x="838200" y="550863"/>
            <a:ext cx="10515600" cy="3196234"/>
          </a:xfrm>
        </p:spPr>
        <p:txBody>
          <a:bodyPr>
            <a:noAutofit/>
          </a:bodyPr>
          <a:lstStyle/>
          <a:p>
            <a:r>
              <a:rPr lang="en-GB" sz="3200" dirty="0">
                <a:latin typeface="Berlin Sans FB" panose="020E0602020502020306" pitchFamily="34" charset="77"/>
              </a:rPr>
              <a:t>I really hope you’ve enjoyed our study of Fantastic Mr Fox. </a:t>
            </a:r>
            <a:br>
              <a:rPr lang="en-GB" sz="3200" dirty="0">
                <a:latin typeface="Berlin Sans FB" panose="020E0602020502020306" pitchFamily="34" charset="77"/>
              </a:rPr>
            </a:br>
            <a:r>
              <a:rPr lang="en-GB" sz="3200" dirty="0">
                <a:latin typeface="Berlin Sans FB" panose="020E0602020502020306" pitchFamily="34" charset="77"/>
              </a:rPr>
              <a:t>If you wish to find out what happens in the rest of our story, click on the fox below. (You need to be in presentation mode for it to work.) It will take you to an audio clip so you can listen and follow along with the story right to the end. You can listen to the whole thing or jump to 31 mins in to pick up roughly where we left it. </a:t>
            </a:r>
          </a:p>
        </p:txBody>
      </p:sp>
      <p:pic>
        <p:nvPicPr>
          <p:cNvPr id="4" name="Picture 2" descr="Image result for cartoon fox">
            <a:hlinkClick r:id="rId2"/>
            <a:extLst>
              <a:ext uri="{FF2B5EF4-FFF2-40B4-BE49-F238E27FC236}">
                <a16:creationId xmlns:a16="http://schemas.microsoft.com/office/drawing/2014/main" id="{036944AC-9EC2-5E4E-84BE-A7582D80A125}"/>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528752" y="3421657"/>
            <a:ext cx="2328314" cy="31962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8816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10934</TotalTime>
  <Words>231</Words>
  <Application>Microsoft Macintosh PowerPoint</Application>
  <PresentationFormat>Widescreen</PresentationFormat>
  <Paragraphs>19</Paragraphs>
  <Slides>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Berlin Sans FB</vt:lpstr>
      <vt:lpstr>Berlin Sans FB Demi</vt:lpstr>
      <vt:lpstr>Calibri</vt:lpstr>
      <vt:lpstr>Calibri Light</vt:lpstr>
      <vt:lpstr>Kristen ITC</vt:lpstr>
      <vt:lpstr>Office Theme</vt:lpstr>
      <vt:lpstr>Roald Dahl’s</vt:lpstr>
      <vt:lpstr>Roald Dahl’s</vt:lpstr>
      <vt:lpstr>PowerPoint Presentation</vt:lpstr>
      <vt:lpstr>I really hope you’ve enjoyed our study of Fantastic Mr Fox.  If you wish to find out what happens in the rest of our story, click on the fox below. (You need to be in presentation mode for it to work.) It will take you to an audio clip so you can listen and follow along with the story right to the end. You can listen to the whole thing or jump to 31 mins in to pick up roughly where we left it.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Written COMMUNICATION</dc:title>
  <dc:creator>Matt Hawley</dc:creator>
  <cp:lastModifiedBy>Belinda Clark</cp:lastModifiedBy>
  <cp:revision>149</cp:revision>
  <dcterms:created xsi:type="dcterms:W3CDTF">2017-09-14T13:51:50Z</dcterms:created>
  <dcterms:modified xsi:type="dcterms:W3CDTF">2020-05-21T12:52:10Z</dcterms:modified>
</cp:coreProperties>
</file>