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3"/>
  </p:notesMasterIdLst>
  <p:sldIdLst>
    <p:sldId id="256" r:id="rId2"/>
    <p:sldId id="262" r:id="rId3"/>
    <p:sldId id="263" r:id="rId4"/>
    <p:sldId id="258" r:id="rId5"/>
    <p:sldId id="267" r:id="rId6"/>
    <p:sldId id="265" r:id="rId7"/>
    <p:sldId id="268" r:id="rId8"/>
    <p:sldId id="269" r:id="rId9"/>
    <p:sldId id="259" r:id="rId10"/>
    <p:sldId id="260" r:id="rId11"/>
    <p:sldId id="261"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00"/>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9" autoAdjust="0"/>
    <p:restoredTop sz="94660"/>
  </p:normalViewPr>
  <p:slideViewPr>
    <p:cSldViewPr snapToGrid="0">
      <p:cViewPr varScale="1">
        <p:scale>
          <a:sx n="90" d="100"/>
          <a:sy n="90" d="100"/>
        </p:scale>
        <p:origin x="1216"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A5ED01-9E74-4C74-AF5D-80FB179F3390}" type="datetimeFigureOut">
              <a:rPr lang="en-GB" smtClean="0"/>
              <a:t>08/05/2020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1E0937-AD4E-49D4-9934-27D076264971}" type="slidenum">
              <a:rPr lang="en-GB" smtClean="0"/>
              <a:t>‹#›</a:t>
            </a:fld>
            <a:endParaRPr lang="en-GB"/>
          </a:p>
        </p:txBody>
      </p:sp>
    </p:spTree>
    <p:extLst>
      <p:ext uri="{BB962C8B-B14F-4D97-AF65-F5344CB8AC3E}">
        <p14:creationId xmlns:p14="http://schemas.microsoft.com/office/powerpoint/2010/main" val="14094515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p38:notes"/>
          <p:cNvSpPr txBox="1">
            <a:spLocks noGrp="1"/>
          </p:cNvSpPr>
          <p:nvPr>
            <p:ph type="body" idx="1"/>
          </p:nvPr>
        </p:nvSpPr>
        <p:spPr>
          <a:xfrm>
            <a:off x="685800" y="4400550"/>
            <a:ext cx="5486400" cy="360045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6" name="Google Shape;316;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852117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0" y="-1"/>
            <a:ext cx="12192000" cy="45720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0000"/>
                    <a:lumOff val="10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ED2DD984-736C-40C9-ACEB-8CACE95E5869}" type="datetimeFigureOut">
              <a:rPr lang="en-GB" smtClean="0"/>
              <a:t>08/05/2020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1AA014-8D48-487F-ADAD-835D530DA08D}" type="slidenum">
              <a:rPr lang="en-GB" smtClean="0"/>
              <a:t>‹#›</a:t>
            </a:fld>
            <a:endParaRPr lang="en-GB"/>
          </a:p>
        </p:txBody>
      </p:sp>
      <p:cxnSp>
        <p:nvCxnSpPr>
          <p:cNvPr id="8" name="Straight Connector 7"/>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4113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2DD984-736C-40C9-ACEB-8CACE95E5869}" type="datetimeFigureOut">
              <a:rPr lang="en-GB" smtClean="0"/>
              <a:t>08/05/2020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1AA014-8D48-487F-ADAD-835D530DA08D}" type="slidenum">
              <a:rPr lang="en-GB" smtClean="0"/>
              <a:t>‹#›</a:t>
            </a:fld>
            <a:endParaRPr lang="en-GB"/>
          </a:p>
        </p:txBody>
      </p:sp>
    </p:spTree>
    <p:extLst>
      <p:ext uri="{BB962C8B-B14F-4D97-AF65-F5344CB8AC3E}">
        <p14:creationId xmlns:p14="http://schemas.microsoft.com/office/powerpoint/2010/main" val="335480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1"/>
            <a:ext cx="12192000" cy="4572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D2DD984-736C-40C9-ACEB-8CACE95E5869}" type="datetimeFigureOut">
              <a:rPr lang="en-GB" smtClean="0"/>
              <a:t>08/05/2020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1AA014-8D48-487F-ADAD-835D530DA08D}" type="slidenum">
              <a:rPr lang="en-GB" smtClean="0"/>
              <a:t>‹#›</a:t>
            </a:fld>
            <a:endParaRPr lang="en-GB"/>
          </a:p>
        </p:txBody>
      </p:sp>
      <p:cxnSp>
        <p:nvCxnSpPr>
          <p:cNvPr id="8" name="Straight Connector 7"/>
          <p:cNvCxnSpPr/>
          <p:nvPr/>
        </p:nvCxnSpPr>
        <p:spPr>
          <a:xfrm flipV="1">
            <a:off x="8386842" y="5264106"/>
            <a:ext cx="0" cy="9144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76445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8"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D2DD984-736C-40C9-ACEB-8CACE95E5869}" type="datetimeFigureOut">
              <a:rPr lang="en-GB" smtClean="0"/>
              <a:t>08/05/2020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1AA014-8D48-487F-ADAD-835D530DA08D}" type="slidenum">
              <a:rPr lang="en-GB" smtClean="0"/>
              <a:t>‹#›</a:t>
            </a:fld>
            <a:endParaRPr lang="en-GB"/>
          </a:p>
        </p:txBody>
      </p:sp>
    </p:spTree>
    <p:extLst>
      <p:ext uri="{BB962C8B-B14F-4D97-AF65-F5344CB8AC3E}">
        <p14:creationId xmlns:p14="http://schemas.microsoft.com/office/powerpoint/2010/main" val="19246993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2">
                    <a:lumMod val="75000"/>
                  </a:schemeClr>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24128" y="2967788"/>
            <a:ext cx="4754880" cy="3341572"/>
          </a:xfrm>
        </p:spPr>
        <p:txBody>
          <a:bodyPr lIns="45720" rIns="4572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89320"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2">
                    <a:lumMod val="75000"/>
                  </a:schemeClr>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Edit Master text styles</a:t>
            </a:r>
          </a:p>
        </p:txBody>
      </p:sp>
      <p:sp>
        <p:nvSpPr>
          <p:cNvPr id="6" name="Content Placeholder 5"/>
          <p:cNvSpPr>
            <a:spLocks noGrp="1"/>
          </p:cNvSpPr>
          <p:nvPr>
            <p:ph sz="quarter" idx="4"/>
          </p:nvPr>
        </p:nvSpPr>
        <p:spPr>
          <a:xfrm>
            <a:off x="5989320" y="2967788"/>
            <a:ext cx="4754880" cy="3341572"/>
          </a:xfrm>
        </p:spPr>
        <p:txBody>
          <a:bodyPr lIns="45720" rIns="4572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D2DD984-736C-40C9-ACEB-8CACE95E5869}" type="datetimeFigureOut">
              <a:rPr lang="en-GB" smtClean="0"/>
              <a:t>08/05/2020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F1AA014-8D48-487F-ADAD-835D530DA08D}" type="slidenum">
              <a:rPr lang="en-GB" smtClean="0"/>
              <a:t>‹#›</a:t>
            </a:fld>
            <a:endParaRPr lang="en-GB"/>
          </a:p>
        </p:txBody>
      </p:sp>
    </p:spTree>
    <p:extLst>
      <p:ext uri="{BB962C8B-B14F-4D97-AF65-F5344CB8AC3E}">
        <p14:creationId xmlns:p14="http://schemas.microsoft.com/office/powerpoint/2010/main" val="4283148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D2DD984-736C-40C9-ACEB-8CACE95E5869}" type="datetimeFigureOut">
              <a:rPr lang="en-GB" smtClean="0"/>
              <a:t>08/05/2020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F1AA014-8D48-487F-ADAD-835D530DA08D}" type="slidenum">
              <a:rPr lang="en-GB" smtClean="0"/>
              <a:t>‹#›</a:t>
            </a:fld>
            <a:endParaRPr lang="en-GB"/>
          </a:p>
        </p:txBody>
      </p:sp>
    </p:spTree>
    <p:extLst>
      <p:ext uri="{BB962C8B-B14F-4D97-AF65-F5344CB8AC3E}">
        <p14:creationId xmlns:p14="http://schemas.microsoft.com/office/powerpoint/2010/main" val="2455137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2DD984-736C-40C9-ACEB-8CACE95E5869}" type="datetimeFigureOut">
              <a:rPr lang="en-GB" smtClean="0"/>
              <a:t>08/05/2020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F1AA014-8D48-487F-ADAD-835D530DA08D}" type="slidenum">
              <a:rPr lang="en-GB" smtClean="0"/>
              <a:t>‹#›</a:t>
            </a:fld>
            <a:endParaRPr lang="en-GB"/>
          </a:p>
        </p:txBody>
      </p:sp>
    </p:spTree>
    <p:extLst>
      <p:ext uri="{BB962C8B-B14F-4D97-AF65-F5344CB8AC3E}">
        <p14:creationId xmlns:p14="http://schemas.microsoft.com/office/powerpoint/2010/main" val="1909523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D2DD984-736C-40C9-ACEB-8CACE95E5869}" type="datetimeFigureOut">
              <a:rPr lang="en-GB" smtClean="0"/>
              <a:t>08/05/2020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1AA014-8D48-487F-ADAD-835D530DA08D}" type="slidenum">
              <a:rPr lang="en-GB" smtClean="0"/>
              <a:t>‹#›</a:t>
            </a:fld>
            <a:endParaRPr lang="en-GB"/>
          </a:p>
        </p:txBody>
      </p:sp>
    </p:spTree>
    <p:extLst>
      <p:ext uri="{BB962C8B-B14F-4D97-AF65-F5344CB8AC3E}">
        <p14:creationId xmlns:p14="http://schemas.microsoft.com/office/powerpoint/2010/main" val="42312041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2">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0000"/>
                    <a:lumOff val="1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D2DD984-736C-40C9-ACEB-8CACE95E5869}" type="datetimeFigureOut">
              <a:rPr lang="en-GB" smtClean="0"/>
              <a:t>08/05/2020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F1AA014-8D48-487F-ADAD-835D530DA08D}" type="slidenum">
              <a:rPr lang="en-GB" smtClean="0"/>
              <a:t>‹#›</a:t>
            </a:fld>
            <a:endParaRPr lang="en-GB"/>
          </a:p>
        </p:txBody>
      </p:sp>
      <p:cxnSp>
        <p:nvCxnSpPr>
          <p:cNvPr id="9" name="Straight Connector 8"/>
          <p:cNvCxnSpPr/>
          <p:nvPr/>
        </p:nvCxnSpPr>
        <p:spPr>
          <a:xfrm flipV="1">
            <a:off x="8386842" y="5264106"/>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19461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2DD984-736C-40C9-ACEB-8CACE95E5869}" type="datetimeFigureOut">
              <a:rPr lang="en-GB" smtClean="0"/>
              <a:t>08/05/2020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1AA014-8D48-487F-ADAD-835D530DA08D}" type="slidenum">
              <a:rPr lang="en-GB" smtClean="0"/>
              <a:t>‹#›</a:t>
            </a:fld>
            <a:endParaRPr lang="en-GB"/>
          </a:p>
        </p:txBody>
      </p:sp>
    </p:spTree>
    <p:extLst>
      <p:ext uri="{BB962C8B-B14F-4D97-AF65-F5344CB8AC3E}">
        <p14:creationId xmlns:p14="http://schemas.microsoft.com/office/powerpoint/2010/main" val="11291313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0" y="762000"/>
            <a:ext cx="75819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D2DD984-736C-40C9-ACEB-8CACE95E5869}" type="datetimeFigureOut">
              <a:rPr lang="en-GB" smtClean="0"/>
              <a:t>08/05/2020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F1AA014-8D48-487F-ADAD-835D530DA08D}"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17277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1" cy="4023360"/>
          </a:xfrm>
          <a:prstGeom prst="rect">
            <a:avLst/>
          </a:prstGeom>
        </p:spPr>
        <p:txBody>
          <a:bodyPr vert="horz" lIns="45720" tIns="45720" rIns="4572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8" y="6470704"/>
            <a:ext cx="2154142"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ED2DD984-736C-40C9-ACEB-8CACE95E5869}" type="datetimeFigureOut">
              <a:rPr lang="en-GB" smtClean="0"/>
              <a:t>08/05/2020</a:t>
            </a:fld>
            <a:endParaRPr lang="en-GB"/>
          </a:p>
        </p:txBody>
      </p:sp>
      <p:sp>
        <p:nvSpPr>
          <p:cNvPr id="5" name="Footer Placeholder 4"/>
          <p:cNvSpPr>
            <a:spLocks noGrp="1"/>
          </p:cNvSpPr>
          <p:nvPr>
            <p:ph type="ftr" sz="quarter" idx="3"/>
          </p:nvPr>
        </p:nvSpPr>
        <p:spPr>
          <a:xfrm>
            <a:off x="4842932" y="6470704"/>
            <a:ext cx="5901458" cy="274320"/>
          </a:xfrm>
          <a:prstGeom prst="rect">
            <a:avLst/>
          </a:prstGeom>
        </p:spPr>
        <p:txBody>
          <a:bodyPr vert="horz" lIns="91440" tIns="45720" rIns="91440" bIns="45720" rtlCol="0" anchor="ctr"/>
          <a:lstStyle>
            <a:lvl1pPr algn="r">
              <a:defRPr sz="1000" cap="all" baseline="0">
                <a:solidFill>
                  <a:schemeClr val="tx1">
                    <a:lumMod val="90000"/>
                    <a:lumOff val="10000"/>
                  </a:schemeClr>
                </a:solidFill>
                <a:latin typeface="+mj-lt"/>
              </a:defRPr>
            </a:lvl1pPr>
          </a:lstStyle>
          <a:p>
            <a:endParaRPr lang="en-GB"/>
          </a:p>
        </p:txBody>
      </p:sp>
      <p:sp>
        <p:nvSpPr>
          <p:cNvPr id="6" name="Slide Number Placeholder 5"/>
          <p:cNvSpPr>
            <a:spLocks noGrp="1"/>
          </p:cNvSpPr>
          <p:nvPr>
            <p:ph type="sldNum" sz="quarter" idx="4"/>
          </p:nvPr>
        </p:nvSpPr>
        <p:spPr>
          <a:xfrm>
            <a:off x="10837334" y="6470704"/>
            <a:ext cx="973666" cy="274320"/>
          </a:xfrm>
          <a:prstGeom prst="rect">
            <a:avLst/>
          </a:prstGeom>
        </p:spPr>
        <p:txBody>
          <a:bodyPr vert="horz" lIns="91440" tIns="45720" rIns="91440" bIns="45720" rtlCol="0" anchor="ctr"/>
          <a:lstStyle>
            <a:lvl1pPr algn="l">
              <a:defRPr sz="1000">
                <a:solidFill>
                  <a:schemeClr val="tx1">
                    <a:lumMod val="90000"/>
                    <a:lumOff val="10000"/>
                  </a:schemeClr>
                </a:solidFill>
                <a:latin typeface="+mj-lt"/>
              </a:defRPr>
            </a:lvl1pPr>
          </a:lstStyle>
          <a:p>
            <a:fld id="{CF1AA014-8D48-487F-ADAD-835D530DA08D}"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487568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0000"/>
        </a:lnSpc>
        <a:spcBef>
          <a:spcPct val="0"/>
        </a:spcBef>
        <a:buNone/>
        <a:defRPr sz="5000" kern="1200" cap="all" spc="100" baseline="0">
          <a:solidFill>
            <a:schemeClr val="tx1">
              <a:lumMod val="90000"/>
              <a:lumOff val="10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2"/>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2"/>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youtu.be/zslNn8Cd0-A"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l"/>
            <a:r>
              <a:rPr lang="en-GB" sz="6000" dirty="0"/>
              <a:t>Week 2 Day 1</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859823" y="0"/>
            <a:ext cx="2983858" cy="4578852"/>
          </a:xfrm>
          <a:prstGeom prst="rect">
            <a:avLst/>
          </a:prstGeom>
        </p:spPr>
      </p:pic>
    </p:spTree>
    <p:extLst>
      <p:ext uri="{BB962C8B-B14F-4D97-AF65-F5344CB8AC3E}">
        <p14:creationId xmlns:p14="http://schemas.microsoft.com/office/powerpoint/2010/main" val="37802993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1179E1C-ECB3-FA42-BCDF-9B712022CFB8}"/>
              </a:ext>
            </a:extLst>
          </p:cNvPr>
          <p:cNvSpPr>
            <a:spLocks noGrp="1"/>
          </p:cNvSpPr>
          <p:nvPr>
            <p:ph type="title"/>
          </p:nvPr>
        </p:nvSpPr>
        <p:spPr>
          <a:xfrm>
            <a:off x="695515" y="199453"/>
            <a:ext cx="9720072" cy="1229297"/>
          </a:xfrm>
        </p:spPr>
        <p:txBody>
          <a:bodyPr>
            <a:normAutofit fontScale="90000"/>
          </a:bodyPr>
          <a:lstStyle/>
          <a:p>
            <a:r>
              <a:rPr lang="en-GB" dirty="0"/>
              <a:t>Read Chapter 7 </a:t>
            </a:r>
            <a:r>
              <a:rPr lang="en-GB" i="1" dirty="0"/>
              <a:t>‘I am on hold’ </a:t>
            </a:r>
            <a:r>
              <a:rPr lang="en-GB" dirty="0"/>
              <a:t>up to </a:t>
            </a:r>
            <a:r>
              <a:rPr lang="en-GB" i="1" dirty="0"/>
              <a:t>‘in other words she cheated.’</a:t>
            </a:r>
          </a:p>
        </p:txBody>
      </p:sp>
      <p:pic>
        <p:nvPicPr>
          <p:cNvPr id="6" name="Picture 5">
            <a:extLst>
              <a:ext uri="{FF2B5EF4-FFF2-40B4-BE49-F238E27FC236}">
                <a16:creationId xmlns:a16="http://schemas.microsoft.com/office/drawing/2014/main" id="{97653F89-DC00-EB4C-9EA3-A59C6B4379D1}"/>
              </a:ext>
            </a:extLst>
          </p:cNvPr>
          <p:cNvPicPr>
            <a:picLocks noChangeAspect="1"/>
          </p:cNvPicPr>
          <p:nvPr/>
        </p:nvPicPr>
        <p:blipFill rotWithShape="1">
          <a:blip r:embed="rId2">
            <a:extLst>
              <a:ext uri="{28A0092B-C50C-407E-A947-70E740481C1C}">
                <a14:useLocalDpi xmlns:a14="http://schemas.microsoft.com/office/drawing/2010/main" val="0"/>
              </a:ext>
            </a:extLst>
          </a:blip>
          <a:srcRect t="17799" b="6200"/>
          <a:stretch/>
        </p:blipFill>
        <p:spPr>
          <a:xfrm>
            <a:off x="4302176" y="1229297"/>
            <a:ext cx="7555043" cy="5429250"/>
          </a:xfrm>
          <a:prstGeom prst="rect">
            <a:avLst/>
          </a:prstGeom>
        </p:spPr>
      </p:pic>
      <p:sp>
        <p:nvSpPr>
          <p:cNvPr id="7" name="Rectangular Callout 6">
            <a:extLst>
              <a:ext uri="{FF2B5EF4-FFF2-40B4-BE49-F238E27FC236}">
                <a16:creationId xmlns:a16="http://schemas.microsoft.com/office/drawing/2014/main" id="{C5FB7CD0-B975-D34E-99D3-5BE5401355A0}"/>
              </a:ext>
            </a:extLst>
          </p:cNvPr>
          <p:cNvSpPr/>
          <p:nvPr/>
        </p:nvSpPr>
        <p:spPr>
          <a:xfrm>
            <a:off x="334781" y="1547949"/>
            <a:ext cx="4402111" cy="1704917"/>
          </a:xfrm>
          <a:prstGeom prst="wedgeRectCallout">
            <a:avLst>
              <a:gd name="adj1" fmla="val 41690"/>
              <a:gd name="adj2" fmla="val 75000"/>
            </a:avLst>
          </a:prstGeom>
          <a:solidFill>
            <a:srgbClr val="CC9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Does this part of the text remind you of any other stories? (Hint – Roald Dahl)</a:t>
            </a:r>
          </a:p>
        </p:txBody>
      </p:sp>
    </p:spTree>
    <p:extLst>
      <p:ext uri="{BB962C8B-B14F-4D97-AF65-F5344CB8AC3E}">
        <p14:creationId xmlns:p14="http://schemas.microsoft.com/office/powerpoint/2010/main" val="23924155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creenshot of a social media post&#10;&#10;Description automatically generated">
            <a:extLst>
              <a:ext uri="{FF2B5EF4-FFF2-40B4-BE49-F238E27FC236}">
                <a16:creationId xmlns:a16="http://schemas.microsoft.com/office/drawing/2014/main" id="{0BA7403B-862E-AA40-B1BA-3A2BD72F2EA0}"/>
              </a:ext>
            </a:extLst>
          </p:cNvPr>
          <p:cNvPicPr>
            <a:picLocks noChangeAspect="1"/>
          </p:cNvPicPr>
          <p:nvPr/>
        </p:nvPicPr>
        <p:blipFill rotWithShape="1">
          <a:blip r:embed="rId2">
            <a:extLst>
              <a:ext uri="{28A0092B-C50C-407E-A947-70E740481C1C}">
                <a14:useLocalDpi xmlns:a14="http://schemas.microsoft.com/office/drawing/2010/main" val="0"/>
              </a:ext>
            </a:extLst>
          </a:blip>
          <a:srcRect b="50000"/>
          <a:stretch/>
        </p:blipFill>
        <p:spPr>
          <a:xfrm>
            <a:off x="451266" y="708285"/>
            <a:ext cx="8162145" cy="5441430"/>
          </a:xfrm>
          <a:prstGeom prst="rect">
            <a:avLst/>
          </a:prstGeom>
        </p:spPr>
      </p:pic>
      <p:sp>
        <p:nvSpPr>
          <p:cNvPr id="6" name="Rectangular Callout 5">
            <a:extLst>
              <a:ext uri="{FF2B5EF4-FFF2-40B4-BE49-F238E27FC236}">
                <a16:creationId xmlns:a16="http://schemas.microsoft.com/office/drawing/2014/main" id="{B241FB55-B6E3-4447-8CD5-57E9B266BD41}"/>
              </a:ext>
            </a:extLst>
          </p:cNvPr>
          <p:cNvSpPr/>
          <p:nvPr/>
        </p:nvSpPr>
        <p:spPr>
          <a:xfrm>
            <a:off x="7525063" y="4709579"/>
            <a:ext cx="4451142" cy="1440136"/>
          </a:xfrm>
          <a:prstGeom prst="wedgeRectCallout">
            <a:avLst>
              <a:gd name="adj1" fmla="val -43019"/>
              <a:gd name="adj2" fmla="val 75000"/>
            </a:avLst>
          </a:prstGeom>
          <a:solidFill>
            <a:srgbClr val="CC9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Read the rest of Chapter 7 - How many similarities can you find?</a:t>
            </a:r>
          </a:p>
        </p:txBody>
      </p:sp>
    </p:spTree>
    <p:extLst>
      <p:ext uri="{BB962C8B-B14F-4D97-AF65-F5344CB8AC3E}">
        <p14:creationId xmlns:p14="http://schemas.microsoft.com/office/powerpoint/2010/main" val="6558802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A screenshot of a social media post&#10;&#10;Description automatically generated">
            <a:extLst>
              <a:ext uri="{FF2B5EF4-FFF2-40B4-BE49-F238E27FC236}">
                <a16:creationId xmlns:a16="http://schemas.microsoft.com/office/drawing/2014/main" id="{B83F9FE6-9DA9-6644-8ACD-2E94B78BE7AA}"/>
              </a:ext>
            </a:extLst>
          </p:cNvPr>
          <p:cNvPicPr>
            <a:picLocks noChangeAspect="1"/>
          </p:cNvPicPr>
          <p:nvPr/>
        </p:nvPicPr>
        <p:blipFill rotWithShape="1">
          <a:blip r:embed="rId2">
            <a:extLst>
              <a:ext uri="{28A0092B-C50C-407E-A947-70E740481C1C}">
                <a14:useLocalDpi xmlns:a14="http://schemas.microsoft.com/office/drawing/2010/main" val="0"/>
              </a:ext>
            </a:extLst>
          </a:blip>
          <a:srcRect t="47432"/>
          <a:stretch/>
        </p:blipFill>
        <p:spPr>
          <a:xfrm>
            <a:off x="1890321" y="625840"/>
            <a:ext cx="7998623" cy="5606320"/>
          </a:xfrm>
          <a:prstGeom prst="rect">
            <a:avLst/>
          </a:prstGeom>
        </p:spPr>
      </p:pic>
    </p:spTree>
    <p:extLst>
      <p:ext uri="{BB962C8B-B14F-4D97-AF65-F5344CB8AC3E}">
        <p14:creationId xmlns:p14="http://schemas.microsoft.com/office/powerpoint/2010/main" val="28166087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A2A1925D-C343-0D40-A22B-BF5D9AF17DDC}"/>
              </a:ext>
            </a:extLst>
          </p:cNvPr>
          <p:cNvPicPr>
            <a:picLocks noChangeAspect="1"/>
          </p:cNvPicPr>
          <p:nvPr/>
        </p:nvPicPr>
        <p:blipFill rotWithShape="1">
          <a:blip r:embed="rId2">
            <a:extLst>
              <a:ext uri="{28A0092B-C50C-407E-A947-70E740481C1C}">
                <a14:useLocalDpi xmlns:a14="http://schemas.microsoft.com/office/drawing/2010/main" val="0"/>
              </a:ext>
            </a:extLst>
          </a:blip>
          <a:srcRect t="8126" b="6875"/>
          <a:stretch/>
        </p:blipFill>
        <p:spPr>
          <a:xfrm>
            <a:off x="2471737" y="-29211"/>
            <a:ext cx="7286625" cy="6887211"/>
          </a:xfrm>
          <a:prstGeom prst="rect">
            <a:avLst/>
          </a:prstGeom>
        </p:spPr>
      </p:pic>
    </p:spTree>
    <p:extLst>
      <p:ext uri="{BB962C8B-B14F-4D97-AF65-F5344CB8AC3E}">
        <p14:creationId xmlns:p14="http://schemas.microsoft.com/office/powerpoint/2010/main" val="27440301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screenshot of a cell phone&#10;&#10;Description automatically generated">
            <a:extLst>
              <a:ext uri="{FF2B5EF4-FFF2-40B4-BE49-F238E27FC236}">
                <a16:creationId xmlns:a16="http://schemas.microsoft.com/office/drawing/2014/main" id="{9AB27E9D-FE39-FF45-AE26-D3961ADF2B6B}"/>
              </a:ext>
            </a:extLst>
          </p:cNvPr>
          <p:cNvPicPr>
            <a:picLocks noChangeAspect="1"/>
          </p:cNvPicPr>
          <p:nvPr/>
        </p:nvPicPr>
        <p:blipFill rotWithShape="1">
          <a:blip r:embed="rId2">
            <a:extLst>
              <a:ext uri="{28A0092B-C50C-407E-A947-70E740481C1C}">
                <a14:useLocalDpi xmlns:a14="http://schemas.microsoft.com/office/drawing/2010/main" val="0"/>
              </a:ext>
            </a:extLst>
          </a:blip>
          <a:srcRect t="7868" b="6667"/>
          <a:stretch/>
        </p:blipFill>
        <p:spPr>
          <a:xfrm>
            <a:off x="2310047" y="-1"/>
            <a:ext cx="7118766" cy="6847977"/>
          </a:xfrm>
          <a:prstGeom prst="rect">
            <a:avLst/>
          </a:prstGeom>
        </p:spPr>
      </p:pic>
    </p:spTree>
    <p:extLst>
      <p:ext uri="{BB962C8B-B14F-4D97-AF65-F5344CB8AC3E}">
        <p14:creationId xmlns:p14="http://schemas.microsoft.com/office/powerpoint/2010/main" val="16517669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722CCD2-4286-024C-B7C8-D1612060DF88}"/>
              </a:ext>
            </a:extLst>
          </p:cNvPr>
          <p:cNvPicPr>
            <a:picLocks noChangeAspect="1"/>
          </p:cNvPicPr>
          <p:nvPr/>
        </p:nvPicPr>
        <p:blipFill rotWithShape="1">
          <a:blip r:embed="rId2">
            <a:extLst>
              <a:ext uri="{28A0092B-C50C-407E-A947-70E740481C1C}">
                <a14:useLocalDpi xmlns:a14="http://schemas.microsoft.com/office/drawing/2010/main" val="0"/>
              </a:ext>
            </a:extLst>
          </a:blip>
          <a:srcRect t="8088" b="10382"/>
          <a:stretch/>
        </p:blipFill>
        <p:spPr>
          <a:xfrm>
            <a:off x="2175134" y="0"/>
            <a:ext cx="7553481" cy="6907517"/>
          </a:xfrm>
          <a:prstGeom prst="rect">
            <a:avLst/>
          </a:prstGeom>
        </p:spPr>
      </p:pic>
    </p:spTree>
    <p:extLst>
      <p:ext uri="{BB962C8B-B14F-4D97-AF65-F5344CB8AC3E}">
        <p14:creationId xmlns:p14="http://schemas.microsoft.com/office/powerpoint/2010/main" val="17994919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A880CF15-B7AD-AE47-A218-1FCBB0E29CB6}"/>
              </a:ext>
            </a:extLst>
          </p:cNvPr>
          <p:cNvPicPr>
            <a:picLocks noChangeAspect="1"/>
          </p:cNvPicPr>
          <p:nvPr/>
        </p:nvPicPr>
        <p:blipFill rotWithShape="1">
          <a:blip r:embed="rId2">
            <a:extLst>
              <a:ext uri="{28A0092B-C50C-407E-A947-70E740481C1C}">
                <a14:useLocalDpi xmlns:a14="http://schemas.microsoft.com/office/drawing/2010/main" val="0"/>
              </a:ext>
            </a:extLst>
          </a:blip>
          <a:srcRect t="6776" b="32240"/>
          <a:stretch/>
        </p:blipFill>
        <p:spPr>
          <a:xfrm>
            <a:off x="2175135" y="239842"/>
            <a:ext cx="7724466" cy="6280879"/>
          </a:xfrm>
          <a:prstGeom prst="rect">
            <a:avLst/>
          </a:prstGeom>
        </p:spPr>
      </p:pic>
    </p:spTree>
    <p:extLst>
      <p:ext uri="{BB962C8B-B14F-4D97-AF65-F5344CB8AC3E}">
        <p14:creationId xmlns:p14="http://schemas.microsoft.com/office/powerpoint/2010/main" val="9694417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254977"/>
            <a:ext cx="9720072" cy="1064924"/>
          </a:xfrm>
        </p:spPr>
        <p:txBody>
          <a:bodyPr>
            <a:normAutofit fontScale="90000"/>
          </a:bodyPr>
          <a:lstStyle/>
          <a:p>
            <a:r>
              <a:rPr lang="en-GB" sz="3200" b="1" dirty="0"/>
              <a:t>Use the provided resource and the link below to think about what happens in Charlie and the Chocolate Factory </a:t>
            </a:r>
            <a:r>
              <a:rPr lang="en-GB" sz="2200" dirty="0"/>
              <a:t>(</a:t>
            </a:r>
            <a:r>
              <a:rPr lang="en-GB" sz="2200" dirty="0" err="1"/>
              <a:t>Powerpoint</a:t>
            </a:r>
            <a:r>
              <a:rPr lang="en-GB" sz="2200" dirty="0"/>
              <a:t> needs to be in presentation mode for the link below to work.)</a:t>
            </a:r>
          </a:p>
        </p:txBody>
      </p:sp>
      <p:sp>
        <p:nvSpPr>
          <p:cNvPr id="3" name="Content Placeholder 2"/>
          <p:cNvSpPr>
            <a:spLocks noGrp="1"/>
          </p:cNvSpPr>
          <p:nvPr>
            <p:ph idx="1"/>
          </p:nvPr>
        </p:nvSpPr>
        <p:spPr>
          <a:xfrm>
            <a:off x="1024128" y="1582616"/>
            <a:ext cx="3590735" cy="503360"/>
          </a:xfrm>
        </p:spPr>
        <p:txBody>
          <a:bodyPr>
            <a:normAutofit fontScale="25000" lnSpcReduction="20000"/>
          </a:bodyPr>
          <a:lstStyle/>
          <a:p>
            <a:pPr marL="0" indent="0">
              <a:buNone/>
            </a:pPr>
            <a:r>
              <a:rPr lang="en-GB" sz="11200" dirty="0"/>
              <a:t>Focus on the golden tickets and how each family win them.</a:t>
            </a:r>
          </a:p>
          <a:p>
            <a:pPr marL="0" indent="0">
              <a:buNone/>
            </a:pPr>
            <a:r>
              <a:rPr lang="en-GB" sz="11200" dirty="0">
                <a:hlinkClick r:id="rId2"/>
              </a:rPr>
              <a:t>The four rotten children</a:t>
            </a:r>
            <a:endParaRPr lang="en-GB" sz="11200" dirty="0"/>
          </a:p>
          <a:p>
            <a:pPr marL="0" indent="0">
              <a:buNone/>
            </a:pPr>
            <a:endParaRPr lang="en-GB" dirty="0"/>
          </a:p>
        </p:txBody>
      </p:sp>
      <p:pic>
        <p:nvPicPr>
          <p:cNvPr id="4" name="Picture 3"/>
          <p:cNvPicPr>
            <a:picLocks noChangeAspect="1"/>
          </p:cNvPicPr>
          <p:nvPr/>
        </p:nvPicPr>
        <p:blipFill>
          <a:blip r:embed="rId3"/>
          <a:stretch>
            <a:fillRect/>
          </a:stretch>
        </p:blipFill>
        <p:spPr>
          <a:xfrm>
            <a:off x="4990010" y="2335714"/>
            <a:ext cx="6634299" cy="3976186"/>
          </a:xfrm>
          <a:prstGeom prst="rect">
            <a:avLst/>
          </a:prstGeom>
        </p:spPr>
      </p:pic>
      <p:sp>
        <p:nvSpPr>
          <p:cNvPr id="5" name="Rectangular Callout 4"/>
          <p:cNvSpPr/>
          <p:nvPr/>
        </p:nvSpPr>
        <p:spPr>
          <a:xfrm>
            <a:off x="567691" y="3579223"/>
            <a:ext cx="3925389" cy="2024743"/>
          </a:xfrm>
          <a:prstGeom prst="wedgeRectCallout">
            <a:avLst>
              <a:gd name="adj1" fmla="val 49161"/>
              <a:gd name="adj2" fmla="val 85492"/>
            </a:avLst>
          </a:prstGeom>
          <a:solidFill>
            <a:srgbClr val="CC99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t>How is this similar to Klaus and Anna in Cosmic and how they win their ticket?</a:t>
            </a:r>
          </a:p>
        </p:txBody>
      </p:sp>
    </p:spTree>
    <p:extLst>
      <p:ext uri="{BB962C8B-B14F-4D97-AF65-F5344CB8AC3E}">
        <p14:creationId xmlns:p14="http://schemas.microsoft.com/office/powerpoint/2010/main" val="14633801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1618" y="435383"/>
            <a:ext cx="10515600" cy="582568"/>
          </a:xfrm>
        </p:spPr>
        <p:txBody>
          <a:bodyPr>
            <a:normAutofit fontScale="90000"/>
          </a:bodyPr>
          <a:lstStyle/>
          <a:p>
            <a:r>
              <a:rPr lang="en-GB" b="1" dirty="0"/>
              <a:t>Main Task  - Complete the comparison table in your books or on the sheet. </a:t>
            </a:r>
          </a:p>
        </p:txBody>
      </p:sp>
      <p:sp>
        <p:nvSpPr>
          <p:cNvPr id="3" name="Content Placeholder 2"/>
          <p:cNvSpPr>
            <a:spLocks noGrp="1"/>
          </p:cNvSpPr>
          <p:nvPr>
            <p:ph idx="1"/>
          </p:nvPr>
        </p:nvSpPr>
        <p:spPr>
          <a:xfrm>
            <a:off x="326571" y="1358537"/>
            <a:ext cx="11027229" cy="4818426"/>
          </a:xfrm>
        </p:spPr>
        <p:txBody>
          <a:bodyPr>
            <a:normAutofit/>
          </a:bodyPr>
          <a:lstStyle/>
          <a:p>
            <a:pPr marL="0" indent="0">
              <a:buNone/>
            </a:pPr>
            <a:r>
              <a:rPr lang="en-GB" sz="2800" dirty="0">
                <a:solidFill>
                  <a:srgbClr val="0070C0"/>
                </a:solidFill>
              </a:rPr>
              <a:t>Which characters are similar? How? What about the setting? The problems and solutions that characters face?</a:t>
            </a:r>
          </a:p>
        </p:txBody>
      </p:sp>
      <p:pic>
        <p:nvPicPr>
          <p:cNvPr id="4" name="Picture 3"/>
          <p:cNvPicPr>
            <a:picLocks noChangeAspect="1"/>
          </p:cNvPicPr>
          <p:nvPr/>
        </p:nvPicPr>
        <p:blipFill>
          <a:blip r:embed="rId2"/>
          <a:stretch>
            <a:fillRect/>
          </a:stretch>
        </p:blipFill>
        <p:spPr>
          <a:xfrm>
            <a:off x="1417319" y="2366464"/>
            <a:ext cx="8845731" cy="4056153"/>
          </a:xfrm>
          <a:prstGeom prst="rect">
            <a:avLst/>
          </a:prstGeom>
        </p:spPr>
      </p:pic>
    </p:spTree>
    <p:extLst>
      <p:ext uri="{BB962C8B-B14F-4D97-AF65-F5344CB8AC3E}">
        <p14:creationId xmlns:p14="http://schemas.microsoft.com/office/powerpoint/2010/main" val="37715888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4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marR="0" lvl="0" indent="0" algn="l" rtl="0">
              <a:lnSpc>
                <a:spcPct val="90000"/>
              </a:lnSpc>
              <a:spcBef>
                <a:spcPts val="0"/>
              </a:spcBef>
              <a:spcAft>
                <a:spcPts val="0"/>
              </a:spcAft>
              <a:buClr>
                <a:schemeClr val="dk1"/>
              </a:buClr>
              <a:buFont typeface="Calibri"/>
              <a:buNone/>
            </a:pPr>
            <a:r>
              <a:rPr lang="en-GB" sz="4400" b="0" i="0" u="none" strike="noStrike" cap="none" dirty="0">
                <a:solidFill>
                  <a:schemeClr val="dk1"/>
                </a:solidFill>
                <a:latin typeface="Calibri"/>
                <a:ea typeface="Calibri"/>
                <a:cs typeface="Calibri"/>
                <a:sym typeface="Calibri"/>
              </a:rPr>
              <a:t>Plenary</a:t>
            </a:r>
            <a:endParaRPr sz="4400" b="0" i="0" u="none" strike="noStrike" cap="none" dirty="0">
              <a:solidFill>
                <a:schemeClr val="dk1"/>
              </a:solidFill>
              <a:latin typeface="Calibri"/>
              <a:ea typeface="Calibri"/>
              <a:cs typeface="Calibri"/>
              <a:sym typeface="Calibri"/>
            </a:endParaRPr>
          </a:p>
        </p:txBody>
      </p:sp>
      <p:sp>
        <p:nvSpPr>
          <p:cNvPr id="319" name="Google Shape;319;p43"/>
          <p:cNvSpPr txBox="1">
            <a:spLocks noGrp="1"/>
          </p:cNvSpPr>
          <p:nvPr>
            <p:ph type="body" idx="1"/>
          </p:nvPr>
        </p:nvSpPr>
        <p:spPr>
          <a:xfrm>
            <a:off x="498764" y="1565564"/>
            <a:ext cx="10855036" cy="4611399"/>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rgbClr val="0070C0"/>
              </a:buClr>
              <a:buFont typeface="Arial"/>
              <a:buNone/>
            </a:pPr>
            <a:r>
              <a:rPr lang="en-GB" sz="3200" b="1" i="0" u="none" strike="noStrike" cap="none" dirty="0">
                <a:solidFill>
                  <a:srgbClr val="0070C0"/>
                </a:solidFill>
                <a:latin typeface="Calibri"/>
                <a:ea typeface="Calibri"/>
                <a:cs typeface="Calibri"/>
                <a:sym typeface="Calibri"/>
              </a:rPr>
              <a:t>Which parts of each story are similar? What parts are different?</a:t>
            </a:r>
            <a:endParaRPr sz="3200" b="1" i="0" u="none" strike="noStrike" cap="none" dirty="0">
              <a:solidFill>
                <a:srgbClr val="0070C0"/>
              </a:solidFill>
              <a:latin typeface="Calibri"/>
              <a:ea typeface="Calibri"/>
              <a:cs typeface="Calibri"/>
              <a:sym typeface="Calibri"/>
            </a:endParaRPr>
          </a:p>
        </p:txBody>
      </p:sp>
      <p:pic>
        <p:nvPicPr>
          <p:cNvPr id="320" name="Google Shape;320;p43"/>
          <p:cNvPicPr preferRelativeResize="0"/>
          <p:nvPr/>
        </p:nvPicPr>
        <p:blipFill rotWithShape="1">
          <a:blip r:embed="rId3">
            <a:alphaModFix/>
          </a:blip>
          <a:srcRect/>
          <a:stretch/>
        </p:blipFill>
        <p:spPr>
          <a:xfrm>
            <a:off x="7564582" y="2507673"/>
            <a:ext cx="2751691" cy="4064998"/>
          </a:xfrm>
          <a:prstGeom prst="rect">
            <a:avLst/>
          </a:prstGeom>
          <a:noFill/>
          <a:ln>
            <a:noFill/>
          </a:ln>
        </p:spPr>
      </p:pic>
      <p:pic>
        <p:nvPicPr>
          <p:cNvPr id="321" name="Google Shape;321;p43"/>
          <p:cNvPicPr preferRelativeResize="0"/>
          <p:nvPr/>
        </p:nvPicPr>
        <p:blipFill rotWithShape="1">
          <a:blip r:embed="rId4">
            <a:alphaModFix/>
          </a:blip>
          <a:srcRect/>
          <a:stretch/>
        </p:blipFill>
        <p:spPr>
          <a:xfrm>
            <a:off x="4378334" y="2891127"/>
            <a:ext cx="3095896" cy="3563202"/>
          </a:xfrm>
          <a:prstGeom prst="rect">
            <a:avLst/>
          </a:prstGeom>
          <a:noFill/>
          <a:ln>
            <a:noFill/>
          </a:ln>
        </p:spPr>
      </p:pic>
    </p:spTree>
    <p:extLst>
      <p:ext uri="{BB962C8B-B14F-4D97-AF65-F5344CB8AC3E}">
        <p14:creationId xmlns:p14="http://schemas.microsoft.com/office/powerpoint/2010/main" val="387689184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blipFill rotWithShape="1">
          <a:blip xmlns:r="http://schemas.openxmlformats.org/officeDocument/2006/relationships" r:embed="rId1">
            <a:duotone>
              <a:schemeClr val="phClr">
                <a:tint val="98000"/>
              </a:schemeClr>
              <a:schemeClr val="phClr">
                <a:shade val="89000"/>
                <a:satMod val="145000"/>
              </a:schemeClr>
            </a:duotone>
          </a:blip>
          <a:tile tx="0" ty="0" sx="32000" sy="32000" flip="none" algn="tl"/>
        </a:blipFill>
        <a:blipFill rotWithShape="1">
          <a:blip xmlns:r="http://schemas.openxmlformats.org/officeDocument/2006/relationships" r:embed="rId2">
            <a:duotone>
              <a:schemeClr val="phClr">
                <a:tint val="98000"/>
              </a:schemeClr>
              <a:schemeClr val="phClr">
                <a:shade val="95000"/>
              </a:schemeClr>
            </a:duotone>
          </a:blip>
          <a:tile tx="0" ty="0" sx="32000" sy="32000" flip="none" algn="tl"/>
        </a:blipFill>
      </a:bgFillStyleLst>
    </a:fmtScheme>
  </a:themeElements>
  <a:objectDefaults/>
  <a:extraClrSchemeLst/>
  <a:extLst>
    <a:ext uri="{05A4C25C-085E-4340-85A3-A5531E510DB2}">
      <thm15:themeFamily xmlns:thm15="http://schemas.microsoft.com/office/thememl/2012/main" name="Integral" id="{3577F8C9-A904-41D8-97D2-FD898F53F20E}" vid="{090DCB5F-146D-478A-852A-34B16FE9F3A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85</TotalTime>
  <Words>171</Words>
  <Application>Microsoft Macintosh PowerPoint</Application>
  <PresentationFormat>Widescreen</PresentationFormat>
  <Paragraphs>12</Paragraphs>
  <Slides>11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Tw Cen MT</vt:lpstr>
      <vt:lpstr>Tw Cen MT Condensed</vt:lpstr>
      <vt:lpstr>Wingdings 3</vt:lpstr>
      <vt:lpstr>Integral</vt:lpstr>
      <vt:lpstr>Week 2 Day 1</vt:lpstr>
      <vt:lpstr>Read Chapter 7 ‘I am on hold’ up to ‘in other words she cheated.’</vt:lpstr>
      <vt:lpstr>PowerPoint Presentation</vt:lpstr>
      <vt:lpstr>PowerPoint Presentation</vt:lpstr>
      <vt:lpstr>PowerPoint Presentation</vt:lpstr>
      <vt:lpstr>PowerPoint Presentation</vt:lpstr>
      <vt:lpstr>PowerPoint Presentation</vt:lpstr>
      <vt:lpstr>PowerPoint Presentation</vt:lpstr>
      <vt:lpstr>Use the provided resource and the link below to think about what happens in Charlie and the Chocolate Factory (Powerpoint needs to be in presentation mode for the link below to work.)</vt:lpstr>
      <vt:lpstr>Main Task  - Complete the comparison table in your books or on the sheet. </vt:lpstr>
      <vt:lpstr>Plenary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1 Day 1</dc:title>
  <dc:creator>habell</dc:creator>
  <cp:lastModifiedBy>Belinda Clark</cp:lastModifiedBy>
  <cp:revision>11</cp:revision>
  <dcterms:created xsi:type="dcterms:W3CDTF">2020-01-27T01:39:09Z</dcterms:created>
  <dcterms:modified xsi:type="dcterms:W3CDTF">2020-05-08T14:00:48Z</dcterms:modified>
</cp:coreProperties>
</file>