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73" r:id="rId3"/>
    <p:sldId id="274" r:id="rId4"/>
    <p:sldId id="282" r:id="rId5"/>
    <p:sldId id="275" r:id="rId6"/>
    <p:sldId id="259" r:id="rId7"/>
    <p:sldId id="283" r:id="rId8"/>
    <p:sldId id="258" r:id="rId9"/>
    <p:sldId id="281" r:id="rId10"/>
    <p:sldId id="284" r:id="rId11"/>
    <p:sldId id="260" r:id="rId12"/>
    <p:sldId id="261" r:id="rId13"/>
    <p:sldId id="285" r:id="rId14"/>
    <p:sldId id="262" r:id="rId15"/>
    <p:sldId id="263" r:id="rId16"/>
    <p:sldId id="264" r:id="rId17"/>
    <p:sldId id="288" r:id="rId18"/>
    <p:sldId id="289" r:id="rId19"/>
    <p:sldId id="290" r:id="rId20"/>
    <p:sldId id="287" r:id="rId21"/>
    <p:sldId id="27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FAF0F"/>
    <a:srgbClr val="F3BF3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0" autoAdjust="0"/>
    <p:restoredTop sz="94660"/>
  </p:normalViewPr>
  <p:slideViewPr>
    <p:cSldViewPr snapToGrid="0">
      <p:cViewPr varScale="1">
        <p:scale>
          <a:sx n="75" d="100"/>
          <a:sy n="75" d="100"/>
        </p:scale>
        <p:origin x="-498" y="-8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E09BF0-72F2-45E9-88D0-4AE2EF22C2A1}" type="datetimeFigureOut">
              <a:rPr lang="en-GB" smtClean="0"/>
              <a:pPr/>
              <a:t>05/05/2017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497F76-721D-46A8-B528-4C7845BB3155}" type="slidenum">
              <a:rPr lang="en-GB" smtClean="0"/>
              <a:pPr/>
              <a:t>‹#›</a:t>
            </a:fld>
            <a:endParaRPr lang="en-GB"/>
          </a:p>
        </p:txBody>
      </p:sp>
    </p:spTree>
    <p:extLst>
      <p:ext uri="{BB962C8B-B14F-4D97-AF65-F5344CB8AC3E}">
        <p14:creationId xmlns:p14="http://schemas.microsoft.com/office/powerpoint/2010/main" xmlns="" val="3100289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F497F76-721D-46A8-B528-4C7845BB3155}" type="slidenum">
              <a:rPr lang="en-GB" smtClean="0"/>
              <a:pPr/>
              <a:t>16</a:t>
            </a:fld>
            <a:endParaRPr lang="en-GB"/>
          </a:p>
        </p:txBody>
      </p:sp>
    </p:spTree>
    <p:extLst>
      <p:ext uri="{BB962C8B-B14F-4D97-AF65-F5344CB8AC3E}">
        <p14:creationId xmlns:p14="http://schemas.microsoft.com/office/powerpoint/2010/main" xmlns="" val="1769161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F497F76-721D-46A8-B528-4C7845BB3155}" type="slidenum">
              <a:rPr lang="en-GB" smtClean="0"/>
              <a:pPr/>
              <a:t>17</a:t>
            </a:fld>
            <a:endParaRPr lang="en-GB"/>
          </a:p>
        </p:txBody>
      </p:sp>
    </p:spTree>
    <p:extLst>
      <p:ext uri="{BB962C8B-B14F-4D97-AF65-F5344CB8AC3E}">
        <p14:creationId xmlns:p14="http://schemas.microsoft.com/office/powerpoint/2010/main" xmlns="" val="1769161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F497F76-721D-46A8-B528-4C7845BB3155}" type="slidenum">
              <a:rPr lang="en-GB" smtClean="0"/>
              <a:pPr/>
              <a:t>18</a:t>
            </a:fld>
            <a:endParaRPr lang="en-GB"/>
          </a:p>
        </p:txBody>
      </p:sp>
    </p:spTree>
    <p:extLst>
      <p:ext uri="{BB962C8B-B14F-4D97-AF65-F5344CB8AC3E}">
        <p14:creationId xmlns:p14="http://schemas.microsoft.com/office/powerpoint/2010/main" xmlns="" val="1769161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F497F76-721D-46A8-B528-4C7845BB3155}" type="slidenum">
              <a:rPr lang="en-GB" smtClean="0"/>
              <a:pPr/>
              <a:t>19</a:t>
            </a:fld>
            <a:endParaRPr lang="en-GB"/>
          </a:p>
        </p:txBody>
      </p:sp>
    </p:spTree>
    <p:extLst>
      <p:ext uri="{BB962C8B-B14F-4D97-AF65-F5344CB8AC3E}">
        <p14:creationId xmlns:p14="http://schemas.microsoft.com/office/powerpoint/2010/main" xmlns="" val="176916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F497F76-721D-46A8-B528-4C7845BB3155}" type="slidenum">
              <a:rPr lang="en-GB" smtClean="0"/>
              <a:pPr/>
              <a:t>20</a:t>
            </a:fld>
            <a:endParaRPr lang="en-GB"/>
          </a:p>
        </p:txBody>
      </p:sp>
    </p:spTree>
    <p:extLst>
      <p:ext uri="{BB962C8B-B14F-4D97-AF65-F5344CB8AC3E}">
        <p14:creationId xmlns:p14="http://schemas.microsoft.com/office/powerpoint/2010/main" xmlns="" val="376116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413635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626425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716565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1287831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1642178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1382049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381345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623140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643659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3920876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9BBEC4-71EE-494E-B828-794EAFB0B14A}" type="datetimeFigureOut">
              <a:rPr lang="en-GB" smtClean="0"/>
              <a:pPr/>
              <a:t>05/05/2017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97913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9BBEC4-71EE-494E-B828-794EAFB0B14A}" type="datetimeFigureOut">
              <a:rPr lang="en-GB" smtClean="0"/>
              <a:pPr/>
              <a:t>05/05/2017</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61176C-D208-46C3-8563-378BEE8372BC}" type="slidenum">
              <a:rPr lang="en-GB" smtClean="0"/>
              <a:pPr/>
              <a:t>‹#›</a:t>
            </a:fld>
            <a:endParaRPr lang="en-GB"/>
          </a:p>
        </p:txBody>
      </p:sp>
    </p:spTree>
    <p:extLst>
      <p:ext uri="{BB962C8B-B14F-4D97-AF65-F5344CB8AC3E}">
        <p14:creationId xmlns:p14="http://schemas.microsoft.com/office/powerpoint/2010/main" xmlns="" val="2969138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es.com/teaching-resources/shop/blossomingminds" TargetMode="External"/><Relationship Id="rId1" Type="http://schemas.openxmlformats.org/officeDocument/2006/relationships/slideLayout" Target="../slideLayouts/slideLayout1.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470914" y="419765"/>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1171218" y="816684"/>
            <a:ext cx="10097795" cy="3665164"/>
          </a:xfrm>
        </p:spPr>
        <p:txBody>
          <a:bodyPr>
            <a:noAutofit/>
          </a:bodyPr>
          <a:lstStyle/>
          <a:p>
            <a:pPr algn="l"/>
            <a:r>
              <a:rPr lang="en-GB" sz="9600" b="1" dirty="0" smtClean="0">
                <a:solidFill>
                  <a:srgbClr val="92D050"/>
                </a:solidFill>
                <a:latin typeface="Comic Sans MS" panose="030F0702030302020204" pitchFamily="66" charset="0"/>
              </a:rPr>
              <a:t>The feeding of the 5000</a:t>
            </a:r>
            <a:br>
              <a:rPr lang="en-GB" sz="9600" b="1" dirty="0" smtClean="0">
                <a:solidFill>
                  <a:srgbClr val="92D050"/>
                </a:solidFill>
                <a:latin typeface="Comic Sans MS" panose="030F0702030302020204" pitchFamily="66" charset="0"/>
              </a:rPr>
            </a:br>
            <a:r>
              <a:rPr lang="en-GB" sz="8000" b="1" i="1" dirty="0" smtClean="0">
                <a:solidFill>
                  <a:srgbClr val="92D050"/>
                </a:solidFill>
                <a:latin typeface="Comic Sans MS" panose="030F0702030302020204" pitchFamily="66" charset="0"/>
              </a:rPr>
              <a:t>A miracle</a:t>
            </a:r>
            <a:endParaRPr lang="en-GB" sz="8000" b="1" i="1" dirty="0">
              <a:solidFill>
                <a:srgbClr val="92D050"/>
              </a:solidFill>
              <a:latin typeface="Comic Sans MS" panose="030F0702030302020204" pitchFamily="66" charset="0"/>
            </a:endParaRPr>
          </a:p>
        </p:txBody>
      </p:sp>
      <p:sp>
        <p:nvSpPr>
          <p:cNvPr id="45" name="TextBox 44"/>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369374" y="2356834"/>
            <a:ext cx="4890797" cy="393449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828806" y="4535002"/>
            <a:ext cx="3882980" cy="1941490"/>
          </a:xfrm>
          <a:prstGeom prst="rect">
            <a:avLst/>
          </a:prstGeom>
        </p:spPr>
      </p:pic>
    </p:spTree>
    <p:extLst>
      <p:ext uri="{BB962C8B-B14F-4D97-AF65-F5344CB8AC3E}">
        <p14:creationId xmlns:p14="http://schemas.microsoft.com/office/powerpoint/2010/main" xmlns="" val="8594443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660990" y="2519358"/>
            <a:ext cx="6990217" cy="3870882"/>
          </a:xfrm>
        </p:spPr>
        <p:txBody>
          <a:bodyPr>
            <a:noAutofit/>
          </a:bodyPr>
          <a:lstStyle/>
          <a:p>
            <a:r>
              <a:rPr lang="en-GB" b="1" dirty="0" smtClean="0">
                <a:solidFill>
                  <a:srgbClr val="002060"/>
                </a:solidFill>
                <a:latin typeface="Comic Sans MS" panose="030F0702030302020204" pitchFamily="66" charset="0"/>
              </a:rPr>
              <a:t>Jesus had given his disciples the power to perform miracles and sent them out to preach God’s word.</a:t>
            </a:r>
            <a:endParaRPr lang="en-GB" sz="9600" b="1" dirty="0">
              <a:solidFill>
                <a:srgbClr val="002060"/>
              </a:solidFill>
            </a:endParaRPr>
          </a:p>
        </p:txBody>
      </p:sp>
      <p:sp>
        <p:nvSpPr>
          <p:cNvPr id="10" name="TextBox 9"/>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380172" y="1464849"/>
            <a:ext cx="4221733" cy="4085548"/>
          </a:xfrm>
          <a:prstGeom prst="rect">
            <a:avLst/>
          </a:prstGeom>
        </p:spPr>
      </p:pic>
    </p:spTree>
    <p:extLst>
      <p:ext uri="{BB962C8B-B14F-4D97-AF65-F5344CB8AC3E}">
        <p14:creationId xmlns:p14="http://schemas.microsoft.com/office/powerpoint/2010/main" xmlns="" val="508855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solidFill>
                <a:schemeClr val="tx1">
                  <a:lumMod val="95000"/>
                  <a:lumOff val="5000"/>
                </a:schemeClr>
              </a:solidFill>
            </a:endParaRPr>
          </a:p>
        </p:txBody>
      </p:sp>
      <p:sp>
        <p:nvSpPr>
          <p:cNvPr id="2" name="Title 1"/>
          <p:cNvSpPr>
            <a:spLocks noGrp="1"/>
          </p:cNvSpPr>
          <p:nvPr>
            <p:ph type="ctrTitle"/>
          </p:nvPr>
        </p:nvSpPr>
        <p:spPr>
          <a:xfrm>
            <a:off x="942984" y="-856742"/>
            <a:ext cx="10710340" cy="3732892"/>
          </a:xfrm>
        </p:spPr>
        <p:txBody>
          <a:bodyPr>
            <a:noAutofit/>
          </a:bodyPr>
          <a:lstStyle/>
          <a:p>
            <a:r>
              <a:rPr lang="en-GB" sz="4000" b="1" dirty="0" smtClean="0">
                <a:solidFill>
                  <a:srgbClr val="002060"/>
                </a:solidFill>
                <a:latin typeface="Comic Sans MS" panose="030F0702030302020204" pitchFamily="66" charset="0"/>
              </a:rPr>
              <a:t>They had travelled far and wide into the country and had great success, gaining many supporters for Jesus, spreading love and healing sick people.</a:t>
            </a:r>
            <a:endParaRPr lang="en-GB" sz="3200" dirty="0">
              <a:solidFill>
                <a:srgbClr val="002060"/>
              </a:solidFill>
              <a:latin typeface="Comic Sans MS" panose="030F0702030302020204" pitchFamily="66" charset="0"/>
            </a:endParaRPr>
          </a:p>
        </p:txBody>
      </p:sp>
      <p:sp>
        <p:nvSpPr>
          <p:cNvPr id="10" name="TextBox 9"/>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01835" y="2311885"/>
            <a:ext cx="2555651" cy="408904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935065" y="2997812"/>
            <a:ext cx="4023325" cy="3432220"/>
          </a:xfrm>
          <a:prstGeom prst="rect">
            <a:avLst/>
          </a:prstGeom>
        </p:spPr>
      </p:pic>
    </p:spTree>
    <p:extLst>
      <p:ext uri="{BB962C8B-B14F-4D97-AF65-F5344CB8AC3E}">
        <p14:creationId xmlns:p14="http://schemas.microsoft.com/office/powerpoint/2010/main" xmlns="" val="196800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681581" y="1732239"/>
            <a:ext cx="10963354" cy="4853354"/>
          </a:xfrm>
        </p:spPr>
        <p:txBody>
          <a:bodyPr>
            <a:noAutofit/>
          </a:bodyPr>
          <a:lstStyle/>
          <a:p>
            <a:r>
              <a:rPr lang="en-GB" sz="4400" dirty="0" smtClean="0">
                <a:solidFill>
                  <a:srgbClr val="002060"/>
                </a:solidFill>
                <a:latin typeface="Comic Sans MS" panose="030F0702030302020204" pitchFamily="66" charset="0"/>
              </a:rPr>
              <a:t/>
            </a:r>
            <a:br>
              <a:rPr lang="en-GB" sz="4400" dirty="0" smtClean="0">
                <a:solidFill>
                  <a:srgbClr val="002060"/>
                </a:solidFill>
                <a:latin typeface="Comic Sans MS" panose="030F0702030302020204" pitchFamily="66" charset="0"/>
              </a:rPr>
            </a:br>
            <a:r>
              <a:rPr lang="en-GB" sz="5400" b="1" dirty="0" smtClean="0">
                <a:solidFill>
                  <a:srgbClr val="002060"/>
                </a:solidFill>
                <a:latin typeface="Comic Sans MS" panose="030F0702030302020204" pitchFamily="66" charset="0"/>
              </a:rPr>
              <a:t>When they returned, they were each keen to tell Jesus the tales of their journeys.</a:t>
            </a:r>
            <a:endParaRPr lang="en-GB" sz="5400" b="1" dirty="0">
              <a:solidFill>
                <a:srgbClr val="002060"/>
              </a:solidFill>
              <a:latin typeface="Comic Sans MS" panose="030F0702030302020204" pitchFamily="66" charset="0"/>
            </a:endParaRPr>
          </a:p>
        </p:txBody>
      </p:sp>
      <p:sp>
        <p:nvSpPr>
          <p:cNvPr id="10" name="TextBox 9"/>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029592" y="579549"/>
            <a:ext cx="4595477" cy="3751410"/>
          </a:xfrm>
          <a:prstGeom prst="rect">
            <a:avLst/>
          </a:prstGeom>
        </p:spPr>
      </p:pic>
      <p:sp>
        <p:nvSpPr>
          <p:cNvPr id="6" name="TextBox 5"/>
          <p:cNvSpPr txBox="1"/>
          <p:nvPr/>
        </p:nvSpPr>
        <p:spPr>
          <a:xfrm>
            <a:off x="6648740" y="947408"/>
            <a:ext cx="1678591" cy="1200329"/>
          </a:xfrm>
          <a:prstGeom prst="rect">
            <a:avLst/>
          </a:prstGeom>
          <a:noFill/>
        </p:spPr>
        <p:txBody>
          <a:bodyPr wrap="square" rtlCol="0">
            <a:spAutoFit/>
          </a:bodyPr>
          <a:lstStyle/>
          <a:p>
            <a:pPr algn="ctr"/>
            <a:r>
              <a:rPr lang="en-GB" sz="2400" b="1" dirty="0" smtClean="0">
                <a:solidFill>
                  <a:srgbClr val="FF0000"/>
                </a:solidFill>
                <a:latin typeface="Comic Sans MS" panose="030F0702030302020204" pitchFamily="66" charset="0"/>
              </a:rPr>
              <a:t>“Guess what I did!”</a:t>
            </a:r>
            <a:endParaRPr lang="en-GB" sz="2400" b="1" dirty="0">
              <a:solidFill>
                <a:srgbClr val="FF0000"/>
              </a:solidFill>
              <a:latin typeface="Comic Sans MS" panose="030F0702030302020204" pitchFamily="66"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93324" y="534034"/>
            <a:ext cx="4595477" cy="3751410"/>
          </a:xfrm>
          <a:prstGeom prst="rect">
            <a:avLst/>
          </a:prstGeom>
        </p:spPr>
      </p:pic>
      <p:sp>
        <p:nvSpPr>
          <p:cNvPr id="9" name="TextBox 8"/>
          <p:cNvSpPr txBox="1"/>
          <p:nvPr/>
        </p:nvSpPr>
        <p:spPr>
          <a:xfrm>
            <a:off x="1676995" y="947407"/>
            <a:ext cx="1678591" cy="830997"/>
          </a:xfrm>
          <a:prstGeom prst="rect">
            <a:avLst/>
          </a:prstGeom>
          <a:noFill/>
        </p:spPr>
        <p:txBody>
          <a:bodyPr wrap="square" rtlCol="0">
            <a:spAutoFit/>
          </a:bodyPr>
          <a:lstStyle/>
          <a:p>
            <a:pPr algn="ctr"/>
            <a:r>
              <a:rPr lang="en-GB" sz="2400" b="1" dirty="0" smtClean="0">
                <a:solidFill>
                  <a:srgbClr val="FF0000"/>
                </a:solidFill>
                <a:latin typeface="Comic Sans MS" panose="030F0702030302020204" pitchFamily="66" charset="0"/>
              </a:rPr>
              <a:t>“What a journey!”</a:t>
            </a:r>
            <a:endParaRPr lang="en-GB" sz="24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xmlns="" val="324716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504171"/>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4908383" y="1268441"/>
            <a:ext cx="6579572" cy="4059421"/>
          </a:xfrm>
        </p:spPr>
        <p:txBody>
          <a:bodyPr>
            <a:noAutofit/>
          </a:bodyPr>
          <a:lstStyle/>
          <a:p>
            <a:pPr indent="457200">
              <a:lnSpc>
                <a:spcPct val="107000"/>
              </a:lnSpc>
              <a:spcAft>
                <a:spcPts val="0"/>
              </a:spcAft>
            </a:pPr>
            <a:r>
              <a:rPr lang="en-GB" sz="4000" b="1" dirty="0" smtClean="0">
                <a:solidFill>
                  <a:srgbClr val="002060"/>
                </a:solidFill>
                <a:latin typeface="Comic Sans MS" panose="030F0702030302020204" pitchFamily="66" charset="0"/>
              </a:rPr>
              <a:t>But crowds of people followed the disciples. They thought that if they followed Jesus’ men, they might be able to meet Jesus himself.</a:t>
            </a:r>
            <a:endParaRPr lang="en-GB" sz="4000" b="1" dirty="0">
              <a:solidFill>
                <a:srgbClr val="002060"/>
              </a:solidFill>
              <a:latin typeface="Comic Sans MS" panose="030F0702030302020204" pitchFamily="66" charset="0"/>
            </a:endParaRPr>
          </a:p>
        </p:txBody>
      </p:sp>
      <p:sp>
        <p:nvSpPr>
          <p:cNvPr id="10" name="TextBox 9"/>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62111" y="1558343"/>
            <a:ext cx="4053152" cy="4552682"/>
          </a:xfrm>
          <a:prstGeom prst="rect">
            <a:avLst/>
          </a:prstGeom>
        </p:spPr>
      </p:pic>
    </p:spTree>
    <p:extLst>
      <p:ext uri="{BB962C8B-B14F-4D97-AF65-F5344CB8AC3E}">
        <p14:creationId xmlns:p14="http://schemas.microsoft.com/office/powerpoint/2010/main" xmlns="" val="36298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454252" y="466146"/>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573910" y="1267409"/>
            <a:ext cx="10586433" cy="1064663"/>
          </a:xfrm>
        </p:spPr>
        <p:txBody>
          <a:bodyPr>
            <a:noAutofit/>
          </a:bodyPr>
          <a:lstStyle/>
          <a:p>
            <a:pPr indent="457200">
              <a:lnSpc>
                <a:spcPct val="107000"/>
              </a:lnSpc>
              <a:spcAft>
                <a:spcPts val="0"/>
              </a:spcAft>
            </a:pPr>
            <a:r>
              <a:rPr lang="en-GB" sz="2400" b="1" dirty="0" smtClean="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There were so many people, that it wasn’t possible to speak to Jesus properly. </a:t>
            </a:r>
            <a:br>
              <a:rPr lang="en-GB" sz="2400" b="1" dirty="0" smtClean="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br>
            <a:r>
              <a:rPr lang="en-GB" sz="2400" b="1" dirty="0" smtClean="0">
                <a:solidFill>
                  <a:srgbClr val="002060"/>
                </a:solidFill>
                <a:latin typeface="Comic Sans MS" panose="030F0702030302020204" pitchFamily="66" charset="0"/>
                <a:ea typeface="Calibri" panose="020F0502020204030204" pitchFamily="34" charset="0"/>
                <a:cs typeface="Times New Roman" panose="02020603050405020304" pitchFamily="18" charset="0"/>
              </a:rPr>
              <a:t>Jesus said, “Come with me and we will find a quiet place to talk.” </a:t>
            </a:r>
            <a:br>
              <a:rPr lang="en-GB" sz="2400" b="1" dirty="0" smtClean="0">
                <a:solidFill>
                  <a:srgbClr val="002060"/>
                </a:solidFill>
                <a:latin typeface="Comic Sans MS" panose="030F0702030302020204" pitchFamily="66" charset="0"/>
                <a:ea typeface="Calibri" panose="020F0502020204030204" pitchFamily="34" charset="0"/>
                <a:cs typeface="Times New Roman" panose="02020603050405020304" pitchFamily="18" charset="0"/>
              </a:rPr>
            </a:br>
            <a:r>
              <a:rPr lang="en-GB" sz="2400" b="1" dirty="0" smtClean="0">
                <a:solidFill>
                  <a:srgbClr val="002060"/>
                </a:solidFill>
                <a:latin typeface="Comic Sans MS" panose="030F0702030302020204" pitchFamily="66" charset="0"/>
                <a:ea typeface="Calibri" panose="020F0502020204030204" pitchFamily="34" charset="0"/>
                <a:cs typeface="Times New Roman" panose="02020603050405020304" pitchFamily="18" charset="0"/>
              </a:rPr>
              <a:t>They took a boat out on the lake, heading for the opposite bank.</a:t>
            </a:r>
            <a:endParaRPr lang="en-GB" sz="24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431998" y="2332072"/>
            <a:ext cx="5256458" cy="4205166"/>
          </a:xfrm>
          <a:prstGeom prst="rect">
            <a:avLst/>
          </a:prstGeom>
        </p:spPr>
      </p:pic>
    </p:spTree>
    <p:extLst>
      <p:ext uri="{BB962C8B-B14F-4D97-AF65-F5344CB8AC3E}">
        <p14:creationId xmlns:p14="http://schemas.microsoft.com/office/powerpoint/2010/main" xmlns="" val="205618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454252" y="466146"/>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827590" y="167590"/>
            <a:ext cx="10023578" cy="3075353"/>
          </a:xfrm>
        </p:spPr>
        <p:txBody>
          <a:bodyPr>
            <a:noAutofit/>
          </a:bodyPr>
          <a:lstStyle/>
          <a:p>
            <a:pPr indent="457200">
              <a:lnSpc>
                <a:spcPct val="107000"/>
              </a:lnSpc>
              <a:spcAft>
                <a:spcPts val="0"/>
              </a:spcAft>
            </a:pPr>
            <a: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However, the crowd saw Jesus and the disciples leave and rushed around the shore to where the boat was heading.</a:t>
            </a:r>
            <a:b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br>
            <a: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When the boat moored, there were thousands of people waiting. It certainly wasn’t a quiet spot!</a:t>
            </a:r>
            <a:endParaRPr lang="en-GB" sz="20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503469" y="3546165"/>
            <a:ext cx="4616248" cy="2582214"/>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699237" y="3375889"/>
            <a:ext cx="4257747" cy="2922766"/>
          </a:xfrm>
          <a:prstGeom prst="rect">
            <a:avLst/>
          </a:prstGeom>
        </p:spPr>
      </p:pic>
    </p:spTree>
    <p:extLst>
      <p:ext uri="{BB962C8B-B14F-4D97-AF65-F5344CB8AC3E}">
        <p14:creationId xmlns:p14="http://schemas.microsoft.com/office/powerpoint/2010/main" xmlns="" val="263033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1062111" y="1456202"/>
            <a:ext cx="5046234" cy="3936424"/>
          </a:xfrm>
        </p:spPr>
        <p:txBody>
          <a:bodyPr>
            <a:noAutofit/>
          </a:bodyPr>
          <a:lstStyle/>
          <a:p>
            <a:pPr indent="457200">
              <a:lnSpc>
                <a:spcPct val="107000"/>
              </a:lnSpc>
              <a:spcAft>
                <a:spcPts val="0"/>
              </a:spcAft>
            </a:pPr>
            <a:r>
              <a:rPr lang="en-GB" sz="2800" b="1" dirty="0" smtClean="0">
                <a:solidFill>
                  <a:srgbClr val="002060"/>
                </a:solidFill>
                <a:latin typeface="Comic Sans MS" panose="030F0702030302020204" pitchFamily="66" charset="0"/>
              </a:rPr>
              <a:t>Even though they had all hoped for some peace and quiet, Jesus found love in his heart for all these people who had come to see him. They just wanted to hear the word of God. He started teaching them about God’s love.</a:t>
            </a:r>
            <a:endPar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108345" y="1017431"/>
            <a:ext cx="5151379" cy="5216586"/>
          </a:xfrm>
          <a:prstGeom prst="rect">
            <a:avLst/>
          </a:prstGeom>
        </p:spPr>
      </p:pic>
    </p:spTree>
    <p:extLst>
      <p:ext uri="{BB962C8B-B14F-4D97-AF65-F5344CB8AC3E}">
        <p14:creationId xmlns:p14="http://schemas.microsoft.com/office/powerpoint/2010/main" xmlns="" val="300513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725985" y="3078052"/>
            <a:ext cx="6124300" cy="2884866"/>
          </a:xfrm>
        </p:spPr>
        <p:txBody>
          <a:bodyPr>
            <a:noAutofit/>
          </a:bodyPr>
          <a:lstStyle/>
          <a:p>
            <a:pPr indent="457200">
              <a:lnSpc>
                <a:spcPct val="107000"/>
              </a:lnSpc>
              <a:spcAft>
                <a:spcPts val="0"/>
              </a:spcAft>
            </a:pPr>
            <a:r>
              <a:rPr lang="en-GB" sz="44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t>It soon started to get dark. The disciples were worried about what all these people were going to eat for dinner. </a:t>
            </a:r>
            <a:endParaRPr lang="en-GB"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850285" y="1824833"/>
            <a:ext cx="4351882" cy="3365580"/>
          </a:xfrm>
          <a:prstGeom prst="rect">
            <a:avLst/>
          </a:prstGeom>
          <a:ln w="38100">
            <a:solidFill>
              <a:schemeClr val="tx1"/>
            </a:solidFill>
          </a:ln>
        </p:spPr>
      </p:pic>
    </p:spTree>
    <p:extLst>
      <p:ext uri="{BB962C8B-B14F-4D97-AF65-F5344CB8AC3E}">
        <p14:creationId xmlns:p14="http://schemas.microsoft.com/office/powerpoint/2010/main" xmlns="" val="279784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01012"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759655" y="673664"/>
            <a:ext cx="10339754" cy="2153942"/>
          </a:xfrm>
        </p:spPr>
        <p:txBody>
          <a:bodyPr>
            <a:noAutofit/>
          </a:bodyPr>
          <a:lstStyle/>
          <a:p>
            <a:pPr indent="457200">
              <a:lnSpc>
                <a:spcPct val="107000"/>
              </a:lnSpc>
              <a:spcAft>
                <a:spcPts val="0"/>
              </a:spcAft>
            </a:pPr>
            <a:r>
              <a:rPr lang="en-GB" sz="40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
            </a:r>
            <a:br>
              <a:rPr lang="en-GB" sz="40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br>
            <a:r>
              <a:rPr lang="en-GB" sz="40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“We should send the crowds to the nearby village to buy some food,” they said to Jesus.</a:t>
            </a:r>
            <a:endParaRPr lang="en-GB"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52564" y="2827606"/>
            <a:ext cx="6908845" cy="3454423"/>
          </a:xfrm>
          <a:prstGeom prst="rect">
            <a:avLst/>
          </a:prstGeom>
          <a:ln w="38100">
            <a:noFill/>
          </a:ln>
        </p:spPr>
      </p:pic>
    </p:spTree>
    <p:extLst>
      <p:ext uri="{BB962C8B-B14F-4D97-AF65-F5344CB8AC3E}">
        <p14:creationId xmlns:p14="http://schemas.microsoft.com/office/powerpoint/2010/main" xmlns="" val="119682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66146"/>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678766" y="0"/>
            <a:ext cx="5849240" cy="6033245"/>
          </a:xfrm>
        </p:spPr>
        <p:txBody>
          <a:bodyPr>
            <a:noAutofit/>
          </a:bodyPr>
          <a:lstStyle/>
          <a:p>
            <a:r>
              <a:rPr lang="en-GB" sz="3200" b="1" dirty="0" smtClean="0">
                <a:solidFill>
                  <a:srgbClr val="002060"/>
                </a:solidFill>
                <a:latin typeface="Comic Sans MS" panose="030F0702030302020204" pitchFamily="66" charset="0"/>
              </a:rPr>
              <a:t>But Jesus disagreed.</a:t>
            </a:r>
            <a:br>
              <a:rPr lang="en-GB" sz="3200" b="1" dirty="0" smtClean="0">
                <a:solidFill>
                  <a:srgbClr val="002060"/>
                </a:solidFill>
                <a:latin typeface="Comic Sans MS" panose="030F0702030302020204" pitchFamily="66" charset="0"/>
              </a:rPr>
            </a:br>
            <a:r>
              <a:rPr lang="en-GB" sz="3200" b="1" dirty="0" smtClean="0">
                <a:solidFill>
                  <a:srgbClr val="002060"/>
                </a:solidFill>
                <a:latin typeface="Comic Sans MS" panose="030F0702030302020204" pitchFamily="66" charset="0"/>
              </a:rPr>
              <a:t>“You can feed them,” he said.</a:t>
            </a:r>
            <a:br>
              <a:rPr lang="en-GB" sz="3200" b="1" dirty="0" smtClean="0">
                <a:solidFill>
                  <a:srgbClr val="002060"/>
                </a:solidFill>
                <a:latin typeface="Comic Sans MS" panose="030F0702030302020204" pitchFamily="66" charset="0"/>
              </a:rPr>
            </a:br>
            <a:r>
              <a:rPr lang="en-GB" sz="3200" b="1" dirty="0">
                <a:solidFill>
                  <a:srgbClr val="002060"/>
                </a:solidFill>
                <a:latin typeface="Comic Sans MS" panose="030F0702030302020204" pitchFamily="66" charset="0"/>
              </a:rPr>
              <a:t/>
            </a:r>
            <a:br>
              <a:rPr lang="en-GB" sz="3200" b="1" dirty="0">
                <a:solidFill>
                  <a:srgbClr val="002060"/>
                </a:solidFill>
                <a:latin typeface="Comic Sans MS" panose="030F0702030302020204" pitchFamily="66" charset="0"/>
              </a:rPr>
            </a:br>
            <a:r>
              <a:rPr lang="en-GB" sz="3200" b="1" dirty="0" smtClean="0">
                <a:solidFill>
                  <a:srgbClr val="002060"/>
                </a:solidFill>
                <a:latin typeface="Comic Sans MS" panose="030F0702030302020204" pitchFamily="66" charset="0"/>
              </a:rPr>
              <a:t>The disciples did not have much money. They were just fishermen and had families of their own to feed. They could not possibly afford to buy food for all these people too.</a:t>
            </a:r>
            <a:endParaRPr lang="en-GB" sz="3200" b="1" dirty="0">
              <a:solidFill>
                <a:srgbClr val="002060"/>
              </a:solidFill>
              <a:latin typeface="Comic Sans MS" panose="030F0702030302020204" pitchFamily="66"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939775" y="2007425"/>
            <a:ext cx="5633381" cy="3802532"/>
          </a:xfrm>
          <a:prstGeom prst="rect">
            <a:avLst/>
          </a:prstGeom>
        </p:spPr>
      </p:pic>
    </p:spTree>
    <p:extLst>
      <p:ext uri="{BB962C8B-B14F-4D97-AF65-F5344CB8AC3E}">
        <p14:creationId xmlns:p14="http://schemas.microsoft.com/office/powerpoint/2010/main" xmlns="" val="203721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557283" y="447900"/>
            <a:ext cx="10967375" cy="3249637"/>
          </a:xfrm>
        </p:spPr>
        <p:txBody>
          <a:bodyPr>
            <a:noAutofit/>
          </a:bodyPr>
          <a:lstStyle/>
          <a:p>
            <a:pPr indent="457200">
              <a:lnSpc>
                <a:spcPct val="107000"/>
              </a:lnSpc>
              <a:spcAft>
                <a:spcPts val="0"/>
              </a:spcAft>
            </a:pPr>
            <a:r>
              <a:rPr lang="en-GB" sz="32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t>“It would take us almost a year to earn enough to feed these crowds!” they protested.</a:t>
            </a:r>
            <a:br>
              <a:rPr lang="en-GB" sz="32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br>
            <a:r>
              <a:rPr lang="en-GB" sz="32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t/>
            </a:r>
            <a:br>
              <a:rPr lang="en-GB" sz="32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br>
            <a:r>
              <a:rPr lang="en-GB" sz="3200" b="1" dirty="0" smtClean="0">
                <a:solidFill>
                  <a:srgbClr val="002060"/>
                </a:solidFill>
                <a:latin typeface="Comic Sans MS" panose="030F0702030302020204" pitchFamily="66" charset="0"/>
                <a:ea typeface="Calibri" panose="020F0502020204030204" pitchFamily="34" charset="0"/>
                <a:cs typeface="Arial" panose="020B0604020202020204" pitchFamily="34" charset="0"/>
              </a:rPr>
              <a:t>While they were discussing the problem, one disciple noticed a small boy walking past with food. His basket contained 5 small loaves and 2 small fish.</a:t>
            </a:r>
            <a:endParaRPr lang="en-GB"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31099" y="3697537"/>
            <a:ext cx="4219742" cy="2738437"/>
          </a:xfrm>
          <a:prstGeom prst="rect">
            <a:avLst/>
          </a:prstGeom>
        </p:spPr>
      </p:pic>
    </p:spTree>
    <p:extLst>
      <p:ext uri="{BB962C8B-B14F-4D97-AF65-F5344CB8AC3E}">
        <p14:creationId xmlns:p14="http://schemas.microsoft.com/office/powerpoint/2010/main" xmlns="" val="3016776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1062111" y="244988"/>
            <a:ext cx="5360757" cy="5499279"/>
          </a:xfrm>
        </p:spPr>
        <p:txBody>
          <a:bodyPr>
            <a:noAutofit/>
          </a:bodyPr>
          <a:lstStyle/>
          <a:p>
            <a:pPr indent="457200" algn="l">
              <a:lnSpc>
                <a:spcPct val="107000"/>
              </a:lnSpc>
              <a:spcAft>
                <a:spcPts val="0"/>
              </a:spcAft>
            </a:pPr>
            <a:r>
              <a:rPr lang="en-GB" sz="36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The disciple showed the food to Jesus, who held up the bread and broke it. He then passed the basket to his disciples, asking them to share the food among the crowd.</a:t>
            </a:r>
            <a:endParaRPr lang="en-GB" sz="36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041777" y="823480"/>
            <a:ext cx="3642059" cy="2929925"/>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800856" y="4128985"/>
            <a:ext cx="3882980" cy="1941490"/>
          </a:xfrm>
          <a:prstGeom prst="rect">
            <a:avLst/>
          </a:prstGeom>
        </p:spPr>
      </p:pic>
    </p:spTree>
    <p:extLst>
      <p:ext uri="{BB962C8B-B14F-4D97-AF65-F5344CB8AC3E}">
        <p14:creationId xmlns:p14="http://schemas.microsoft.com/office/powerpoint/2010/main" xmlns="" val="234324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p:cNvSpPr>
            <a:spLocks noGrp="1"/>
          </p:cNvSpPr>
          <p:nvPr>
            <p:ph type="ctrTitle"/>
          </p:nvPr>
        </p:nvSpPr>
        <p:spPr>
          <a:xfrm>
            <a:off x="1411416" y="447900"/>
            <a:ext cx="9503684" cy="2952525"/>
          </a:xfrm>
        </p:spPr>
        <p:txBody>
          <a:bodyPr>
            <a:noAutofit/>
          </a:bodyPr>
          <a:lstStyle/>
          <a:p>
            <a: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They were, of course, confused about how Jesus thought such a small helping of food would feed this large crowd.</a:t>
            </a:r>
            <a:b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br>
            <a: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But the basket was passed around the 5000 people.</a:t>
            </a:r>
            <a:b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br>
            <a:r>
              <a:rPr lang="en-GB" sz="32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All 5000 had enough to eat!</a:t>
            </a:r>
            <a:endParaRPr lang="en-GB" sz="3200" b="1" dirty="0">
              <a:solidFill>
                <a:srgbClr val="002060"/>
              </a:solidFill>
              <a:latin typeface="Comic Sans MS" panose="030F0702030302020204" pitchFamily="66" charset="0"/>
            </a:endParaRPr>
          </a:p>
        </p:txBody>
      </p:sp>
      <p:sp>
        <p:nvSpPr>
          <p:cNvPr id="6" name="TextBox 5"/>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24222" y="3660836"/>
            <a:ext cx="2539961" cy="126998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37501" y="5034151"/>
            <a:ext cx="2482804" cy="124140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02538" y="4058239"/>
            <a:ext cx="2752731" cy="137636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27086" y="2986417"/>
            <a:ext cx="2544791" cy="1272396"/>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839600" y="3694413"/>
            <a:ext cx="2519514" cy="1259757"/>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282317" y="4584703"/>
            <a:ext cx="2974066" cy="1487033"/>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9373543" y="2465466"/>
            <a:ext cx="2227595" cy="1792032"/>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6870580" y="3301250"/>
            <a:ext cx="2680033" cy="2156005"/>
          </a:xfrm>
          <a:prstGeom prst="rect">
            <a:avLst/>
          </a:prstGeom>
        </p:spPr>
      </p:pic>
      <p:pic>
        <p:nvPicPr>
          <p:cNvPr id="14" name="Picture 13"/>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9110162" y="3361482"/>
            <a:ext cx="2322882" cy="1868687"/>
          </a:xfrm>
          <a:prstGeom prst="rect">
            <a:avLst/>
          </a:prstGeom>
        </p:spPr>
      </p:pic>
      <p:pic>
        <p:nvPicPr>
          <p:cNvPr id="15" name="Picture 14"/>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8196226" y="4584703"/>
            <a:ext cx="2384758" cy="1918465"/>
          </a:xfrm>
          <a:prstGeom prst="rect">
            <a:avLst/>
          </a:prstGeom>
        </p:spPr>
      </p:pic>
      <p:pic>
        <p:nvPicPr>
          <p:cNvPr id="16" name="Picture 15"/>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6916397" y="4019851"/>
            <a:ext cx="2088528" cy="1680157"/>
          </a:xfrm>
          <a:prstGeom prst="rect">
            <a:avLst/>
          </a:prstGeom>
        </p:spPr>
      </p:pic>
      <p:pic>
        <p:nvPicPr>
          <p:cNvPr id="17" name="Picture 16"/>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6474084" y="4800801"/>
            <a:ext cx="1930187" cy="1552776"/>
          </a:xfrm>
          <a:prstGeom prst="rect">
            <a:avLst/>
          </a:prstGeom>
        </p:spPr>
      </p:pic>
    </p:spTree>
    <p:extLst>
      <p:ext uri="{BB962C8B-B14F-4D97-AF65-F5344CB8AC3E}">
        <p14:creationId xmlns:p14="http://schemas.microsoft.com/office/powerpoint/2010/main" xmlns="" val="166471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2" name="Title 1"/>
          <p:cNvSpPr>
            <a:spLocks noGrp="1"/>
          </p:cNvSpPr>
          <p:nvPr>
            <p:ph type="ctrTitle"/>
          </p:nvPr>
        </p:nvSpPr>
        <p:spPr>
          <a:xfrm>
            <a:off x="557283" y="3711301"/>
            <a:ext cx="10747717" cy="2703871"/>
          </a:xfrm>
        </p:spPr>
        <p:txBody>
          <a:bodyPr>
            <a:noAutofit/>
          </a:bodyPr>
          <a:lstStyle/>
          <a:p>
            <a:pPr indent="457200">
              <a:lnSpc>
                <a:spcPct val="100000"/>
              </a:lnSpc>
              <a:spcAft>
                <a:spcPts val="0"/>
              </a:spcAft>
            </a:pPr>
            <a:r>
              <a:rPr lang="en-GB" sz="4000" b="1" dirty="0" smtClean="0">
                <a:solidFill>
                  <a:srgbClr val="002060"/>
                </a:solidFill>
                <a:latin typeface="Comic Sans MS" panose="030F0702030302020204" pitchFamily="66" charset="0"/>
                <a:ea typeface="Times New Roman" panose="02020603050405020304" pitchFamily="18" charset="0"/>
                <a:cs typeface="Arial" panose="020B0604020202020204" pitchFamily="34" charset="0"/>
              </a:rPr>
              <a:t>There was even some food left over. In fact, the disciples took 12 basketfuls of bread pieces back to Jesus.</a:t>
            </a:r>
            <a:endParaRPr lang="en-GB" sz="4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77684" y="1069893"/>
            <a:ext cx="2670517" cy="173305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05483" y="2656207"/>
            <a:ext cx="2670517" cy="173305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928537" y="1978247"/>
            <a:ext cx="2670517" cy="1733054"/>
          </a:xfrm>
          <a:prstGeom prst="rect">
            <a:avLst/>
          </a:prstGeom>
        </p:spPr>
      </p:pic>
      <p:pic>
        <p:nvPicPr>
          <p:cNvPr id="12" name="Picture 1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38769" y="2844774"/>
            <a:ext cx="2670517" cy="1733054"/>
          </a:xfrm>
          <a:prstGeom prst="rect">
            <a:avLst/>
          </a:prstGeom>
        </p:spPr>
      </p:pic>
      <p:pic>
        <p:nvPicPr>
          <p:cNvPr id="13" name="Picture 1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814673" y="662615"/>
            <a:ext cx="2670517" cy="1733054"/>
          </a:xfrm>
          <a:prstGeom prst="rect">
            <a:avLst/>
          </a:prstGeom>
        </p:spPr>
      </p:pic>
      <p:pic>
        <p:nvPicPr>
          <p:cNvPr id="14" name="Picture 1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081729" y="1570969"/>
            <a:ext cx="2670517" cy="1733054"/>
          </a:xfrm>
          <a:prstGeom prst="rect">
            <a:avLst/>
          </a:prstGeom>
        </p:spPr>
      </p:pic>
      <p:pic>
        <p:nvPicPr>
          <p:cNvPr id="15" name="Picture 1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32541" y="2783730"/>
            <a:ext cx="2670517" cy="1733054"/>
          </a:xfrm>
          <a:prstGeom prst="rect">
            <a:avLst/>
          </a:prstGeom>
        </p:spPr>
      </p:pic>
      <p:pic>
        <p:nvPicPr>
          <p:cNvPr id="16" name="Picture 1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508570" y="659262"/>
            <a:ext cx="2670517" cy="1733054"/>
          </a:xfrm>
          <a:prstGeom prst="rect">
            <a:avLst/>
          </a:prstGeom>
        </p:spPr>
      </p:pic>
      <p:pic>
        <p:nvPicPr>
          <p:cNvPr id="17" name="Picture 1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644231" y="1503624"/>
            <a:ext cx="2670517" cy="1733054"/>
          </a:xfrm>
          <a:prstGeom prst="rect">
            <a:avLst/>
          </a:prstGeom>
        </p:spPr>
      </p:pic>
      <p:pic>
        <p:nvPicPr>
          <p:cNvPr id="18" name="Picture 1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839658" y="2775583"/>
            <a:ext cx="2670517" cy="1733054"/>
          </a:xfrm>
          <a:prstGeom prst="rect">
            <a:avLst/>
          </a:prstGeom>
        </p:spPr>
      </p:pic>
      <p:pic>
        <p:nvPicPr>
          <p:cNvPr id="19" name="Picture 18"/>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819054" y="1774569"/>
            <a:ext cx="2670517" cy="1733054"/>
          </a:xfrm>
          <a:prstGeom prst="rect">
            <a:avLst/>
          </a:prstGeom>
        </p:spPr>
      </p:pic>
      <p:pic>
        <p:nvPicPr>
          <p:cNvPr id="20" name="Picture 19"/>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67773" y="567906"/>
            <a:ext cx="2670517" cy="1733054"/>
          </a:xfrm>
          <a:prstGeom prst="rect">
            <a:avLst/>
          </a:prstGeom>
        </p:spPr>
      </p:pic>
    </p:spTree>
    <p:extLst>
      <p:ext uri="{BB962C8B-B14F-4D97-AF65-F5344CB8AC3E}">
        <p14:creationId xmlns:p14="http://schemas.microsoft.com/office/powerpoint/2010/main" xmlns="" val="199894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b="1">
              <a:ln w="22225">
                <a:solidFill>
                  <a:schemeClr val="accent2"/>
                </a:solidFill>
                <a:prstDash val="solid"/>
              </a:ln>
              <a:solidFill>
                <a:schemeClr val="accent2">
                  <a:lumMod val="40000"/>
                  <a:lumOff val="60000"/>
                </a:schemeClr>
              </a:solidFill>
            </a:endParaRPr>
          </a:p>
        </p:txBody>
      </p:sp>
      <p:sp>
        <p:nvSpPr>
          <p:cNvPr id="2" name="Title 1"/>
          <p:cNvSpPr>
            <a:spLocks noGrp="1"/>
          </p:cNvSpPr>
          <p:nvPr>
            <p:ph type="ctrTitle"/>
          </p:nvPr>
        </p:nvSpPr>
        <p:spPr>
          <a:xfrm>
            <a:off x="781198" y="3926881"/>
            <a:ext cx="5549704" cy="2640466"/>
          </a:xfrm>
        </p:spPr>
        <p:txBody>
          <a:bodyPr>
            <a:noAutofit/>
          </a:bodyPr>
          <a:lstStyle/>
          <a:p>
            <a:r>
              <a:rPr lang="en-GB" sz="4800" b="1" dirty="0" smtClean="0">
                <a:solidFill>
                  <a:srgbClr val="002060"/>
                </a:solidFill>
                <a:latin typeface="Comic Sans MS" panose="030F0702030302020204" pitchFamily="66" charset="0"/>
              </a:rPr>
              <a:t>The crowd were overwhelmed by the miracle! They knew now that Jesus must have been sent from God.</a:t>
            </a:r>
            <a:r>
              <a:rPr lang="en-GB" sz="3200" b="1" dirty="0" smtClean="0">
                <a:solidFill>
                  <a:srgbClr val="002060"/>
                </a:solidFill>
                <a:latin typeface="Comic Sans MS" panose="030F0702030302020204" pitchFamily="66" charset="0"/>
              </a:rPr>
              <a:t/>
            </a:r>
            <a:br>
              <a:rPr lang="en-GB" sz="3200" b="1" dirty="0" smtClean="0">
                <a:solidFill>
                  <a:srgbClr val="002060"/>
                </a:solidFill>
                <a:latin typeface="Comic Sans MS" panose="030F0702030302020204" pitchFamily="66" charset="0"/>
              </a:rPr>
            </a:br>
            <a:r>
              <a:rPr lang="en-GB" sz="3200" b="1" dirty="0">
                <a:solidFill>
                  <a:srgbClr val="002060"/>
                </a:solidFill>
                <a:latin typeface="Comic Sans MS" panose="030F0702030302020204" pitchFamily="66" charset="0"/>
              </a:rPr>
              <a:t/>
            </a:r>
            <a:br>
              <a:rPr lang="en-GB" sz="3200" b="1" dirty="0">
                <a:solidFill>
                  <a:srgbClr val="002060"/>
                </a:solidFill>
                <a:latin typeface="Comic Sans MS" panose="030F0702030302020204" pitchFamily="66" charset="0"/>
              </a:rPr>
            </a:br>
            <a:endParaRPr lang="en-GB" sz="3200" b="1" dirty="0">
              <a:solidFill>
                <a:srgbClr val="002060"/>
              </a:solidFill>
              <a:latin typeface="Comic Sans MS" panose="030F0702030302020204" pitchFamily="66"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554817" y="1614487"/>
            <a:ext cx="4788154" cy="3481387"/>
          </a:xfrm>
          <a:prstGeom prst="rect">
            <a:avLst/>
          </a:prstGeom>
        </p:spPr>
      </p:pic>
    </p:spTree>
    <p:extLst>
      <p:ext uri="{BB962C8B-B14F-4D97-AF65-F5344CB8AC3E}">
        <p14:creationId xmlns:p14="http://schemas.microsoft.com/office/powerpoint/2010/main" xmlns="" val="2150622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3200" b="1" dirty="0">
              <a:ln w="22225">
                <a:solidFill>
                  <a:schemeClr val="accent2"/>
                </a:solidFill>
                <a:prstDash val="solid"/>
              </a:ln>
              <a:solidFill>
                <a:schemeClr val="tx1"/>
              </a:solidFill>
              <a:latin typeface="Comic Sans MS" pitchFamily="66"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graphicFrame>
        <p:nvGraphicFramePr>
          <p:cNvPr id="8" name="Table 7"/>
          <p:cNvGraphicFramePr>
            <a:graphicFrameLocks noGrp="1"/>
          </p:cNvGraphicFramePr>
          <p:nvPr/>
        </p:nvGraphicFramePr>
        <p:xfrm>
          <a:off x="825500" y="2163572"/>
          <a:ext cx="10782300" cy="1495425"/>
        </p:xfrm>
        <a:graphic>
          <a:graphicData uri="http://schemas.openxmlformats.org/drawingml/2006/table">
            <a:tbl>
              <a:tblPr/>
              <a:tblGrid>
                <a:gridCol w="10782300"/>
              </a:tblGrid>
              <a:tr h="1006857">
                <a:tc>
                  <a:txBody>
                    <a:bodyPr/>
                    <a:lstStyle/>
                    <a:p>
                      <a:pPr algn="ctr">
                        <a:lnSpc>
                          <a:spcPct val="115000"/>
                        </a:lnSpc>
                        <a:spcAft>
                          <a:spcPts val="1000"/>
                        </a:spcAft>
                      </a:pPr>
                      <a:r>
                        <a:rPr lang="en-GB" sz="4400" dirty="0">
                          <a:latin typeface="Comic Sans MS"/>
                          <a:ea typeface="Calibri"/>
                          <a:cs typeface="Times New Roman"/>
                        </a:rPr>
                        <a:t>There was enough food for all 5000 people. It was a miracle</a:t>
                      </a:r>
                      <a:r>
                        <a:rPr lang="en-GB" sz="4400" dirty="0" smtClean="0">
                          <a:latin typeface="Comic Sans MS"/>
                          <a:ea typeface="Calibri"/>
                          <a:cs typeface="Times New Roman"/>
                        </a:rPr>
                        <a:t>!</a:t>
                      </a:r>
                      <a:endParaRPr lang="en-GB" sz="4000" dirty="0">
                        <a:latin typeface="Calibri"/>
                        <a:ea typeface="Calibri"/>
                        <a:cs typeface="Times New Roman"/>
                      </a:endParaRPr>
                    </a:p>
                  </a:txBody>
                  <a:tcPr marL="114300" marR="114300" marT="0" marB="0">
                    <a:lnL>
                      <a:noFill/>
                    </a:lnL>
                    <a:lnR>
                      <a:noFill/>
                    </a:lnR>
                    <a:lnT>
                      <a:noFill/>
                    </a:lnT>
                    <a:lnB>
                      <a:noFill/>
                    </a:lnB>
                  </a:tcPr>
                </a:tc>
              </a:tr>
            </a:tbl>
          </a:graphicData>
        </a:graphic>
      </p:graphicFrame>
      <p:sp>
        <p:nvSpPr>
          <p:cNvPr id="10" name="Rectangle 9"/>
          <p:cNvSpPr/>
          <p:nvPr/>
        </p:nvSpPr>
        <p:spPr>
          <a:xfrm>
            <a:off x="1829818" y="706735"/>
            <a:ext cx="8786380" cy="923330"/>
          </a:xfrm>
          <a:prstGeom prst="rect">
            <a:avLst/>
          </a:prstGeom>
          <a:noFill/>
        </p:spPr>
        <p:txBody>
          <a:bodyPr wrap="none" lIns="91440" tIns="45720" rIns="91440" bIns="45720">
            <a:spAutoFit/>
          </a:bodyPr>
          <a:lstStyle/>
          <a:p>
            <a:pPr algn="ctr"/>
            <a:r>
              <a:rPr lang="en-GB"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Comic Sans MS"/>
                <a:cs typeface="Times New Roman"/>
              </a:rPr>
              <a:t>Beginning, middle or end?</a:t>
            </a:r>
            <a:endParaRPr lang="en-GB"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extLst>
      <p:ext uri="{BB962C8B-B14F-4D97-AF65-F5344CB8AC3E}">
        <p14:creationId xmlns:p14="http://schemas.microsoft.com/office/powerpoint/2010/main" xmlns="" val="215062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3200" b="1" dirty="0">
              <a:ln w="22225">
                <a:solidFill>
                  <a:schemeClr val="accent2"/>
                </a:solidFill>
                <a:prstDash val="solid"/>
              </a:ln>
              <a:solidFill>
                <a:schemeClr val="tx1"/>
              </a:solidFill>
              <a:latin typeface="Comic Sans MS" pitchFamily="66"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graphicFrame>
        <p:nvGraphicFramePr>
          <p:cNvPr id="8" name="Table 7"/>
          <p:cNvGraphicFramePr>
            <a:graphicFrameLocks noGrp="1"/>
          </p:cNvGraphicFramePr>
          <p:nvPr/>
        </p:nvGraphicFramePr>
        <p:xfrm>
          <a:off x="736600" y="2163572"/>
          <a:ext cx="10782300" cy="2260918"/>
        </p:xfrm>
        <a:graphic>
          <a:graphicData uri="http://schemas.openxmlformats.org/drawingml/2006/table">
            <a:tbl>
              <a:tblPr/>
              <a:tblGrid>
                <a:gridCol w="10782300"/>
              </a:tblGrid>
              <a:tr h="1006857">
                <a:tc>
                  <a:txBody>
                    <a:bodyPr/>
                    <a:lstStyle/>
                    <a:p>
                      <a:pPr algn="ctr">
                        <a:lnSpc>
                          <a:spcPct val="115000"/>
                        </a:lnSpc>
                        <a:spcAft>
                          <a:spcPts val="1000"/>
                        </a:spcAft>
                      </a:pPr>
                      <a:r>
                        <a:rPr lang="en-GB" sz="4400" kern="1200" dirty="0" err="1" smtClean="0">
                          <a:solidFill>
                            <a:schemeClr val="tx1"/>
                          </a:solidFill>
                          <a:latin typeface="Comic Sans MS" pitchFamily="66" charset="0"/>
                          <a:ea typeface="+mn-ea"/>
                          <a:cs typeface="+mn-cs"/>
                        </a:rPr>
                        <a:t>Jesus’s</a:t>
                      </a:r>
                      <a:r>
                        <a:rPr lang="en-GB" sz="4400" kern="1200" dirty="0" smtClean="0">
                          <a:solidFill>
                            <a:schemeClr val="tx1"/>
                          </a:solidFill>
                          <a:latin typeface="Comic Sans MS" pitchFamily="66" charset="0"/>
                          <a:ea typeface="+mn-ea"/>
                          <a:cs typeface="+mn-cs"/>
                        </a:rPr>
                        <a:t> disciples had come back to Jerusalem to tell Him about their journeys.</a:t>
                      </a:r>
                      <a:endParaRPr lang="en-GB" sz="4400" dirty="0">
                        <a:latin typeface="Comic Sans MS" pitchFamily="66" charset="0"/>
                        <a:ea typeface="Calibri"/>
                        <a:cs typeface="Times New Roman"/>
                      </a:endParaRPr>
                    </a:p>
                  </a:txBody>
                  <a:tcPr marL="114300" marR="114300" marT="0" marB="0">
                    <a:lnL>
                      <a:noFill/>
                    </a:lnL>
                    <a:lnR>
                      <a:noFill/>
                    </a:lnR>
                    <a:lnT>
                      <a:noFill/>
                    </a:lnT>
                    <a:lnB>
                      <a:noFill/>
                    </a:lnB>
                  </a:tcPr>
                </a:tc>
              </a:tr>
            </a:tbl>
          </a:graphicData>
        </a:graphic>
      </p:graphicFrame>
      <p:sp>
        <p:nvSpPr>
          <p:cNvPr id="5" name="Rectangle 4"/>
          <p:cNvSpPr/>
          <p:nvPr/>
        </p:nvSpPr>
        <p:spPr>
          <a:xfrm>
            <a:off x="1829818" y="706735"/>
            <a:ext cx="8786380" cy="923330"/>
          </a:xfrm>
          <a:prstGeom prst="rect">
            <a:avLst/>
          </a:prstGeom>
          <a:noFill/>
        </p:spPr>
        <p:txBody>
          <a:bodyPr wrap="none" lIns="91440" tIns="45720" rIns="91440" bIns="45720">
            <a:spAutoFit/>
          </a:bodyPr>
          <a:lstStyle/>
          <a:p>
            <a:pPr algn="ctr"/>
            <a:r>
              <a:rPr lang="en-GB"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Comic Sans MS"/>
                <a:cs typeface="Times New Roman"/>
              </a:rPr>
              <a:t>Beginning, middle or end?</a:t>
            </a:r>
            <a:endParaRPr lang="en-GB"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extLst>
      <p:ext uri="{BB962C8B-B14F-4D97-AF65-F5344CB8AC3E}">
        <p14:creationId xmlns:p14="http://schemas.microsoft.com/office/powerpoint/2010/main" xmlns="" val="215062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4400" dirty="0" smtClean="0">
                <a:solidFill>
                  <a:schemeClr val="tx1"/>
                </a:solidFill>
                <a:latin typeface="Comic Sans MS" pitchFamily="66" charset="0"/>
              </a:rPr>
              <a:t>It soon started to get dark. The disciples were worried about what all these people were going to eat for dinner.</a:t>
            </a:r>
            <a:endParaRPr lang="en-GB" sz="4400" b="1" dirty="0">
              <a:ln w="22225">
                <a:solidFill>
                  <a:schemeClr val="accent2"/>
                </a:solidFill>
                <a:prstDash val="solid"/>
              </a:ln>
              <a:solidFill>
                <a:schemeClr val="tx1"/>
              </a:solidFill>
              <a:latin typeface="Comic Sans MS" pitchFamily="66"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sp>
        <p:nvSpPr>
          <p:cNvPr id="5" name="Rectangle 4"/>
          <p:cNvSpPr/>
          <p:nvPr/>
        </p:nvSpPr>
        <p:spPr>
          <a:xfrm>
            <a:off x="1829818" y="706735"/>
            <a:ext cx="8786380" cy="923330"/>
          </a:xfrm>
          <a:prstGeom prst="rect">
            <a:avLst/>
          </a:prstGeom>
          <a:noFill/>
        </p:spPr>
        <p:txBody>
          <a:bodyPr wrap="none" lIns="91440" tIns="45720" rIns="91440" bIns="45720">
            <a:spAutoFit/>
          </a:bodyPr>
          <a:lstStyle/>
          <a:p>
            <a:pPr algn="ctr"/>
            <a:r>
              <a:rPr lang="en-GB"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Comic Sans MS"/>
                <a:cs typeface="Times New Roman"/>
              </a:rPr>
              <a:t>Beginning, middle or end?</a:t>
            </a:r>
            <a:endParaRPr lang="en-GB"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extLst>
      <p:ext uri="{BB962C8B-B14F-4D97-AF65-F5344CB8AC3E}">
        <p14:creationId xmlns:p14="http://schemas.microsoft.com/office/powerpoint/2010/main" xmlns="" val="21506223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557283" y="447900"/>
            <a:ext cx="11211950" cy="6119447"/>
          </a:xfrm>
          <a:prstGeom prst="roundRect">
            <a:avLst/>
          </a:prstGeom>
          <a:solidFill>
            <a:schemeClr val="accent1">
              <a:lumMod val="40000"/>
              <a:lumOff val="60000"/>
            </a:schemeClr>
          </a:solidFill>
          <a:ln w="635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b="1">
              <a:ln w="22225">
                <a:solidFill>
                  <a:schemeClr val="accent2"/>
                </a:solidFill>
                <a:prstDash val="solid"/>
              </a:ln>
              <a:solidFill>
                <a:schemeClr val="accent2">
                  <a:lumMod val="40000"/>
                  <a:lumOff val="60000"/>
                </a:schemeClr>
              </a:solidFill>
            </a:endParaRPr>
          </a:p>
        </p:txBody>
      </p:sp>
      <p:sp>
        <p:nvSpPr>
          <p:cNvPr id="2" name="Title 1"/>
          <p:cNvSpPr>
            <a:spLocks noGrp="1"/>
          </p:cNvSpPr>
          <p:nvPr>
            <p:ph type="ctrTitle"/>
          </p:nvPr>
        </p:nvSpPr>
        <p:spPr>
          <a:xfrm>
            <a:off x="1181600" y="101998"/>
            <a:ext cx="9963315" cy="1566087"/>
          </a:xfrm>
        </p:spPr>
        <p:txBody>
          <a:bodyPr>
            <a:noAutofit/>
          </a:bodyPr>
          <a:lstStyle/>
          <a:p>
            <a:r>
              <a:rPr lang="en-GB" sz="3200" b="1" dirty="0" smtClean="0">
                <a:solidFill>
                  <a:srgbClr val="002060"/>
                </a:solidFill>
                <a:latin typeface="Comic Sans MS" panose="030F0702030302020204" pitchFamily="66" charset="0"/>
              </a:rPr>
              <a:t/>
            </a:r>
            <a:br>
              <a:rPr lang="en-GB" sz="3200" b="1" dirty="0" smtClean="0">
                <a:solidFill>
                  <a:srgbClr val="002060"/>
                </a:solidFill>
                <a:latin typeface="Comic Sans MS" panose="030F0702030302020204" pitchFamily="66" charset="0"/>
              </a:rPr>
            </a:br>
            <a:r>
              <a:rPr lang="en-GB" sz="5400" b="1" u="sng" dirty="0" smtClean="0">
                <a:solidFill>
                  <a:srgbClr val="002060"/>
                </a:solidFill>
                <a:latin typeface="Comic Sans MS" panose="030F0702030302020204" pitchFamily="66" charset="0"/>
              </a:rPr>
              <a:t>Questions to consider</a:t>
            </a:r>
            <a:endParaRPr lang="en-GB" sz="4400" b="1" u="sng" dirty="0">
              <a:solidFill>
                <a:srgbClr val="002060"/>
              </a:solidFill>
              <a:latin typeface="Comic Sans MS" panose="030F0702030302020204" pitchFamily="66" charset="0"/>
            </a:endParaRPr>
          </a:p>
        </p:txBody>
      </p:sp>
      <p:sp>
        <p:nvSpPr>
          <p:cNvPr id="9" name="TextBox 8"/>
          <p:cNvSpPr txBox="1"/>
          <p:nvPr/>
        </p:nvSpPr>
        <p:spPr>
          <a:xfrm>
            <a:off x="0" y="6400927"/>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sp>
        <p:nvSpPr>
          <p:cNvPr id="5" name="TextBox 4"/>
          <p:cNvSpPr txBox="1"/>
          <p:nvPr/>
        </p:nvSpPr>
        <p:spPr>
          <a:xfrm>
            <a:off x="1810197" y="2176530"/>
            <a:ext cx="8706120" cy="2246769"/>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Comic Sans MS" panose="030F0702030302020204" pitchFamily="66" charset="0"/>
              </a:rPr>
              <a:t>Why did Jesus choose to feed all these people?</a:t>
            </a:r>
          </a:p>
          <a:p>
            <a:pPr marL="457200" indent="-457200">
              <a:buFont typeface="Arial" panose="020B0604020202020204" pitchFamily="34" charset="0"/>
              <a:buChar char="•"/>
            </a:pPr>
            <a:r>
              <a:rPr lang="en-GB" sz="2800" dirty="0" smtClean="0">
                <a:latin typeface="Comic Sans MS" panose="030F0702030302020204" pitchFamily="66" charset="0"/>
              </a:rPr>
              <a:t>What did it show about Jesus?</a:t>
            </a:r>
          </a:p>
          <a:p>
            <a:pPr marL="457200" indent="-457200">
              <a:buFont typeface="Arial" panose="020B0604020202020204" pitchFamily="34" charset="0"/>
              <a:buChar char="•"/>
            </a:pPr>
            <a:r>
              <a:rPr lang="en-GB" sz="2800" dirty="0" smtClean="0">
                <a:latin typeface="Comic Sans MS" panose="030F0702030302020204" pitchFamily="66" charset="0"/>
              </a:rPr>
              <a:t>What did it show about God?</a:t>
            </a:r>
          </a:p>
          <a:p>
            <a:pPr marL="457200" indent="-457200">
              <a:buFont typeface="Arial" panose="020B0604020202020204" pitchFamily="34" charset="0"/>
              <a:buChar char="•"/>
            </a:pPr>
            <a:r>
              <a:rPr lang="en-GB" sz="2800" dirty="0" smtClean="0">
                <a:latin typeface="Comic Sans MS" panose="030F0702030302020204" pitchFamily="66" charset="0"/>
              </a:rPr>
              <a:t>How might people in the crowd have felt when they realised what Jesus had done? </a:t>
            </a:r>
            <a:endParaRPr lang="en-GB" sz="2800" dirty="0">
              <a:latin typeface="Comic Sans MS" panose="030F0702030302020204" pitchFamily="66" charset="0"/>
            </a:endParaRPr>
          </a:p>
        </p:txBody>
      </p:sp>
    </p:spTree>
    <p:extLst>
      <p:ext uri="{BB962C8B-B14F-4D97-AF65-F5344CB8AC3E}">
        <p14:creationId xmlns:p14="http://schemas.microsoft.com/office/powerpoint/2010/main" xmlns="" val="66526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5" name="Title 4"/>
          <p:cNvSpPr>
            <a:spLocks noGrp="1"/>
          </p:cNvSpPr>
          <p:nvPr>
            <p:ph type="ctrTitle"/>
          </p:nvPr>
        </p:nvSpPr>
        <p:spPr>
          <a:xfrm>
            <a:off x="1509932" y="278301"/>
            <a:ext cx="9144000" cy="2387600"/>
          </a:xfrm>
        </p:spPr>
        <p:txBody>
          <a:bodyPr>
            <a:normAutofit/>
          </a:bodyPr>
          <a:lstStyle/>
          <a:p>
            <a:r>
              <a:rPr lang="en-GB" sz="16600" dirty="0" smtClean="0">
                <a:solidFill>
                  <a:srgbClr val="002060"/>
                </a:solidFill>
                <a:latin typeface="Comic Sans MS" panose="030F0702030302020204" pitchFamily="66" charset="0"/>
              </a:rPr>
              <a:t>The End</a:t>
            </a:r>
            <a:endParaRPr lang="en-GB" sz="16600" dirty="0">
              <a:solidFill>
                <a:srgbClr val="002060"/>
              </a:solidFill>
              <a:latin typeface="Comic Sans MS" panose="030F0702030302020204" pitchFamily="66" charset="0"/>
            </a:endParaRPr>
          </a:p>
        </p:txBody>
      </p:sp>
      <p:sp>
        <p:nvSpPr>
          <p:cNvPr id="11" name="TextBox 10"/>
          <p:cNvSpPr txBox="1"/>
          <p:nvPr/>
        </p:nvSpPr>
        <p:spPr>
          <a:xfrm>
            <a:off x="580705" y="6074051"/>
            <a:ext cx="11611295" cy="369332"/>
          </a:xfrm>
          <a:prstGeom prst="rect">
            <a:avLst/>
          </a:prstGeom>
          <a:noFill/>
        </p:spPr>
        <p:txBody>
          <a:bodyPr wrap="square" rtlCol="0">
            <a:spAutoFit/>
          </a:bodyPr>
          <a:lstStyle/>
          <a:p>
            <a:r>
              <a:rPr lang="en-GB" dirty="0" smtClean="0">
                <a:latin typeface="Comic Sans MS" panose="030F0702030302020204" pitchFamily="66" charset="0"/>
              </a:rPr>
              <a:t>Find more assembly and RE resources at </a:t>
            </a:r>
            <a:r>
              <a:rPr lang="en-GB" dirty="0" smtClean="0">
                <a:latin typeface="Comic Sans MS" panose="030F0702030302020204" pitchFamily="66" charset="0"/>
                <a:hlinkClick r:id="rId2"/>
              </a:rPr>
              <a:t>https://www.tes.com/teaching-resources/shop/blossomingminds</a:t>
            </a:r>
            <a:r>
              <a:rPr lang="en-GB" dirty="0" smtClean="0">
                <a:latin typeface="Comic Sans MS" panose="030F0702030302020204" pitchFamily="66" charset="0"/>
              </a:rPr>
              <a:t> </a:t>
            </a:r>
            <a:endParaRPr lang="en-GB" dirty="0">
              <a:latin typeface="Comic Sans MS" panose="030F0702030302020204" pitchFamily="66" charset="0"/>
            </a:endParaRPr>
          </a:p>
        </p:txBody>
      </p:sp>
      <p:sp>
        <p:nvSpPr>
          <p:cNvPr id="13" name="TextBox 12"/>
          <p:cNvSpPr txBox="1"/>
          <p:nvPr/>
        </p:nvSpPr>
        <p:spPr>
          <a:xfrm>
            <a:off x="0" y="6423434"/>
            <a:ext cx="2124222" cy="369332"/>
          </a:xfrm>
          <a:prstGeom prst="rect">
            <a:avLst/>
          </a:prstGeom>
          <a:noFill/>
        </p:spPr>
        <p:txBody>
          <a:bodyPr wrap="square" rtlCol="0">
            <a:spAutoFit/>
          </a:bodyPr>
          <a:lstStyle/>
          <a:p>
            <a:r>
              <a:rPr lang="en-GB" sz="1000" dirty="0" smtClean="0">
                <a:latin typeface="Comic Sans MS" panose="030F0702030302020204" pitchFamily="66" charset="0"/>
              </a:rPr>
              <a:t>Blossoming Minds</a:t>
            </a:r>
          </a:p>
          <a:p>
            <a:r>
              <a:rPr lang="en-GB" sz="800" dirty="0" smtClean="0">
                <a:latin typeface="Comic Sans MS" panose="030F0702030302020204" pitchFamily="66" charset="0"/>
              </a:rPr>
              <a:t>Teaching Resources</a:t>
            </a:r>
            <a:endParaRPr lang="en-GB" sz="800" dirty="0">
              <a:latin typeface="Comic Sans MS" panose="030F0702030302020204" pitchFamily="66" charset="0"/>
            </a:endParaRPr>
          </a:p>
        </p:txBody>
      </p:sp>
      <p:sp>
        <p:nvSpPr>
          <p:cNvPr id="6" name="TextBox 5"/>
          <p:cNvSpPr txBox="1"/>
          <p:nvPr/>
        </p:nvSpPr>
        <p:spPr>
          <a:xfrm>
            <a:off x="1050388" y="5754860"/>
            <a:ext cx="11141612" cy="369332"/>
          </a:xfrm>
          <a:prstGeom prst="rect">
            <a:avLst/>
          </a:prstGeom>
          <a:noFill/>
        </p:spPr>
        <p:txBody>
          <a:bodyPr wrap="square" rtlCol="0">
            <a:spAutoFit/>
          </a:bodyPr>
          <a:lstStyle/>
          <a:p>
            <a:r>
              <a:rPr lang="en-GB" dirty="0" smtClean="0">
                <a:latin typeface="Comic Sans MS" panose="030F0702030302020204" pitchFamily="66" charset="0"/>
              </a:rPr>
              <a:t>For more information see: </a:t>
            </a:r>
            <a:r>
              <a:rPr lang="en-GB" dirty="0">
                <a:latin typeface="Comic Sans MS" panose="030F0702030302020204" pitchFamily="66" charset="0"/>
              </a:rPr>
              <a:t>Matthew 14:13-21; Mark 6:30-44; Luke 9:10-17; John </a:t>
            </a:r>
            <a:r>
              <a:rPr lang="en-GB" dirty="0" smtClean="0">
                <a:latin typeface="Comic Sans MS" panose="030F0702030302020204" pitchFamily="66" charset="0"/>
              </a:rPr>
              <a:t>6:1-15</a:t>
            </a:r>
            <a:endParaRPr lang="en-GB" dirty="0">
              <a:latin typeface="Comic Sans MS" panose="030F0702030302020204" pitchFamily="66" charset="0"/>
            </a:endParaRPr>
          </a:p>
        </p:txBody>
      </p:sp>
      <p:sp>
        <p:nvSpPr>
          <p:cNvPr id="2" name="TextBox 1"/>
          <p:cNvSpPr txBox="1"/>
          <p:nvPr/>
        </p:nvSpPr>
        <p:spPr>
          <a:xfrm>
            <a:off x="7487480" y="6577908"/>
            <a:ext cx="4903304" cy="261610"/>
          </a:xfrm>
          <a:prstGeom prst="rect">
            <a:avLst/>
          </a:prstGeom>
          <a:noFill/>
        </p:spPr>
        <p:txBody>
          <a:bodyPr wrap="square" rtlCol="0">
            <a:spAutoFit/>
          </a:bodyPr>
          <a:lstStyle/>
          <a:p>
            <a:r>
              <a:rPr lang="en-GB" sz="1100" smtClean="0">
                <a:latin typeface="Comic Sans MS" panose="030F0702030302020204" pitchFamily="66" charset="0"/>
              </a:rPr>
              <a:t>All pictures courtesy of pixabay.com available for commercial use</a:t>
            </a:r>
            <a:endParaRPr lang="en-GB" sz="1100" dirty="0">
              <a:latin typeface="Comic Sans MS" panose="030F0702030302020204" pitchFamily="66"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124222" y="2800426"/>
            <a:ext cx="4173942" cy="2086971"/>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885283" y="2629039"/>
            <a:ext cx="3020306" cy="2429743"/>
          </a:xfrm>
          <a:prstGeom prst="rect">
            <a:avLst/>
          </a:prstGeom>
        </p:spPr>
      </p:pic>
    </p:spTree>
    <p:extLst>
      <p:ext uri="{BB962C8B-B14F-4D97-AF65-F5344CB8AC3E}">
        <p14:creationId xmlns:p14="http://schemas.microsoft.com/office/powerpoint/2010/main" xmlns="" val="16611378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719</TotalTime>
  <Words>557</Words>
  <Application>Microsoft Office PowerPoint</Application>
  <PresentationFormat>Custom</PresentationFormat>
  <Paragraphs>80</Paragraphs>
  <Slides>21</Slides>
  <Notes>5</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The feeding of the 5000 A miracle</vt:lpstr>
      <vt:lpstr>Jesus had given his disciples the power to perform miracles and sent them out to preach God’s word.</vt:lpstr>
      <vt:lpstr>They had travelled far and wide into the country and had great success, gaining many supporters for Jesus, spreading love and healing sick people.</vt:lpstr>
      <vt:lpstr> When they returned, they were each keen to tell Jesus the tales of their journeys.</vt:lpstr>
      <vt:lpstr>But crowds of people followed the disciples. They thought that if they followed Jesus’ men, they might be able to meet Jesus himself.</vt:lpstr>
      <vt:lpstr>There were so many people, that it wasn’t possible to speak to Jesus properly.  Jesus said, “Come with me and we will find a quiet place to talk.”  They took a boat out on the lake, heading for the opposite bank.</vt:lpstr>
      <vt:lpstr>However, the crowd saw Jesus and the disciples leave and rushed around the shore to where the boat was heading. When the boat moored, there were thousands of people waiting. It certainly wasn’t a quiet spot!</vt:lpstr>
      <vt:lpstr>Even though they had all hoped for some peace and quiet, Jesus found love in his heart for all these people who had come to see him. They just wanted to hear the word of God. He started teaching them about God’s love.</vt:lpstr>
      <vt:lpstr>It soon started to get dark. The disciples were worried about what all these people were going to eat for dinner. </vt:lpstr>
      <vt:lpstr> “We should send the crowds to the nearby village to buy some food,” they said to Jesus.</vt:lpstr>
      <vt:lpstr>But Jesus disagreed. “You can feed them,” he said.  The disciples did not have much money. They were just fishermen and had families of their own to feed. They could not possibly afford to buy food for all these people too.</vt:lpstr>
      <vt:lpstr>“It would take us almost a year to earn enough to feed these crowds!” they protested.  While they were discussing the problem, one disciple noticed a small boy walking past with food. His basket contained 5 small loaves and 2 small fish.</vt:lpstr>
      <vt:lpstr>The disciple showed the food to Jesus, who held up the bread and broke it. He then passed the basket to his disciples, asking them to share the food among the crowd.</vt:lpstr>
      <vt:lpstr>They were, of course, confused about how Jesus thought such a small helping of food would feed this large crowd. But the basket was passed around the 5000 people. All 5000 had enough to eat!</vt:lpstr>
      <vt:lpstr>There was even some food left over. In fact, the disciples took 12 basketfuls of bread pieces back to Jesus.</vt:lpstr>
      <vt:lpstr>The crowd were overwhelmed by the miracle! They knew now that Jesus must have been sent from God.  </vt:lpstr>
      <vt:lpstr>Slide 17</vt:lpstr>
      <vt:lpstr>Slide 18</vt:lpstr>
      <vt:lpstr>Slide 19</vt:lpstr>
      <vt:lpstr> Questions to consider</vt:lpstr>
      <vt:lpstr>The End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Palm Sunday</dc:title>
  <dc:creator>Amanda Lamb</dc:creator>
  <cp:lastModifiedBy>Jessica</cp:lastModifiedBy>
  <cp:revision>63</cp:revision>
  <dcterms:created xsi:type="dcterms:W3CDTF">2017-02-16T13:46:10Z</dcterms:created>
  <dcterms:modified xsi:type="dcterms:W3CDTF">2017-05-05T12:05:36Z</dcterms:modified>
</cp:coreProperties>
</file>