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5" r:id="rId6"/>
    <p:sldId id="263" r:id="rId7"/>
    <p:sldId id="266" r:id="rId8"/>
    <p:sldId id="261" r:id="rId9"/>
    <p:sldId id="267" r:id="rId10"/>
    <p:sldId id="268" r:id="rId11"/>
    <p:sldId id="269" r:id="rId12"/>
    <p:sldId id="264" r:id="rId13"/>
    <p:sldId id="262" r:id="rId14"/>
    <p:sldId id="270" r:id="rId15"/>
    <p:sldId id="274" r:id="rId16"/>
    <p:sldId id="275" r:id="rId17"/>
    <p:sldId id="271" r:id="rId18"/>
    <p:sldId id="277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BD0315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9" autoAdjust="0"/>
    <p:restoredTop sz="89544" autoAdjust="0"/>
  </p:normalViewPr>
  <p:slideViewPr>
    <p:cSldViewPr snapToGrid="0">
      <p:cViewPr varScale="1">
        <p:scale>
          <a:sx n="79" d="100"/>
          <a:sy n="79" d="100"/>
        </p:scale>
        <p:origin x="238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740F98-502E-4771-8719-16B23DDF08B3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547CF-BCA2-456C-9D7A-8A853FE8CE7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47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imparkinson/2470808883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48201749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Ve_Day_in_London,_8_May_1945_HU49414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splprints.com/image/95630/st-pauls-cathedral-illuminated-on-the-night-of-ve-day-london-8-may-1945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48201749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legraph.co.uk/news/0/ve-day-nation-celebrated-pictures/thousands-gather-londons-trafalgar-square-mark-ve-day-1945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flickr.com/photos/lac-bac/6924693228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levanrami/47810218531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.uk/pin/134967320054614799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VE day 9.5.45 Little Thurrock. Blackshots VE day party from Thurrock Museum.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334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Newspaper image from: </a:t>
            </a:r>
            <a:r>
              <a:rPr lang="en-GB" dirty="0">
                <a:hlinkClick r:id="rId3"/>
              </a:rPr>
              <a:t>https://www.flickr.com/photos/timparkinson/2470808883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062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Photograph of Churchill about to make a radio broadcast</a:t>
            </a:r>
          </a:p>
          <a:p>
            <a:r>
              <a:rPr lang="en-GB" dirty="0">
                <a:hlinkClick r:id="rId3"/>
              </a:rPr>
              <a:t>https://www.bbc.co.uk/newsround/48201749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944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https://commons.wikimedia.org/wiki/File:Ve_Day_in_London,_8_May_1945_HU49414.jpg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635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 Paul's Cathedral illuminated on the night of VE Day, London, 8 May 1945</a:t>
            </a:r>
          </a:p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Image Details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Image Ref.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10316097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© Daily Herald Archive / National Science &amp; Media Museum / Science &amp; Society Picture Library</a:t>
            </a:r>
          </a:p>
          <a:p>
            <a:r>
              <a:rPr lang="en-GB" dirty="0">
                <a:hlinkClick r:id="rId3"/>
              </a:rPr>
              <a:t>https://www.ssplprints.com/image/95630/st-pauls-cathedral-illuminated-on-the-night-of-ve-day-london-8-may-1945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170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Photograph of Churchill about to make a radio broadcast</a:t>
            </a:r>
          </a:p>
          <a:p>
            <a:r>
              <a:rPr lang="en-GB" dirty="0">
                <a:hlinkClick r:id="rId3"/>
              </a:rPr>
              <a:t>https://www.bbc.co.uk/newsround/48201749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230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Nelsons column: </a:t>
            </a:r>
            <a:r>
              <a:rPr lang="en-GB" dirty="0">
                <a:hlinkClick r:id="rId3"/>
              </a:rPr>
              <a:t>https://www.telegraph.co.uk/news/0/ve-day-nation-celebrated-pictures/thousands-gather-londons-trafalgar-square-mark-ve-day-1945/</a:t>
            </a:r>
            <a:endParaRPr lang="en-GB" dirty="0"/>
          </a:p>
          <a:p>
            <a:r>
              <a:rPr lang="en-GB" dirty="0"/>
              <a:t>Lions: </a:t>
            </a:r>
            <a:r>
              <a:rPr lang="en-GB" dirty="0">
                <a:hlinkClick r:id="rId4"/>
              </a:rPr>
              <a:t>https://www.flickr.com/photos/lac-bac/6924693228</a:t>
            </a:r>
            <a:endParaRPr lang="en-GB" dirty="0"/>
          </a:p>
          <a:p>
            <a:r>
              <a:rPr lang="en-GB" dirty="0"/>
              <a:t>In the fountain: https://www.telegraph.co.uk/content/dam/news/2017/04/24/TELEMMGLPICT000068529227_trans_NvBQzQNjv4BqZjISHais5ATXNXBxYLUW-9IJE02JsGoaa6o9EAMjCC8.jpeg?imwidth=1400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566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Photograph from: </a:t>
            </a:r>
            <a:r>
              <a:rPr lang="en-GB" dirty="0">
                <a:hlinkClick r:id="rId3"/>
              </a:rPr>
              <a:t>https://www.flickr.com/photos/levanrami/47810218531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053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Junk mail paper chains</a:t>
            </a:r>
          </a:p>
          <a:p>
            <a:pPr algn="l"/>
            <a:r>
              <a:rPr lang="en-GB" sz="1200" dirty="0">
                <a:hlinkClick r:id="rId3"/>
              </a:rPr>
              <a:t>https://www.pinterest.co.uk/pin/134967320054614799/</a:t>
            </a:r>
            <a:endParaRPr lang="en-US" sz="12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98936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273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6547CF-BCA2-456C-9D7A-8A853FE8CE7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040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141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48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7157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910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142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586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67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59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7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593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454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AC9A2-05D3-4052-9129-C7AD0EF6D25C}" type="datetimeFigureOut">
              <a:rPr lang="en-GB" smtClean="0"/>
              <a:t>07/05/2020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C196B-0FF0-4077-8046-AB79D436A8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771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instonchurchill.org/resources/speeches/1941-1945-war-leader/to-v-e-crowds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7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7.png"/><Relationship Id="rId5" Type="http://schemas.openxmlformats.org/officeDocument/2006/relationships/image" Target="../media/image16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7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E9446A-7BAF-4128-AB33-4145936C3D63}"/>
              </a:ext>
            </a:extLst>
          </p:cNvPr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7EBCB8-33C9-4E38-BD2A-D3F56A948A2E}"/>
              </a:ext>
            </a:extLst>
          </p:cNvPr>
          <p:cNvSpPr/>
          <p:nvPr/>
        </p:nvSpPr>
        <p:spPr>
          <a:xfrm>
            <a:off x="1" y="21061"/>
            <a:ext cx="7013416" cy="255454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Remembering Alf Smith</a:t>
            </a:r>
          </a:p>
          <a:p>
            <a:pPr algn="ctr"/>
            <a:endParaRPr lang="en-US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Second World War Project</a:t>
            </a:r>
          </a:p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VE Day</a:t>
            </a:r>
          </a:p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8</a:t>
            </a:r>
            <a:r>
              <a:rPr lang="en-US" sz="3200" b="1" baseline="30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</a:t>
            </a: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 May 1945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83E671-6E37-47E9-9B51-526776F14E8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7" t="6633" r="21193" b="10204"/>
          <a:stretch/>
        </p:blipFill>
        <p:spPr bwMode="auto">
          <a:xfrm>
            <a:off x="7013416" y="110513"/>
            <a:ext cx="1979712" cy="1988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vintage photo of 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6683CE71-31E3-4CA3-8452-0D5E549101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0" b="18192"/>
          <a:stretch/>
        </p:blipFill>
        <p:spPr>
          <a:xfrm>
            <a:off x="0" y="2574366"/>
            <a:ext cx="9144001" cy="4282394"/>
          </a:xfrm>
          <a:prstGeom prst="rect">
            <a:avLst/>
          </a:prstGeom>
        </p:spPr>
      </p:pic>
      <p:sp>
        <p:nvSpPr>
          <p:cNvPr id="7" name="Ribbon: Tilted Up 6">
            <a:extLst>
              <a:ext uri="{FF2B5EF4-FFF2-40B4-BE49-F238E27FC236}">
                <a16:creationId xmlns:a16="http://schemas.microsoft.com/office/drawing/2014/main" id="{6A84AE1C-5957-4056-A761-4551790901A7}"/>
              </a:ext>
            </a:extLst>
          </p:cNvPr>
          <p:cNvSpPr/>
          <p:nvPr/>
        </p:nvSpPr>
        <p:spPr>
          <a:xfrm>
            <a:off x="231112" y="5255288"/>
            <a:ext cx="2582426" cy="1358885"/>
          </a:xfrm>
          <a:prstGeom prst="ribbon2">
            <a:avLst/>
          </a:prstGeom>
          <a:solidFill>
            <a:srgbClr val="EE323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Please view as ‘Slideshow’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039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21061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CE687F-EB51-4E17-8B22-73809D6C3C0B}"/>
              </a:ext>
            </a:extLst>
          </p:cNvPr>
          <p:cNvSpPr/>
          <p:nvPr/>
        </p:nvSpPr>
        <p:spPr>
          <a:xfrm>
            <a:off x="0" y="21061"/>
            <a:ext cx="9144000" cy="58477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What is VE day?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DFA672-8104-49EC-9179-98112C471D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695" t="17901" r="26805" b="26543"/>
          <a:stretch/>
        </p:blipFill>
        <p:spPr>
          <a:xfrm>
            <a:off x="1396492" y="1339850"/>
            <a:ext cx="6351016" cy="41783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AE72A1-27C8-4DDC-BBC6-D58C85AC724D}"/>
              </a:ext>
            </a:extLst>
          </p:cNvPr>
          <p:cNvSpPr txBox="1"/>
          <p:nvPr/>
        </p:nvSpPr>
        <p:spPr>
          <a:xfrm>
            <a:off x="239776" y="647352"/>
            <a:ext cx="2540508" cy="138499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VE-DAY = </a:t>
            </a:r>
            <a:r>
              <a:rPr lang="en-GB" sz="2800" b="1" dirty="0">
                <a:latin typeface="Rod" panose="02030509050101010101" pitchFamily="49" charset="-79"/>
                <a:cs typeface="Rod" panose="02030509050101010101" pitchFamily="49" charset="-79"/>
              </a:rPr>
              <a:t>V</a:t>
            </a:r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ictory in </a:t>
            </a:r>
            <a:r>
              <a:rPr lang="en-GB" sz="2800" b="1" dirty="0">
                <a:latin typeface="Rod" panose="02030509050101010101" pitchFamily="49" charset="-79"/>
                <a:cs typeface="Rod" panose="02030509050101010101" pitchFamily="49" charset="-79"/>
              </a:rPr>
              <a:t>E</a:t>
            </a:r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urope </a:t>
            </a:r>
            <a:r>
              <a:rPr lang="en-GB" sz="2800" b="1" dirty="0">
                <a:latin typeface="Rod" panose="02030509050101010101" pitchFamily="49" charset="-79"/>
                <a:cs typeface="Rod" panose="02030509050101010101" pitchFamily="49" charset="-79"/>
              </a:rPr>
              <a:t>Day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10919C-0E97-4CF7-ADF6-38CD2E2D4688}"/>
              </a:ext>
            </a:extLst>
          </p:cNvPr>
          <p:cNvSpPr txBox="1"/>
          <p:nvPr/>
        </p:nvSpPr>
        <p:spPr>
          <a:xfrm>
            <a:off x="239776" y="5289897"/>
            <a:ext cx="1741424" cy="138499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War in Europe ended</a:t>
            </a:r>
            <a:endParaRPr lang="en-GB" sz="2800" b="1" dirty="0"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8AAC62-12DF-4FE7-BCE5-7B3621185EA3}"/>
              </a:ext>
            </a:extLst>
          </p:cNvPr>
          <p:cNvSpPr txBox="1"/>
          <p:nvPr/>
        </p:nvSpPr>
        <p:spPr>
          <a:xfrm>
            <a:off x="2220976" y="4969911"/>
            <a:ext cx="6797548" cy="181588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Following the death of Adolf Hitler, defeat of the Nazis and unconditional surrender from Germany</a:t>
            </a:r>
            <a:endParaRPr lang="en-GB" sz="2800" b="1" dirty="0"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6DD2AA-DA91-4F2A-A771-574D6A1A5FAC}"/>
              </a:ext>
            </a:extLst>
          </p:cNvPr>
          <p:cNvSpPr txBox="1"/>
          <p:nvPr/>
        </p:nvSpPr>
        <p:spPr>
          <a:xfrm>
            <a:off x="5930900" y="605836"/>
            <a:ext cx="3087624" cy="138499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8</a:t>
            </a:r>
            <a:r>
              <a:rPr lang="en-GB" sz="2800" baseline="30000" dirty="0">
                <a:latin typeface="Rod" panose="02030509050101010101" pitchFamily="49" charset="-79"/>
                <a:cs typeface="Rod" panose="02030509050101010101" pitchFamily="49" charset="-79"/>
              </a:rPr>
              <a:t>th</a:t>
            </a:r>
            <a:r>
              <a:rPr lang="en-GB" sz="2800" dirty="0">
                <a:latin typeface="Rod" panose="02030509050101010101" pitchFamily="49" charset="-79"/>
                <a:cs typeface="Rod" panose="02030509050101010101" pitchFamily="49" charset="-79"/>
              </a:rPr>
              <a:t> May 1945 was declared VE day</a:t>
            </a:r>
            <a:endParaRPr lang="en-GB" sz="2800" b="1" dirty="0"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2D9E4E0-475C-444A-B2E0-8D8008AA18DC}"/>
              </a:ext>
            </a:extLst>
          </p:cNvPr>
          <p:cNvCxnSpPr>
            <a:cxnSpLocks/>
          </p:cNvCxnSpPr>
          <p:nvPr/>
        </p:nvCxnSpPr>
        <p:spPr>
          <a:xfrm>
            <a:off x="990600" y="2032347"/>
            <a:ext cx="723900" cy="545753"/>
          </a:xfrm>
          <a:prstGeom prst="straightConnector1">
            <a:avLst/>
          </a:prstGeom>
          <a:ln w="5715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F27D0E3-5450-4C2F-A471-1D07C35D073C}"/>
              </a:ext>
            </a:extLst>
          </p:cNvPr>
          <p:cNvCxnSpPr>
            <a:cxnSpLocks/>
          </p:cNvCxnSpPr>
          <p:nvPr/>
        </p:nvCxnSpPr>
        <p:spPr>
          <a:xfrm flipV="1">
            <a:off x="943610" y="4629324"/>
            <a:ext cx="762000" cy="660573"/>
          </a:xfrm>
          <a:prstGeom prst="straightConnector1">
            <a:avLst/>
          </a:prstGeom>
          <a:ln w="5715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8A719A3-C8CB-4807-8D4F-051F19F85333}"/>
              </a:ext>
            </a:extLst>
          </p:cNvPr>
          <p:cNvCxnSpPr>
            <a:cxnSpLocks/>
          </p:cNvCxnSpPr>
          <p:nvPr/>
        </p:nvCxnSpPr>
        <p:spPr>
          <a:xfrm flipH="1">
            <a:off x="4141076" y="1218836"/>
            <a:ext cx="1789824" cy="914764"/>
          </a:xfrm>
          <a:prstGeom prst="straightConnector1">
            <a:avLst/>
          </a:prstGeom>
          <a:ln w="5715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334FF0B-3590-46C6-9485-33040448E49B}"/>
              </a:ext>
            </a:extLst>
          </p:cNvPr>
          <p:cNvCxnSpPr>
            <a:cxnSpLocks/>
          </p:cNvCxnSpPr>
          <p:nvPr/>
        </p:nvCxnSpPr>
        <p:spPr>
          <a:xfrm flipH="1" flipV="1">
            <a:off x="6587363" y="4629324"/>
            <a:ext cx="499237" cy="340587"/>
          </a:xfrm>
          <a:prstGeom prst="straightConnector1">
            <a:avLst/>
          </a:prstGeom>
          <a:ln w="5715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190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winston-churchill-making-a-broadcast-announcement.">
            <a:extLst>
              <a:ext uri="{FF2B5EF4-FFF2-40B4-BE49-F238E27FC236}">
                <a16:creationId xmlns:a16="http://schemas.microsoft.com/office/drawing/2014/main" id="{9421E9A0-BE0C-47B8-A1AE-1DD7871AD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19340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19A09A-D2C6-4522-AB2E-618E2DB3B1B5}"/>
              </a:ext>
            </a:extLst>
          </p:cNvPr>
          <p:cNvSpPr/>
          <p:nvPr/>
        </p:nvSpPr>
        <p:spPr>
          <a:xfrm>
            <a:off x="0" y="21061"/>
            <a:ext cx="91440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Who was Prime Minister in Britain in 1945?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546DEA-EAEA-4239-8FD6-33D6944A82A2}"/>
              </a:ext>
            </a:extLst>
          </p:cNvPr>
          <p:cNvSpPr/>
          <p:nvPr/>
        </p:nvSpPr>
        <p:spPr>
          <a:xfrm>
            <a:off x="2171700" y="534565"/>
            <a:ext cx="5003800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Winston Churchill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D1A42B-C7F8-44E8-9E39-1020B241FBC1}"/>
              </a:ext>
            </a:extLst>
          </p:cNvPr>
          <p:cNvSpPr/>
          <p:nvPr/>
        </p:nvSpPr>
        <p:spPr>
          <a:xfrm>
            <a:off x="50800" y="6114018"/>
            <a:ext cx="9042400" cy="6463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4"/>
              </a:rPr>
              <a:t>Listen to his VE day speeches here:</a:t>
            </a:r>
          </a:p>
          <a:p>
            <a:pPr algn="ctr"/>
            <a:r>
              <a:rPr lang="en-GB" dirty="0">
                <a:hlinkClick r:id="rId4"/>
              </a:rPr>
              <a:t>https://winstonchurchill.org/resources/speeches/1941-1945-war-leader/to-v-e-crowds/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0E4E80-0703-4490-AAB1-B40816F96D3E}"/>
              </a:ext>
            </a:extLst>
          </p:cNvPr>
          <p:cNvSpPr/>
          <p:nvPr/>
        </p:nvSpPr>
        <p:spPr>
          <a:xfrm>
            <a:off x="0" y="4446707"/>
            <a:ext cx="9144000" cy="156966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The War was not over, it continued in the Far East and Pacific until 2</a:t>
            </a:r>
            <a:r>
              <a:rPr lang="en-US" sz="3200" b="1" baseline="30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nd</a:t>
            </a: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 September 1945</a:t>
            </a:r>
          </a:p>
        </p:txBody>
      </p:sp>
    </p:spTree>
    <p:extLst>
      <p:ext uri="{BB962C8B-B14F-4D97-AF65-F5344CB8AC3E}">
        <p14:creationId xmlns:p14="http://schemas.microsoft.com/office/powerpoint/2010/main" val="248946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DDFF455-91A1-4E51-B188-771244056DA8}"/>
              </a:ext>
            </a:extLst>
          </p:cNvPr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The War was not over, but it did mean: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E5EB0E-8D3A-409D-AA11-DF139EB334F1}"/>
              </a:ext>
            </a:extLst>
          </p:cNvPr>
          <p:cNvSpPr/>
          <p:nvPr/>
        </p:nvSpPr>
        <p:spPr>
          <a:xfrm>
            <a:off x="0" y="5562600"/>
            <a:ext cx="91440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Evacuees could come home (if they hadn’t already)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A630882-2F9E-44D8-BAD1-76A64FED5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016492"/>
            <a:ext cx="7010400" cy="460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844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727239BF-FB5B-4262-BFE3-C97539667B8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25" t="49915" r="18542" b="8750"/>
          <a:stretch/>
        </p:blipFill>
        <p:spPr>
          <a:xfrm>
            <a:off x="5367280" y="346148"/>
            <a:ext cx="3646231" cy="6165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30489" y="80742"/>
            <a:ext cx="5014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Name: Joan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Age: 87 years old</a:t>
            </a:r>
          </a:p>
          <a:p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 evacuated:5 years old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 returned: 11 years old</a:t>
            </a:r>
            <a:endParaRPr lang="en-GB" sz="20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35913C-2971-423D-8D0C-190971E779AB}"/>
              </a:ext>
            </a:extLst>
          </p:cNvPr>
          <p:cNvSpPr txBox="1"/>
          <p:nvPr/>
        </p:nvSpPr>
        <p:spPr>
          <a:xfrm>
            <a:off x="312680" y="4572860"/>
            <a:ext cx="4924111" cy="193899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Evacuated at the outbreak of War (1939) aged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Came home for VE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Hadn’t seen her Mum for so long, when she was picked up she had forgotten what she looked like.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C7DE80-5636-4520-9453-B92A60C2EA81}"/>
              </a:ext>
            </a:extLst>
          </p:cNvPr>
          <p:cNvSpPr txBox="1"/>
          <p:nvPr/>
        </p:nvSpPr>
        <p:spPr>
          <a:xfrm>
            <a:off x="130489" y="4020845"/>
            <a:ext cx="24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 seconds</a:t>
            </a:r>
          </a:p>
        </p:txBody>
      </p:sp>
      <p:pic>
        <p:nvPicPr>
          <p:cNvPr id="8" name="Joan evacuationVE">
            <a:hlinkClick r:id="" action="ppaction://media"/>
            <a:extLst>
              <a:ext uri="{FF2B5EF4-FFF2-40B4-BE49-F238E27FC236}">
                <a16:creationId xmlns:a16="http://schemas.microsoft.com/office/drawing/2014/main" id="{0F5F9199-6DF9-4C31-A499-D8065FBB79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22446" y="2181218"/>
            <a:ext cx="1322388" cy="132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6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DDFF455-91A1-4E51-B188-771244056DA8}"/>
              </a:ext>
            </a:extLst>
          </p:cNvPr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The War was not over, but it did mean: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E5EB0E-8D3A-409D-AA11-DF139EB334F1}"/>
              </a:ext>
            </a:extLst>
          </p:cNvPr>
          <p:cNvSpPr/>
          <p:nvPr/>
        </p:nvSpPr>
        <p:spPr>
          <a:xfrm>
            <a:off x="0" y="5630123"/>
            <a:ext cx="91440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No more bombs</a:t>
            </a:r>
          </a:p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No more blackout </a:t>
            </a:r>
          </a:p>
        </p:txBody>
      </p:sp>
      <p:pic>
        <p:nvPicPr>
          <p:cNvPr id="4098" name="Picture 2" descr="Two small girls waving their flags in the rubble of Battersea, snapped by an anonymous American photographer.">
            <a:extLst>
              <a:ext uri="{FF2B5EF4-FFF2-40B4-BE49-F238E27FC236}">
                <a16:creationId xmlns:a16="http://schemas.microsoft.com/office/drawing/2014/main" id="{9BAE7953-9A74-4E2C-A189-2167D6CD1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1151451"/>
            <a:ext cx="6242050" cy="447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07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30489" y="80742"/>
            <a:ext cx="80229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Names: Ruth (93) and Joyce (88) - Sisters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Ruth = 18 years old on VE day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Joyce = 13 years old on VE day</a:t>
            </a:r>
            <a:endParaRPr lang="en-GB" sz="20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35913C-2971-423D-8D0C-190971E779AB}"/>
              </a:ext>
            </a:extLst>
          </p:cNvPr>
          <p:cNvSpPr txBox="1"/>
          <p:nvPr/>
        </p:nvSpPr>
        <p:spPr>
          <a:xfrm>
            <a:off x="312680" y="4572860"/>
            <a:ext cx="4924111" cy="193899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They felt “freedom” and safe from bombs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 end of the War bought “delight”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Their brother Tommy, who had served in the Navy and been killed, was not with them, so there was “a lot of sadness as well”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C7DE80-5636-4520-9453-B92A60C2EA81}"/>
              </a:ext>
            </a:extLst>
          </p:cNvPr>
          <p:cNvSpPr txBox="1"/>
          <p:nvPr/>
        </p:nvSpPr>
        <p:spPr>
          <a:xfrm>
            <a:off x="130489" y="4020845"/>
            <a:ext cx="24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28 seconds</a:t>
            </a:r>
          </a:p>
        </p:txBody>
      </p:sp>
      <p:pic>
        <p:nvPicPr>
          <p:cNvPr id="9" name="Picture 2" descr="Two small girls waving their flags in the rubble of Battersea, snapped by an anonymous American photographer.">
            <a:extLst>
              <a:ext uri="{FF2B5EF4-FFF2-40B4-BE49-F238E27FC236}">
                <a16:creationId xmlns:a16="http://schemas.microsoft.com/office/drawing/2014/main" id="{1814881B-89FA-4C86-BB17-DF383DD74E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0" r="46161"/>
          <a:stretch/>
        </p:blipFill>
        <p:spPr bwMode="auto">
          <a:xfrm>
            <a:off x="6270311" y="737890"/>
            <a:ext cx="2743200" cy="474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uth and Joyce VE day">
            <a:hlinkClick r:id="" action="ppaction://media"/>
            <a:extLst>
              <a:ext uri="{FF2B5EF4-FFF2-40B4-BE49-F238E27FC236}">
                <a16:creationId xmlns:a16="http://schemas.microsoft.com/office/drawing/2014/main" id="{86281220-DEDA-4AAD-8BF5-EAF8C9AE4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55647" y="2113529"/>
            <a:ext cx="1120775" cy="112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2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AEC1F4C-F039-4536-952F-FDE5967AB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57897"/>
            <a:ext cx="5600437" cy="442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61C74C6-B153-4FA2-BFBD-2704E1C1A5DD}"/>
              </a:ext>
            </a:extLst>
          </p:cNvPr>
          <p:cNvSpPr/>
          <p:nvPr/>
        </p:nvSpPr>
        <p:spPr>
          <a:xfrm>
            <a:off x="-1" y="5481418"/>
            <a:ext cx="57909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US" b="1" dirty="0"/>
              <a:t>St Paul's Cathedral illuminated on the night of VE Day, London, 8 May 1945</a:t>
            </a:r>
          </a:p>
          <a:p>
            <a:pPr defTabSz="914400">
              <a:defRPr/>
            </a:pPr>
            <a:r>
              <a:rPr lang="en-US" dirty="0"/>
              <a:t>© Daily Herald Archive / National Science &amp; Media Museum / Science &amp; Society Picture Library</a:t>
            </a:r>
          </a:p>
          <a:p>
            <a:pPr lvl="0" defTabSz="914400">
              <a:defRPr/>
            </a:pPr>
            <a:endParaRPr lang="en-US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1F0B81-2BB8-4045-A67C-89AB14B6242E}"/>
              </a:ext>
            </a:extLst>
          </p:cNvPr>
          <p:cNvSpPr/>
          <p:nvPr/>
        </p:nvSpPr>
        <p:spPr>
          <a:xfrm>
            <a:off x="0" y="186561"/>
            <a:ext cx="9144000" cy="58477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VE day was a time for Remembrance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466EFC-15C3-49DC-B85F-1B6B5BF3A474}"/>
              </a:ext>
            </a:extLst>
          </p:cNvPr>
          <p:cNvSpPr/>
          <p:nvPr/>
        </p:nvSpPr>
        <p:spPr>
          <a:xfrm rot="10800000" flipV="1">
            <a:off x="4445000" y="957897"/>
            <a:ext cx="4699000" cy="1815882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 Between 1939-1945:</a:t>
            </a:r>
            <a:b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</a:br>
            <a: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18 million</a:t>
            </a:r>
          </a:p>
          <a:p>
            <a:pPr algn="ctr"/>
            <a: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had been killed in military service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E32218-FA91-4194-9E79-9D21D705A10C}"/>
              </a:ext>
            </a:extLst>
          </p:cNvPr>
          <p:cNvSpPr/>
          <p:nvPr/>
        </p:nvSpPr>
        <p:spPr>
          <a:xfrm rot="10800000" flipV="1">
            <a:off x="4445000" y="2874525"/>
            <a:ext cx="45212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45 million civilians killed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A1D5E4-E8D3-4097-9D39-6EEB026F0A48}"/>
              </a:ext>
            </a:extLst>
          </p:cNvPr>
          <p:cNvSpPr/>
          <p:nvPr/>
        </p:nvSpPr>
        <p:spPr>
          <a:xfrm rot="10800000" flipV="1">
            <a:off x="4445000" y="4031721"/>
            <a:ext cx="4521200" cy="2062103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40 million refugees displaced around Europe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F12784-0554-44AE-AEC0-BE5EF133013B}"/>
              </a:ext>
            </a:extLst>
          </p:cNvPr>
          <p:cNvSpPr/>
          <p:nvPr/>
        </p:nvSpPr>
        <p:spPr>
          <a:xfrm rot="10800000" flipV="1">
            <a:off x="0" y="4275824"/>
            <a:ext cx="4445000" cy="2554545"/>
          </a:xfrm>
          <a:prstGeom prst="rect">
            <a:avLst/>
          </a:prstGeom>
          <a:solidFill>
            <a:srgbClr val="FF0066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pPr algn="ctr"/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On VE day St.Paul’s held 10 services attended by 1000s to reflect</a:t>
            </a:r>
          </a:p>
        </p:txBody>
      </p:sp>
    </p:spTree>
    <p:extLst>
      <p:ext uri="{BB962C8B-B14F-4D97-AF65-F5344CB8AC3E}">
        <p14:creationId xmlns:p14="http://schemas.microsoft.com/office/powerpoint/2010/main" val="2823961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winston-churchill-making-a-broadcast-announcement.">
            <a:extLst>
              <a:ext uri="{FF2B5EF4-FFF2-40B4-BE49-F238E27FC236}">
                <a16:creationId xmlns:a16="http://schemas.microsoft.com/office/drawing/2014/main" id="{9421E9A0-BE0C-47B8-A1AE-1DD7871AD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26897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19A09A-D2C6-4522-AB2E-618E2DB3B1B5}"/>
              </a:ext>
            </a:extLst>
          </p:cNvPr>
          <p:cNvSpPr/>
          <p:nvPr/>
        </p:nvSpPr>
        <p:spPr>
          <a:xfrm>
            <a:off x="0" y="21061"/>
            <a:ext cx="9144000" cy="58477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Winston Churchill announced…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28E9-1612-420E-8D80-1E3E5B3846A2}"/>
              </a:ext>
            </a:extLst>
          </p:cNvPr>
          <p:cNvSpPr/>
          <p:nvPr/>
        </p:nvSpPr>
        <p:spPr>
          <a:xfrm>
            <a:off x="101600" y="5008411"/>
            <a:ext cx="9042400" cy="107721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“We may allow ourselves a brief period of rejoicing”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081A3A-D2E8-42E4-9539-E99A5E0F8E9D}"/>
              </a:ext>
            </a:extLst>
          </p:cNvPr>
          <p:cNvSpPr/>
          <p:nvPr/>
        </p:nvSpPr>
        <p:spPr>
          <a:xfrm>
            <a:off x="50800" y="5101650"/>
            <a:ext cx="9042400" cy="156966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charset="0"/>
                <a:ea typeface="MS PGothic" pitchFamily="34" charset="-128"/>
                <a:cs typeface="+mn-cs"/>
              </a:defRPr>
            </a:lvl9pPr>
          </a:lstStyle>
          <a:p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Tuesday 8</a:t>
            </a:r>
            <a:r>
              <a:rPr lang="en-US" sz="3200" b="1" baseline="30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</a:t>
            </a: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 May and Wednesday 9</a:t>
            </a:r>
            <a:r>
              <a:rPr lang="en-US" sz="3200" b="1" baseline="300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th</a:t>
            </a: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Rod" panose="02030509050101010101" pitchFamily="49" charset="-79"/>
                <a:cs typeface="Rod" panose="02030509050101010101" pitchFamily="49" charset="-79"/>
              </a:rPr>
              <a:t> May were declared NATIONAL HOLIDAYS, people celebrated in their own ways.</a:t>
            </a:r>
          </a:p>
        </p:txBody>
      </p:sp>
    </p:spTree>
    <p:extLst>
      <p:ext uri="{BB962C8B-B14F-4D97-AF65-F5344CB8AC3E}">
        <p14:creationId xmlns:p14="http://schemas.microsoft.com/office/powerpoint/2010/main" val="312203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-794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02704" y="80742"/>
            <a:ext cx="5014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Name: Norman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Age: 82 years old</a:t>
            </a:r>
          </a:p>
          <a:p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6 years old on VE day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BIG PARTY ON HIS STREET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266622-0D11-4197-AF1E-50D063A705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02" t="16182" r="48962" b="13887"/>
          <a:stretch/>
        </p:blipFill>
        <p:spPr>
          <a:xfrm>
            <a:off x="5270068" y="205615"/>
            <a:ext cx="3720694" cy="54336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C7ECF9-3942-4F87-9BC3-4104FA9B967F}"/>
              </a:ext>
            </a:extLst>
          </p:cNvPr>
          <p:cNvSpPr txBox="1"/>
          <p:nvPr/>
        </p:nvSpPr>
        <p:spPr>
          <a:xfrm>
            <a:off x="102704" y="4948160"/>
            <a:ext cx="4855574" cy="175432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“The Court” belonged to the biggest house in Norman’s street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was a “big bonfire”, music, food and dancing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“Everyone was invited”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atmosphere was “wonderful”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096B22-D692-42AF-9FB7-7BD30A277F02}"/>
              </a:ext>
            </a:extLst>
          </p:cNvPr>
          <p:cNvSpPr txBox="1"/>
          <p:nvPr/>
        </p:nvSpPr>
        <p:spPr>
          <a:xfrm>
            <a:off x="3476730" y="4475624"/>
            <a:ext cx="2190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57 seconds</a:t>
            </a:r>
          </a:p>
        </p:txBody>
      </p:sp>
      <p:pic>
        <p:nvPicPr>
          <p:cNvPr id="3" name="Norman VE">
            <a:hlinkClick r:id="" action="ppaction://media"/>
            <a:extLst>
              <a:ext uri="{FF2B5EF4-FFF2-40B4-BE49-F238E27FC236}">
                <a16:creationId xmlns:a16="http://schemas.microsoft.com/office/drawing/2014/main" id="{AC545722-3922-480D-AFF8-FB0CF40B3E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24172" y="2662084"/>
            <a:ext cx="1171190" cy="117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3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41020" y="85129"/>
            <a:ext cx="8886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Names: Betty and Margaret –sisters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NO PARTY, but Betty went into nearby town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C7ECF9-3942-4F87-9BC3-4104FA9B967F}"/>
              </a:ext>
            </a:extLst>
          </p:cNvPr>
          <p:cNvSpPr txBox="1"/>
          <p:nvPr/>
        </p:nvSpPr>
        <p:spPr>
          <a:xfrm>
            <a:off x="128844" y="4968520"/>
            <a:ext cx="8886312" cy="163121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 end of War was “lovely”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When hearing it was VE day “everyone went mad”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Betty went from her home in Shoeburyness to nearby Southend where people were “walking along and shouting to each other and cheering”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Margaret remembers there were </a:t>
            </a:r>
            <a:r>
              <a:rPr lang="en-GB" sz="2000" u="sng" dirty="0"/>
              <a:t>no</a:t>
            </a:r>
            <a:r>
              <a:rPr lang="en-GB" sz="2000" dirty="0"/>
              <a:t> street parties in Shoeburyness.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096B22-D692-42AF-9FB7-7BD30A277F02}"/>
              </a:ext>
            </a:extLst>
          </p:cNvPr>
          <p:cNvSpPr txBox="1"/>
          <p:nvPr/>
        </p:nvSpPr>
        <p:spPr>
          <a:xfrm>
            <a:off x="3465334" y="3514514"/>
            <a:ext cx="2190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39 seconds</a:t>
            </a:r>
          </a:p>
        </p:txBody>
      </p:sp>
      <p:pic>
        <p:nvPicPr>
          <p:cNvPr id="7170" name="Picture 2" descr="Image">
            <a:extLst>
              <a:ext uri="{FF2B5EF4-FFF2-40B4-BE49-F238E27FC236}">
                <a16:creationId xmlns:a16="http://schemas.microsoft.com/office/drawing/2014/main" id="{5204079E-D62C-4CC9-83B1-78F0F526E8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8" t="3562" r="30957" b="7852"/>
          <a:stretch/>
        </p:blipFill>
        <p:spPr bwMode="auto">
          <a:xfrm>
            <a:off x="6318499" y="978348"/>
            <a:ext cx="2622947" cy="290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">
            <a:extLst>
              <a:ext uri="{FF2B5EF4-FFF2-40B4-BE49-F238E27FC236}">
                <a16:creationId xmlns:a16="http://schemas.microsoft.com/office/drawing/2014/main" id="{A2390744-DC4A-4032-AB1F-055B7CBF5B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8" t="19541" r="50000" b="30194"/>
          <a:stretch/>
        </p:blipFill>
        <p:spPr bwMode="auto">
          <a:xfrm>
            <a:off x="202554" y="1001255"/>
            <a:ext cx="2727786" cy="290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304AF3-4F37-4DAD-A3CF-359735C7A9EB}"/>
              </a:ext>
            </a:extLst>
          </p:cNvPr>
          <p:cNvSpPr txBox="1"/>
          <p:nvPr/>
        </p:nvSpPr>
        <p:spPr>
          <a:xfrm>
            <a:off x="202554" y="3946069"/>
            <a:ext cx="272778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Betty = 15 years old on VE day</a:t>
            </a:r>
          </a:p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CF6007-1C5C-4B16-BE14-277573CA5444}"/>
              </a:ext>
            </a:extLst>
          </p:cNvPr>
          <p:cNvSpPr/>
          <p:nvPr/>
        </p:nvSpPr>
        <p:spPr>
          <a:xfrm>
            <a:off x="6318499" y="3883846"/>
            <a:ext cx="2722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Margaret = 12 years old on VE day</a:t>
            </a:r>
          </a:p>
        </p:txBody>
      </p:sp>
      <p:pic>
        <p:nvPicPr>
          <p:cNvPr id="7" name="Betty and Margaret VE">
            <a:hlinkClick r:id="" action="ppaction://media"/>
            <a:extLst>
              <a:ext uri="{FF2B5EF4-FFF2-40B4-BE49-F238E27FC236}">
                <a16:creationId xmlns:a16="http://schemas.microsoft.com/office/drawing/2014/main" id="{2CCF277D-EBE2-473F-888E-33D9B6DC46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68576" y="1188203"/>
            <a:ext cx="984359" cy="98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8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C2759A-14EC-4E7F-8905-B8AABF076800}"/>
              </a:ext>
            </a:extLst>
          </p:cNvPr>
          <p:cNvSpPr txBox="1"/>
          <p:nvPr/>
        </p:nvSpPr>
        <p:spPr>
          <a:xfrm>
            <a:off x="419100" y="279400"/>
            <a:ext cx="852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These famous photographs were taken on VE day in Trafalgar Square in London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BE53EDA-A074-4EAC-9CA6-65EFF79CD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1803">
            <a:off x="2184171" y="266700"/>
            <a:ext cx="4775659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7CAE92-6C56-47CB-AECF-AD7EE79E12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51" t="15432" r="34999" b="13950"/>
          <a:stretch/>
        </p:blipFill>
        <p:spPr>
          <a:xfrm rot="1194529">
            <a:off x="1999255" y="41889"/>
            <a:ext cx="5145488" cy="6540487"/>
          </a:xfrm>
          <a:prstGeom prst="rect">
            <a:avLst/>
          </a:prstGeom>
        </p:spPr>
      </p:pic>
      <p:pic>
        <p:nvPicPr>
          <p:cNvPr id="1026" name="Picture 2" descr="VE Day celebrations ">
            <a:extLst>
              <a:ext uri="{FF2B5EF4-FFF2-40B4-BE49-F238E27FC236}">
                <a16:creationId xmlns:a16="http://schemas.microsoft.com/office/drawing/2014/main" id="{DE0A5FAA-4ED4-4988-B714-39C18B3AD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3926">
            <a:off x="578653" y="1337874"/>
            <a:ext cx="7642400" cy="47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80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D7F96F-0B78-42A1-AC96-5DA62A7F731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9C5E6-BBF2-4D68-AD3D-5CB19F9112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82"/>
          <a:stretch/>
        </p:blipFill>
        <p:spPr bwMode="auto">
          <a:xfrm>
            <a:off x="209779" y="2702814"/>
            <a:ext cx="8934221" cy="415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CFC47DB-E97E-43DF-873F-25D04669C1A6}"/>
              </a:ext>
            </a:extLst>
          </p:cNvPr>
          <p:cNvCxnSpPr/>
          <p:nvPr/>
        </p:nvCxnSpPr>
        <p:spPr>
          <a:xfrm flipH="1">
            <a:off x="5864772" y="3657600"/>
            <a:ext cx="662152" cy="882869"/>
          </a:xfrm>
          <a:prstGeom prst="straightConnector1">
            <a:avLst/>
          </a:prstGeom>
          <a:ln w="5715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C2A0B38-2A8F-4A50-8A62-9B806A6FD4BF}"/>
              </a:ext>
            </a:extLst>
          </p:cNvPr>
          <p:cNvSpPr txBox="1"/>
          <p:nvPr/>
        </p:nvSpPr>
        <p:spPr>
          <a:xfrm>
            <a:off x="6195848" y="3288268"/>
            <a:ext cx="998483" cy="3693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Robbie?</a:t>
            </a:r>
            <a:endParaRPr lang="en-GB" dirty="0"/>
          </a:p>
        </p:txBody>
      </p:sp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7B23F65B-9BBA-4F48-A818-024983188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1" y="165784"/>
            <a:ext cx="3122484" cy="312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1E0F94-CFC0-48FB-98C4-77579D379C34}"/>
              </a:ext>
            </a:extLst>
          </p:cNvPr>
          <p:cNvSpPr txBox="1"/>
          <p:nvPr/>
        </p:nvSpPr>
        <p:spPr>
          <a:xfrm>
            <a:off x="3416886" y="165784"/>
            <a:ext cx="5014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Name: Robbie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Age: 22 on VE day</a:t>
            </a:r>
          </a:p>
          <a:p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WENT TO TRAFALGAR 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SQUARE TO CELEBRATE.</a:t>
            </a:r>
          </a:p>
        </p:txBody>
      </p:sp>
      <p:pic>
        <p:nvPicPr>
          <p:cNvPr id="7" name="Robbie VE">
            <a:hlinkClick r:id="" action="ppaction://media"/>
            <a:extLst>
              <a:ext uri="{FF2B5EF4-FFF2-40B4-BE49-F238E27FC236}">
                <a16:creationId xmlns:a16="http://schemas.microsoft.com/office/drawing/2014/main" id="{A74AD07C-775D-4752-86DE-54A9879076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31411" y="361399"/>
            <a:ext cx="1756095" cy="17560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C6B373-BC13-43CA-A01E-FB5B83FE4C19}"/>
              </a:ext>
            </a:extLst>
          </p:cNvPr>
          <p:cNvSpPr txBox="1"/>
          <p:nvPr/>
        </p:nvSpPr>
        <p:spPr>
          <a:xfrm>
            <a:off x="147201" y="2702814"/>
            <a:ext cx="5420010" cy="409342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Went to London with her sister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Found that it was “packed” and overcrowded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There was “drinking, singing, dancing”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Robbie felt “a bit frightened”, due to the crowds and feared being crushed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She heard later that Princess (now Queen) Elizabeth and Princess Margaret had secretly joined the party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Around her people “seemed to enjoy themselves”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For her it was a “damp squib” – she thought it would be more exciting than it really was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2513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59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6ABE12-B362-48E3-92A4-CCFB4684DC9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4306D4-B3F2-4C7E-8B4D-689B812E3E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82" t="17867" r="28276" b="23078"/>
          <a:stretch/>
        </p:blipFill>
        <p:spPr>
          <a:xfrm>
            <a:off x="120869" y="139033"/>
            <a:ext cx="8902262" cy="65799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421FDB-888C-457A-AF26-162C5CD2DA94}"/>
              </a:ext>
            </a:extLst>
          </p:cNvPr>
          <p:cNvSpPr txBox="1"/>
          <p:nvPr/>
        </p:nvSpPr>
        <p:spPr>
          <a:xfrm>
            <a:off x="5404944" y="4369446"/>
            <a:ext cx="1707931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King George VI</a:t>
            </a:r>
          </a:p>
          <a:p>
            <a:pPr algn="ctr"/>
            <a:r>
              <a:rPr lang="en-US" dirty="0"/>
              <a:t>(King in 1945)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DBFD22-376C-4CBE-BFE7-AFB01CC3A15E}"/>
              </a:ext>
            </a:extLst>
          </p:cNvPr>
          <p:cNvSpPr txBox="1"/>
          <p:nvPr/>
        </p:nvSpPr>
        <p:spPr>
          <a:xfrm>
            <a:off x="3494688" y="4369446"/>
            <a:ext cx="1707931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Winston Churchill</a:t>
            </a:r>
          </a:p>
          <a:p>
            <a:pPr algn="ctr"/>
            <a:r>
              <a:rPr lang="en-US" dirty="0"/>
              <a:t>(Prime Minister in 1945)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EA5E4-4213-4DC9-940A-CA7A3B90AE09}"/>
              </a:ext>
            </a:extLst>
          </p:cNvPr>
          <p:cNvSpPr txBox="1"/>
          <p:nvPr/>
        </p:nvSpPr>
        <p:spPr>
          <a:xfrm>
            <a:off x="1665888" y="4369446"/>
            <a:ext cx="1707931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Queen Elizabeth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1B9D3F-00F5-43B6-A7D2-FFB4179DF98A}"/>
              </a:ext>
            </a:extLst>
          </p:cNvPr>
          <p:cNvSpPr txBox="1"/>
          <p:nvPr/>
        </p:nvSpPr>
        <p:spPr>
          <a:xfrm>
            <a:off x="220716" y="4784944"/>
            <a:ext cx="1707931" cy="1200329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Princess Elizabeth (in 1945, now Queen)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E87F2B-4B41-4C0F-BB67-2ADE0F48E0D0}"/>
              </a:ext>
            </a:extLst>
          </p:cNvPr>
          <p:cNvSpPr txBox="1"/>
          <p:nvPr/>
        </p:nvSpPr>
        <p:spPr>
          <a:xfrm>
            <a:off x="7252136" y="4369445"/>
            <a:ext cx="1707931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Princess Margaret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15E42D-360D-466C-9FC5-135C5C9A1B7B}"/>
              </a:ext>
            </a:extLst>
          </p:cNvPr>
          <p:cNvSpPr txBox="1"/>
          <p:nvPr/>
        </p:nvSpPr>
        <p:spPr>
          <a:xfrm>
            <a:off x="289034" y="304800"/>
            <a:ext cx="8565931" cy="1384995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Queen Elizabeth, a princess on VE day described the celebration as “one of the most memorable nights of my life”</a:t>
            </a:r>
            <a:endParaRPr lang="en-GB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9448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-794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02704" y="80742"/>
            <a:ext cx="5014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Name: Doreen</a:t>
            </a:r>
          </a:p>
          <a:p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19 years old on VE day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CELEBRATED IN LONDON &amp; HAD ALCOHOL (cherry brandy) FOR THE FIRST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C7ECF9-3942-4F87-9BC3-4104FA9B967F}"/>
              </a:ext>
            </a:extLst>
          </p:cNvPr>
          <p:cNvSpPr txBox="1"/>
          <p:nvPr/>
        </p:nvSpPr>
        <p:spPr>
          <a:xfrm>
            <a:off x="93393" y="5576929"/>
            <a:ext cx="8957213" cy="120032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Did you celebrate? “Oh yeah!”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Went to the West End and Piccadilly in London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Was dancing around Eros statue (a famous statue in Piccadilly)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Never touched cherry brandy again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096B22-D692-42AF-9FB7-7BD30A277F02}"/>
              </a:ext>
            </a:extLst>
          </p:cNvPr>
          <p:cNvSpPr txBox="1"/>
          <p:nvPr/>
        </p:nvSpPr>
        <p:spPr>
          <a:xfrm>
            <a:off x="2507719" y="5183140"/>
            <a:ext cx="2190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 minute, 29 seconds</a:t>
            </a:r>
          </a:p>
        </p:txBody>
      </p:sp>
      <p:pic>
        <p:nvPicPr>
          <p:cNvPr id="8" name="Picture 2" descr="Image">
            <a:extLst>
              <a:ext uri="{FF2B5EF4-FFF2-40B4-BE49-F238E27FC236}">
                <a16:creationId xmlns:a16="http://schemas.microsoft.com/office/drawing/2014/main" id="{39C764DF-D5C9-481C-9B28-DE3A2FCD37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2" t="13" r="22821" b="-13"/>
          <a:stretch/>
        </p:blipFill>
        <p:spPr bwMode="auto">
          <a:xfrm>
            <a:off x="5030054" y="389594"/>
            <a:ext cx="4011242" cy="47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Doreen VE">
            <a:hlinkClick r:id="" action="ppaction://media"/>
            <a:extLst>
              <a:ext uri="{FF2B5EF4-FFF2-40B4-BE49-F238E27FC236}">
                <a16:creationId xmlns:a16="http://schemas.microsoft.com/office/drawing/2014/main" id="{A5DE1C75-D2E8-4557-960B-C598D84F1B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22543" y="2715938"/>
            <a:ext cx="1630254" cy="163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3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DF707F-5185-4873-B1C6-87F2C0BC5E8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727239BF-FB5B-4262-BFE3-C97539667B8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25" t="49915" r="18542" b="8750"/>
          <a:stretch/>
        </p:blipFill>
        <p:spPr>
          <a:xfrm>
            <a:off x="5367280" y="346148"/>
            <a:ext cx="3646231" cy="6165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973214-1E80-4C8B-8836-952CD49451BC}"/>
              </a:ext>
            </a:extLst>
          </p:cNvPr>
          <p:cNvSpPr txBox="1"/>
          <p:nvPr/>
        </p:nvSpPr>
        <p:spPr>
          <a:xfrm>
            <a:off x="130489" y="80742"/>
            <a:ext cx="5014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Name: Joan</a:t>
            </a: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Age: 87 years old</a:t>
            </a:r>
          </a:p>
          <a:p>
            <a:endParaRPr lang="en-GB" sz="24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GB" sz="24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11 Years old on VE Day had some nice homemade cake</a:t>
            </a:r>
            <a:endParaRPr lang="en-GB" sz="20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35913C-2971-423D-8D0C-190971E779AB}"/>
              </a:ext>
            </a:extLst>
          </p:cNvPr>
          <p:cNvSpPr txBox="1"/>
          <p:nvPr/>
        </p:nvSpPr>
        <p:spPr>
          <a:xfrm>
            <a:off x="312678" y="4900682"/>
            <a:ext cx="4924111" cy="163121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There were tables all down the street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People (still on rationing) shared ingredients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Joan’s Dad made big cakes, going back to his pre-war job as a baker.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C7DE80-5636-4520-9453-B92A60C2EA81}"/>
              </a:ext>
            </a:extLst>
          </p:cNvPr>
          <p:cNvSpPr txBox="1"/>
          <p:nvPr/>
        </p:nvSpPr>
        <p:spPr>
          <a:xfrm>
            <a:off x="4076137" y="4203528"/>
            <a:ext cx="24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 seconds</a:t>
            </a:r>
          </a:p>
        </p:txBody>
      </p:sp>
      <p:pic>
        <p:nvPicPr>
          <p:cNvPr id="9" name="Joan VE party">
            <a:hlinkClick r:id="" action="ppaction://media"/>
            <a:extLst>
              <a:ext uri="{FF2B5EF4-FFF2-40B4-BE49-F238E27FC236}">
                <a16:creationId xmlns:a16="http://schemas.microsoft.com/office/drawing/2014/main" id="{46CD0F14-3AF5-4849-AAB2-D42992A18B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69021" y="2285140"/>
            <a:ext cx="1211427" cy="121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6ABE12-B362-48E3-92A4-CCFB4684DC9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9DE12D-D13D-4F3D-835E-B146846FC37D}"/>
              </a:ext>
            </a:extLst>
          </p:cNvPr>
          <p:cNvSpPr txBox="1"/>
          <p:nvPr/>
        </p:nvSpPr>
        <p:spPr>
          <a:xfrm>
            <a:off x="220717" y="168165"/>
            <a:ext cx="533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Activities to try: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Make-Do decorations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Rationing continued, so the best decorations re-used and recycled. 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Use paper and card from your recycle bin to make decorations.</a:t>
            </a:r>
          </a:p>
          <a:p>
            <a:endParaRPr lang="en-GB" dirty="0"/>
          </a:p>
        </p:txBody>
      </p:sp>
      <p:pic>
        <p:nvPicPr>
          <p:cNvPr id="5122" name="Picture 2" descr="Junkmail Paper Chain Party Chandelier | Paper chains, Halloween ...">
            <a:extLst>
              <a:ext uri="{FF2B5EF4-FFF2-40B4-BE49-F238E27FC236}">
                <a16:creationId xmlns:a16="http://schemas.microsoft.com/office/drawing/2014/main" id="{37ED3F93-DC10-4277-9CBE-00E9C98A0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075" y="168165"/>
            <a:ext cx="3368566" cy="336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108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6ABE12-B362-48E3-92A4-CCFB4684DC9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9DE12D-D13D-4F3D-835E-B146846FC37D}"/>
              </a:ext>
            </a:extLst>
          </p:cNvPr>
          <p:cNvSpPr txBox="1"/>
          <p:nvPr/>
        </p:nvSpPr>
        <p:spPr>
          <a:xfrm>
            <a:off x="147145" y="163799"/>
            <a:ext cx="88812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Activities to try: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The bright </a:t>
            </a:r>
            <a:r>
              <a:rPr lang="en-US" sz="2800" dirty="0" err="1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colours</a:t>
            </a:r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 of VE day are not captured by the black-and-white photography of the time.</a:t>
            </a:r>
          </a:p>
        </p:txBody>
      </p:sp>
      <p:pic>
        <p:nvPicPr>
          <p:cNvPr id="6" name="Picture 5" descr="A vintage photo of 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D6631EDB-0F10-42A6-87D3-74A26F1ECA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88" b="18192"/>
          <a:stretch/>
        </p:blipFill>
        <p:spPr>
          <a:xfrm>
            <a:off x="-1" y="2410568"/>
            <a:ext cx="9144001" cy="26210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36C52A-C02C-483F-B5C1-99923F644E75}"/>
              </a:ext>
            </a:extLst>
          </p:cNvPr>
          <p:cNvSpPr txBox="1"/>
          <p:nvPr/>
        </p:nvSpPr>
        <p:spPr>
          <a:xfrm>
            <a:off x="15765" y="5031659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People sometimes wore red, white and blue.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Find clothes in these </a:t>
            </a:r>
            <a:r>
              <a:rPr lang="en-US" sz="2800" dirty="0" err="1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colours</a:t>
            </a:r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 and dress up.</a:t>
            </a:r>
          </a:p>
        </p:txBody>
      </p:sp>
    </p:spTree>
    <p:extLst>
      <p:ext uri="{BB962C8B-B14F-4D97-AF65-F5344CB8AC3E}">
        <p14:creationId xmlns:p14="http://schemas.microsoft.com/office/powerpoint/2010/main" val="2855999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6ABE12-B362-48E3-92A4-CCFB4684DC9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9DE12D-D13D-4F3D-835E-B146846FC37D}"/>
              </a:ext>
            </a:extLst>
          </p:cNvPr>
          <p:cNvSpPr txBox="1"/>
          <p:nvPr/>
        </p:nvSpPr>
        <p:spPr>
          <a:xfrm>
            <a:off x="220717" y="168165"/>
            <a:ext cx="533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Activities to try:</a:t>
            </a:r>
          </a:p>
          <a:p>
            <a:endParaRPr lang="en-US" sz="2800" dirty="0">
              <a:solidFill>
                <a:schemeClr val="bg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r>
              <a:rPr lang="en-US" sz="2800" dirty="0">
                <a:solidFill>
                  <a:schemeClr val="bg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Design a Peace Flag that all countries can use to celebrate peace</a:t>
            </a:r>
          </a:p>
        </p:txBody>
      </p:sp>
      <p:pic>
        <p:nvPicPr>
          <p:cNvPr id="5" name="Picture 2" descr="Two small girls waving their flags in the rubble of Battersea, snapped by an anonymous American photographer.">
            <a:extLst>
              <a:ext uri="{FF2B5EF4-FFF2-40B4-BE49-F238E27FC236}">
                <a16:creationId xmlns:a16="http://schemas.microsoft.com/office/drawing/2014/main" id="{405E4614-2AFB-4F7F-A124-2331F1D53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685" y="2583100"/>
            <a:ext cx="5682598" cy="407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583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1240</TotalTime>
  <Words>1175</Words>
  <Application>Microsoft Macintosh PowerPoint</Application>
  <PresentationFormat>On-screen Show (4:3)</PresentationFormat>
  <Paragraphs>155</Paragraphs>
  <Slides>19</Slides>
  <Notes>11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Rod</vt:lpstr>
      <vt:lpstr>Times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Valina Bowman-Burns</dc:creator>
  <cp:lastModifiedBy>Belinda Clark</cp:lastModifiedBy>
  <cp:revision>126</cp:revision>
  <dcterms:created xsi:type="dcterms:W3CDTF">2019-11-06T18:17:38Z</dcterms:created>
  <dcterms:modified xsi:type="dcterms:W3CDTF">2020-05-07T08:15:35Z</dcterms:modified>
</cp:coreProperties>
</file>