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16"/>
  </p:notesMasterIdLst>
  <p:sldIdLst>
    <p:sldId id="260" r:id="rId2"/>
    <p:sldId id="261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80" r:id="rId13"/>
    <p:sldId id="278" r:id="rId14"/>
    <p:sldId id="279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Clear Sans Light" panose="020B0604020202020204" charset="0"/>
      <p:regular r:id="rId23"/>
    </p:embeddedFont>
    <p:embeddedFont>
      <p:font typeface="Twinkl SemiBold" charset="0"/>
      <p:bold r:id="rId24"/>
    </p:embeddedFont>
    <p:embeddedFont>
      <p:font typeface="Twinkl Light" charset="0"/>
      <p:regular r:id="rId25"/>
    </p:embeddedFont>
    <p:embeddedFont>
      <p:font typeface="Clear Sans" panose="020B060402020202020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73AF"/>
    <a:srgbClr val="87BD31"/>
    <a:srgbClr val="4D533B"/>
    <a:srgbClr val="4095A3"/>
    <a:srgbClr val="B2D30B"/>
    <a:srgbClr val="639FCE"/>
    <a:srgbClr val="65BA5E"/>
    <a:srgbClr val="5E75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544AD-5AD8-424C-9184-AE7CEE06F1AC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5D35D-E792-41E1-B498-39BBA43D4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6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8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79425" y="657225"/>
            <a:ext cx="8196263" cy="1858963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  <p:sp>
        <p:nvSpPr>
          <p:cNvPr id="3" name="Rounded Rectangle 2"/>
          <p:cNvSpPr/>
          <p:nvPr userDrawn="1"/>
        </p:nvSpPr>
        <p:spPr bwMode="auto">
          <a:xfrm>
            <a:off x="479425" y="2806700"/>
            <a:ext cx="8196263" cy="339407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319567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480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68313" y="441325"/>
            <a:ext cx="8207375" cy="5975349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15206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95" userDrawn="1">
          <p15:clr>
            <a:srgbClr val="A4A3A4"/>
          </p15:clr>
        </p15:guide>
        <p15:guide id="2" pos="431" userDrawn="1">
          <p15:clr>
            <a:srgbClr val="A4A3A4"/>
          </p15:clr>
        </p15:guide>
        <p15:guide id="3" pos="5465" userDrawn="1">
          <p15:clr>
            <a:srgbClr val="A4A3A4"/>
          </p15:clr>
        </p15:guide>
        <p15:guide id="4" pos="5329" userDrawn="1">
          <p15:clr>
            <a:srgbClr val="A4A3A4"/>
          </p15:clr>
        </p15:guide>
        <p15:guide id="6" orient="horz" pos="414" userDrawn="1">
          <p15:clr>
            <a:srgbClr val="A4A3A4"/>
          </p15:clr>
        </p15:guide>
        <p15:guide id="7" orient="horz" pos="3906" userDrawn="1">
          <p15:clr>
            <a:srgbClr val="A4A3A4"/>
          </p15:clr>
        </p15:guide>
        <p15:guide id="8" orient="horz" pos="4042" userDrawn="1">
          <p15:clr>
            <a:srgbClr val="A4A3A4"/>
          </p15:clr>
        </p15:guide>
        <p15:guide id="9" pos="5397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54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26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5" r:id="rId3"/>
    <p:sldLayoutId id="2147483677" r:id="rId4"/>
    <p:sldLayoutId id="2147483676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8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orient="horz" pos="278" userDrawn="1">
          <p15:clr>
            <a:srgbClr val="A4A3A4"/>
          </p15:clr>
        </p15:guide>
        <p15:guide id="4" orient="horz" pos="414" userDrawn="1">
          <p15:clr>
            <a:srgbClr val="A4A3A4"/>
          </p15:clr>
        </p15:guide>
        <p15:guide id="5" orient="horz" pos="4042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  <p15:guide id="7" pos="295" userDrawn="1">
          <p15:clr>
            <a:srgbClr val="A4A3A4"/>
          </p15:clr>
        </p15:guide>
        <p15:guide id="8" pos="431" userDrawn="1">
          <p15:clr>
            <a:srgbClr val="A4A3A4"/>
          </p15:clr>
        </p15:guide>
        <p15:guide id="9" pos="5465" userDrawn="1">
          <p15:clr>
            <a:srgbClr val="A4A3A4"/>
          </p15:clr>
        </p15:guide>
        <p15:guide id="10" pos="5329" userDrawn="1">
          <p15:clr>
            <a:srgbClr val="A4A3A4"/>
          </p15:clr>
        </p15:guide>
        <p15:guide id="11" pos="5397" userDrawn="1">
          <p15:clr>
            <a:srgbClr val="A4A3A4"/>
          </p15:clr>
        </p15:guide>
        <p15:guide id="12" orient="horz" pos="346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8313" y="657225"/>
            <a:ext cx="8196263" cy="1815999"/>
          </a:xfrm>
          <a:prstGeom prst="rect">
            <a:avLst/>
          </a:prstGeom>
          <a:solidFill>
            <a:srgbClr val="A973AF">
              <a:alpha val="90000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 Light" pitchFamily="2" charset="0"/>
            </a:endParaRPr>
          </a:p>
        </p:txBody>
      </p:sp>
      <p:sp>
        <p:nvSpPr>
          <p:cNvPr id="8195" name="Title 7"/>
          <p:cNvSpPr>
            <a:spLocks/>
          </p:cNvSpPr>
          <p:nvPr/>
        </p:nvSpPr>
        <p:spPr bwMode="auto">
          <a:xfrm>
            <a:off x="698432" y="763537"/>
            <a:ext cx="7761356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800" dirty="0">
                <a:solidFill>
                  <a:prstClr val="white"/>
                </a:solidFill>
                <a:latin typeface="+mn-lt"/>
                <a:cs typeface="Clear Sans Light" panose="020B0303030202020304" pitchFamily="34" charset="0"/>
              </a:rPr>
              <a:t>Identifying and Recognising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800" dirty="0">
                <a:solidFill>
                  <a:prstClr val="white"/>
                </a:solidFill>
                <a:latin typeface="Twinkl SemiBold" pitchFamily="2" charset="0"/>
                <a:cs typeface="Clear Sans Light" panose="020B0303030202020304" pitchFamily="34" charset="0"/>
              </a:rPr>
              <a:t>Kenning Poems</a:t>
            </a:r>
            <a:endParaRPr lang="en-GB" altLang="en-US" sz="4800" dirty="0">
              <a:solidFill>
                <a:srgbClr val="E1DDD1"/>
              </a:solidFill>
              <a:latin typeface="Twinkl SemiBold"/>
              <a:cs typeface="Clear Sans" panose="020B05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06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5"/>
          <p:cNvSpPr txBox="1">
            <a:spLocks/>
          </p:cNvSpPr>
          <p:nvPr/>
        </p:nvSpPr>
        <p:spPr bwMode="auto">
          <a:xfrm>
            <a:off x="684213" y="3569335"/>
            <a:ext cx="7775575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286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know that a kenning can consist of either noun-noun phrases or </a:t>
            </a:r>
            <a:br>
              <a:rPr lang="en-GB" sz="1600" dirty="0">
                <a:latin typeface="+mn-lt"/>
                <a:ea typeface="Sassoon Infant Rg" panose="02000503030000020003" pitchFamily="50" charset="0"/>
              </a:rPr>
            </a:br>
            <a:r>
              <a:rPr lang="en-GB" sz="1600" dirty="0">
                <a:latin typeface="+mn-lt"/>
                <a:ea typeface="Sassoon Infant Rg" panose="02000503030000020003" pitchFamily="50" charset="0"/>
              </a:rPr>
              <a:t>noun-verb phrases;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1600" dirty="0">
              <a:latin typeface="+mn-lt"/>
              <a:ea typeface="Sassoon Infant Rg" panose="0200050303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understand that kennings do not name the theme of the poem;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1600" dirty="0">
              <a:latin typeface="+mn-lt"/>
              <a:ea typeface="Sassoon Infant Rg" panose="0200050303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use the language in the poem to work out the theme;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1600" dirty="0">
              <a:latin typeface="+mn-lt"/>
              <a:ea typeface="Sassoon Infant Rg" panose="0200050303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understand that kennings are understood best when they are read aloud.</a:t>
            </a:r>
          </a:p>
        </p:txBody>
      </p:sp>
      <p:sp>
        <p:nvSpPr>
          <p:cNvPr id="9219" name="Content Placeholder 15"/>
          <p:cNvSpPr txBox="1">
            <a:spLocks/>
          </p:cNvSpPr>
          <p:nvPr/>
        </p:nvSpPr>
        <p:spPr bwMode="auto">
          <a:xfrm>
            <a:off x="684212" y="1507172"/>
            <a:ext cx="77755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marL="285750" indent="-28575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rgbClr val="1C1C1C"/>
                </a:solidFill>
                <a:latin typeface="+mn-lt"/>
              </a:rPr>
              <a:t>To </a:t>
            </a:r>
            <a:r>
              <a:rPr lang="en-GB" altLang="en-US" sz="1600" dirty="0">
                <a:latin typeface="+mn-lt"/>
                <a:ea typeface="Sassoon Infant Rg" panose="02000503030000020003" pitchFamily="50" charset="0"/>
              </a:rPr>
              <a:t>recognise the features of kenning poems</a:t>
            </a:r>
            <a:endParaRPr lang="en-GB" altLang="en-US" sz="1600" dirty="0">
              <a:solidFill>
                <a:srgbClr val="1C1C1C"/>
              </a:solidFill>
              <a:latin typeface="+mn-lt"/>
            </a:endParaRPr>
          </a:p>
        </p:txBody>
      </p:sp>
      <p:sp>
        <p:nvSpPr>
          <p:cNvPr id="11" name="Content Placeholder 15"/>
          <p:cNvSpPr txBox="1">
            <a:spLocks/>
          </p:cNvSpPr>
          <p:nvPr/>
        </p:nvSpPr>
        <p:spPr>
          <a:xfrm>
            <a:off x="479425" y="657225"/>
            <a:ext cx="8196263" cy="696912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3600" dirty="0">
                <a:solidFill>
                  <a:srgbClr val="A973AF"/>
                </a:solidFill>
                <a:latin typeface="Twinkl SemiBold" pitchFamily="2" charset="0"/>
              </a:rPr>
              <a:t>Learning Objective</a:t>
            </a:r>
          </a:p>
        </p:txBody>
      </p:sp>
      <p:sp>
        <p:nvSpPr>
          <p:cNvPr id="12" name="Content Placeholder 15"/>
          <p:cNvSpPr txBox="1">
            <a:spLocks/>
          </p:cNvSpPr>
          <p:nvPr/>
        </p:nvSpPr>
        <p:spPr>
          <a:xfrm>
            <a:off x="479425" y="2790826"/>
            <a:ext cx="8196263" cy="698500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3600" dirty="0">
                <a:solidFill>
                  <a:srgbClr val="A973AF"/>
                </a:solidFill>
                <a:latin typeface="Twinkl SemiBold" pitchFamily="2" charset="0"/>
              </a:rPr>
              <a:t>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377965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Kennings are like riddles. They describe something without ever saying what it is.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cs typeface="Arial" panose="020B0604020202020204" pitchFamily="34" charset="0"/>
              </a:rPr>
              <a:t>Read these phrases out loud. What could they be describing?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46091" y="5762217"/>
            <a:ext cx="16518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tongue-freezing</a:t>
            </a:r>
          </a:p>
        </p:txBody>
      </p:sp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6527075" y="3353027"/>
            <a:ext cx="144494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chin-dripping</a:t>
            </a: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1237066" y="4771480"/>
            <a:ext cx="13260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cone-filling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4014650" y="2459264"/>
            <a:ext cx="11147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lip-licking</a:t>
            </a:r>
          </a:p>
        </p:txBody>
      </p: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6541566" y="4771480"/>
            <a:ext cx="141595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flake-holding</a:t>
            </a: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1123855" y="3353027"/>
            <a:ext cx="155248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sauce-swirling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945" y="2983954"/>
            <a:ext cx="1049228" cy="258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14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How about these?</a:t>
            </a:r>
            <a:endParaRPr lang="en-GB" altLang="en-US" sz="1600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46091" y="5248411"/>
            <a:ext cx="16518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cat-chaser</a:t>
            </a:r>
          </a:p>
        </p:txBody>
      </p:sp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6527075" y="2839221"/>
            <a:ext cx="144494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ball-catcher</a:t>
            </a: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1237066" y="4257674"/>
            <a:ext cx="13260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sofa-hugger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3884023" y="1945458"/>
            <a:ext cx="137595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tail-</a:t>
            </a:r>
            <a:r>
              <a:rPr lang="en-GB" altLang="en-US" sz="1600" dirty="0" err="1">
                <a:solidFill>
                  <a:srgbClr val="A973AF"/>
                </a:solidFill>
                <a:latin typeface="Twinkl SemiBold" pitchFamily="2" charset="0"/>
              </a:rPr>
              <a:t>wagger</a:t>
            </a:r>
            <a:endParaRPr lang="en-GB" altLang="en-US" sz="1600" dirty="0">
              <a:solidFill>
                <a:srgbClr val="A973AF"/>
              </a:solidFill>
              <a:latin typeface="Twinkl SemiBold" pitchFamily="2" charset="0"/>
            </a:endParaRPr>
          </a:p>
        </p:txBody>
      </p: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6434953" y="4257674"/>
            <a:ext cx="162918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door-scratcher</a:t>
            </a: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1123855" y="2839221"/>
            <a:ext cx="155248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face-licker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923" y="2491934"/>
            <a:ext cx="1640986" cy="254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2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346064" y="2255520"/>
            <a:ext cx="2276702" cy="3126378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477" y="3700158"/>
            <a:ext cx="1640986" cy="25441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What did you notice about the poems?</a:t>
            </a:r>
            <a:endParaRPr lang="en-GB" altLang="en-US" sz="1600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1526472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 smtClean="0">
                <a:solidFill>
                  <a:schemeClr val="bg1"/>
                </a:solidFill>
                <a:latin typeface="Twinkl SemiBold" pitchFamily="2" charset="0"/>
              </a:rPr>
              <a:t>tail-</a:t>
            </a:r>
            <a:r>
              <a:rPr lang="en-GB" altLang="en-US" sz="1600" dirty="0" err="1" smtClean="0">
                <a:solidFill>
                  <a:schemeClr val="bg1"/>
                </a:solidFill>
                <a:latin typeface="Twinkl SemiBold" pitchFamily="2" charset="0"/>
              </a:rPr>
              <a:t>wagger</a:t>
            </a: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ball-catcher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door-scratcher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cat-chaser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sofa-hugger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face-licker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513115" y="2255519"/>
            <a:ext cx="2276702" cy="3126380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93523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lip-licking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chin-dripping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flake-holding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tongue-freezing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cone-filling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sauce-swirling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585" y="1548520"/>
            <a:ext cx="1049228" cy="258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0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346064" y="2255520"/>
            <a:ext cx="2276702" cy="3126378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513115" y="2255519"/>
            <a:ext cx="2276702" cy="3126380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477" y="3700158"/>
            <a:ext cx="1640986" cy="25441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What did you notice about the phrases in each poems?</a:t>
            </a:r>
            <a:endParaRPr lang="en-GB" altLang="en-US" sz="1600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1526472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tail-wager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ball-catcher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door-scratcher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cat-chaser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sofa-hugger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face-licker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93523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lip-licking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chin-dripping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flake-holding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tongue-freezing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cone-filling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sauce-swirling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585" y="1548520"/>
            <a:ext cx="1049228" cy="2587732"/>
          </a:xfrm>
          <a:prstGeom prst="rect">
            <a:avLst/>
          </a:prstGeom>
        </p:spPr>
      </p:pic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3528451" y="1840302"/>
            <a:ext cx="208709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Each line of the poem is made of a two-word phrase.</a:t>
            </a: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5169179" y="5369778"/>
            <a:ext cx="302563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Here the phrases are made up of a noun + a verb (the verb usually ends in -</a:t>
            </a:r>
            <a:r>
              <a:rPr lang="en-GB" altLang="en-US" sz="1600" dirty="0" err="1">
                <a:latin typeface="Twinkl Light" pitchFamily="2" charset="0"/>
              </a:rPr>
              <a:t>ing</a:t>
            </a:r>
            <a:r>
              <a:rPr lang="en-GB" altLang="en-US" sz="1600" dirty="0">
                <a:latin typeface="Twinkl Light" pitchFamily="2" charset="0"/>
              </a:rPr>
              <a:t>).</a:t>
            </a: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3550306" y="3014212"/>
            <a:ext cx="2054238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The words are joined by a hyphen.</a:t>
            </a:r>
          </a:p>
        </p:txBody>
      </p:sp>
      <p:sp>
        <p:nvSpPr>
          <p:cNvPr id="18" name="TextBox 12"/>
          <p:cNvSpPr txBox="1">
            <a:spLocks noChangeArrowheads="1"/>
          </p:cNvSpPr>
          <p:nvPr/>
        </p:nvSpPr>
        <p:spPr bwMode="auto">
          <a:xfrm>
            <a:off x="971596" y="5363843"/>
            <a:ext cx="302563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Here the phrases are made up of a noun + a verb, (by adding -</a:t>
            </a:r>
            <a:r>
              <a:rPr lang="en-GB" altLang="en-US" sz="1600" dirty="0" err="1">
                <a:latin typeface="Twinkl Light" pitchFamily="2" charset="0"/>
              </a:rPr>
              <a:t>er</a:t>
            </a:r>
            <a:r>
              <a:rPr lang="en-GB" altLang="en-US" sz="1600" dirty="0">
                <a:latin typeface="Twinkl Light" pitchFamily="2" charset="0"/>
              </a:rPr>
              <a:t> to the verb)</a:t>
            </a:r>
          </a:p>
        </p:txBody>
      </p:sp>
    </p:spTree>
    <p:extLst>
      <p:ext uri="{BB962C8B-B14F-4D97-AF65-F5344CB8AC3E}">
        <p14:creationId xmlns:p14="http://schemas.microsoft.com/office/powerpoint/2010/main" val="305799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433253" y="2192707"/>
            <a:ext cx="3887787" cy="1611085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rIns="90000" rtlCol="0" anchor="ctr"/>
          <a:lstStyle/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Kennings came into our language via the Anglo-Saxon and Norse cultures.  These people came from what is now Scandinavia and northern Germany.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4213" y="2192707"/>
            <a:ext cx="3887787" cy="1611085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044000" rtlCol="0" anchor="ctr"/>
          <a:lstStyle/>
          <a:p>
            <a:r>
              <a:rPr lang="en-GB" altLang="en-US" sz="1600" dirty="0">
                <a:latin typeface="Twinkl Light" pitchFamily="2" charset="0"/>
              </a:rPr>
              <a:t>The two-word format for a kenning relates to the Old Norse tradition of naming things like weapons, e.g. </a:t>
            </a:r>
            <a:r>
              <a:rPr lang="en-GB" altLang="en-US" sz="1600" dirty="0">
                <a:latin typeface="+mj-lt"/>
              </a:rPr>
              <a:t>Skull-Splitter</a:t>
            </a:r>
            <a:r>
              <a:rPr lang="en-GB" altLang="en-US" sz="1600" dirty="0">
                <a:latin typeface="Twinkl Light" pitchFamily="2" charset="0"/>
              </a:rPr>
              <a:t> or </a:t>
            </a:r>
            <a:r>
              <a:rPr lang="en-GB" altLang="en-US" sz="1600" dirty="0">
                <a:latin typeface="+mj-lt"/>
              </a:rPr>
              <a:t>Blood-Taker</a:t>
            </a:r>
            <a:r>
              <a:rPr lang="en-GB" altLang="en-US" sz="1600" dirty="0">
                <a:latin typeface="Twinkl Light" pitchFamily="2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971" y="1609589"/>
            <a:ext cx="2463938" cy="329445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Did You Know?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84213" y="5288715"/>
            <a:ext cx="7775575" cy="910914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90000"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The word ‘kenning’ derives from the Old Norse word ‘</a:t>
            </a:r>
            <a:r>
              <a:rPr lang="en-GB" altLang="en-US" sz="1600" dirty="0" err="1">
                <a:latin typeface="Twinkl Light" pitchFamily="2" charset="0"/>
              </a:rPr>
              <a:t>kenna</a:t>
            </a:r>
            <a:r>
              <a:rPr lang="en-GB" altLang="en-US" sz="1600" dirty="0">
                <a:latin typeface="Twinkl Light" pitchFamily="2" charset="0"/>
              </a:rPr>
              <a:t> </a:t>
            </a:r>
            <a:r>
              <a:rPr lang="en-GB" altLang="en-US" sz="1600" dirty="0" err="1">
                <a:latin typeface="Twinkl Light" pitchFamily="2" charset="0"/>
              </a:rPr>
              <a:t>eitt</a:t>
            </a:r>
            <a:r>
              <a:rPr lang="en-GB" altLang="en-US" sz="1600" dirty="0">
                <a:latin typeface="Twinkl Light" pitchFamily="2" charset="0"/>
              </a:rPr>
              <a:t> </a:t>
            </a:r>
            <a:r>
              <a:rPr lang="en-GB" altLang="en-US" sz="1600" dirty="0" err="1">
                <a:latin typeface="Twinkl Light" pitchFamily="2" charset="0"/>
              </a:rPr>
              <a:t>við</a:t>
            </a:r>
            <a:r>
              <a:rPr lang="en-GB" altLang="en-US" sz="1600" dirty="0">
                <a:latin typeface="Twinkl Light" pitchFamily="2" charset="0"/>
              </a:rPr>
              <a:t>’, which means  ‘to express a thing in terms of another’. </a:t>
            </a:r>
          </a:p>
        </p:txBody>
      </p:sp>
    </p:spTree>
    <p:extLst>
      <p:ext uri="{BB962C8B-B14F-4D97-AF65-F5344CB8AC3E}">
        <p14:creationId xmlns:p14="http://schemas.microsoft.com/office/powerpoint/2010/main" val="383231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Everyday Language</a:t>
            </a:r>
          </a:p>
        </p:txBody>
      </p:sp>
      <p:sp>
        <p:nvSpPr>
          <p:cNvPr id="2" name="Rectangle 1"/>
          <p:cNvSpPr/>
          <p:nvPr/>
        </p:nvSpPr>
        <p:spPr>
          <a:xfrm>
            <a:off x="684212" y="2033843"/>
            <a:ext cx="38877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How do we describe a very tall building?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0" y="2033843"/>
            <a:ext cx="38877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A really sad film or story is often</a:t>
            </a:r>
            <a:br>
              <a:rPr lang="en-GB" altLang="en-US" sz="1600" dirty="0">
                <a:latin typeface="Twinkl Light" pitchFamily="2" charset="0"/>
              </a:rPr>
            </a:br>
            <a:r>
              <a:rPr lang="en-GB" altLang="en-US" sz="1600" dirty="0">
                <a:latin typeface="Twinkl Light" pitchFamily="2" charset="0"/>
              </a:rPr>
              <a:t>called a...</a:t>
            </a:r>
            <a:r>
              <a:rPr lang="en-US" altLang="en-US" sz="1600" dirty="0">
                <a:latin typeface="Twinkl Light" pitchFamily="2" charset="0"/>
              </a:rPr>
              <a:t> </a:t>
            </a:r>
            <a:endParaRPr lang="en-GB" altLang="en-US" sz="1600" dirty="0">
              <a:latin typeface="Twinkl Light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344" y="3143794"/>
            <a:ext cx="2207768" cy="31222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662" y="3218061"/>
            <a:ext cx="2260464" cy="239001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84213" y="2659132"/>
            <a:ext cx="38877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sky-scraper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571999" y="2659132"/>
            <a:ext cx="38877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tear-jerker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220686" y="2997686"/>
            <a:ext cx="3394863" cy="1507078"/>
            <a:chOff x="2220686" y="2997686"/>
            <a:chExt cx="3394863" cy="1507078"/>
          </a:xfrm>
        </p:grpSpPr>
        <p:sp>
          <p:nvSpPr>
            <p:cNvPr id="12" name="TextBox 12"/>
            <p:cNvSpPr txBox="1">
              <a:spLocks noChangeArrowheads="1"/>
            </p:cNvSpPr>
            <p:nvPr/>
          </p:nvSpPr>
          <p:spPr bwMode="auto">
            <a:xfrm>
              <a:off x="3528451" y="3181325"/>
              <a:ext cx="2087098" cy="132343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A973AF"/>
              </a:solidFill>
            </a:ln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latin typeface="Twinkl Light" pitchFamily="2" charset="0"/>
                </a:rPr>
                <a:t>Oh look – here’s some alliteration! Other poetic devices can also be found in kennings.</a:t>
              </a:r>
            </a:p>
          </p:txBody>
        </p:sp>
        <p:cxnSp>
          <p:nvCxnSpPr>
            <p:cNvPr id="16" name="Straight Arrow Connector 15"/>
            <p:cNvCxnSpPr>
              <a:stCxn id="12" idx="1"/>
            </p:cNvCxnSpPr>
            <p:nvPr/>
          </p:nvCxnSpPr>
          <p:spPr>
            <a:xfrm flipH="1" flipV="1">
              <a:off x="2220686" y="2997686"/>
              <a:ext cx="1307765" cy="845359"/>
            </a:xfrm>
            <a:prstGeom prst="straightConnector1">
              <a:avLst/>
            </a:prstGeom>
            <a:ln w="28575">
              <a:solidFill>
                <a:srgbClr val="A973A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9703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How can we write a kenning? </a:t>
            </a:r>
            <a:b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</a:br>
            <a:r>
              <a:rPr lang="en-GB" altLang="en-US" sz="1600" dirty="0">
                <a:latin typeface="Twinkl Light" pitchFamily="2" charset="0"/>
              </a:rPr>
              <a:t>First, we need to choose a theme. (It doesn’t have to be gory, like the Vikings!)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580627" y="2091039"/>
            <a:ext cx="1982744" cy="1212622"/>
            <a:chOff x="3277233" y="2091039"/>
            <a:chExt cx="1982744" cy="1212622"/>
          </a:xfrm>
        </p:grpSpPr>
        <p:sp>
          <p:nvSpPr>
            <p:cNvPr id="7" name="TextBox 12"/>
            <p:cNvSpPr txBox="1">
              <a:spLocks noChangeArrowheads="1"/>
            </p:cNvSpPr>
            <p:nvPr/>
          </p:nvSpPr>
          <p:spPr bwMode="auto">
            <a:xfrm>
              <a:off x="3884023" y="2374184"/>
              <a:ext cx="137595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600" dirty="0">
                  <a:solidFill>
                    <a:srgbClr val="A973AF"/>
                  </a:solidFill>
                  <a:latin typeface="Twinkl SemiBold" pitchFamily="2" charset="0"/>
                </a:rPr>
                <a:t>Cat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7233" y="2091039"/>
              <a:ext cx="798379" cy="1212622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/>
        </p:nvSpPr>
        <p:spPr>
          <a:xfrm>
            <a:off x="684213" y="3568299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Then, we brainstorm lots of words or phrases associated with that theme…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115795"/>
              </p:ext>
            </p:extLst>
          </p:nvPr>
        </p:nvGraphicFramePr>
        <p:xfrm>
          <a:off x="684211" y="4297268"/>
          <a:ext cx="7775576" cy="11125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43894">
                  <a:extLst>
                    <a:ext uri="{9D8B030D-6E8A-4147-A177-3AD203B41FA5}">
                      <a16:colId xmlns:a16="http://schemas.microsoft.com/office/drawing/2014/main" val="1231015984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136968987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407633698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277161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drinks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nuzzle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82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stalk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sleeps a lot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fur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scratch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66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hunter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hates dogs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rubs ankles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purr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71282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528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To start creating your kenning, try and make a noun + noun phrase or a noun + verb phrase using your words.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372209"/>
              </p:ext>
            </p:extLst>
          </p:nvPr>
        </p:nvGraphicFramePr>
        <p:xfrm>
          <a:off x="684211" y="2884845"/>
          <a:ext cx="7775576" cy="2160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43894">
                  <a:extLst>
                    <a:ext uri="{9D8B030D-6E8A-4147-A177-3AD203B41FA5}">
                      <a16:colId xmlns:a16="http://schemas.microsoft.com/office/drawing/2014/main" val="1231015984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136968987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407633698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277161866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drinks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nuzzle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8227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stalk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sleeps a lot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fur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scratch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66559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hunter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hates dogs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rubs ankles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purr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7128210"/>
                  </a:ext>
                </a:extLst>
              </a:tr>
            </a:tbl>
          </a:graphicData>
        </a:graphic>
      </p:graphicFrame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6925455" y="245879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nose</a:t>
            </a: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6925455" y="3261755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ear</a:t>
            </a: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1108131" y="3261755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night</a:t>
            </a:r>
          </a:p>
        </p:txBody>
      </p:sp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5005216" y="3261755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lick</a:t>
            </a:r>
          </a:p>
        </p:txBody>
      </p:sp>
    </p:spTree>
    <p:extLst>
      <p:ext uri="{BB962C8B-B14F-4D97-AF65-F5344CB8AC3E}">
        <p14:creationId xmlns:p14="http://schemas.microsoft.com/office/powerpoint/2010/main" val="316599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653" y="4516377"/>
            <a:ext cx="2774756" cy="19612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Finally, put them together in your two-word phrases. Don’t forget the hyphens!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76449" y="1863199"/>
            <a:ext cx="3191101" cy="440387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mouse-hunter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milk-drinker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night-stalker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fur-licker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ankle-rubber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dog-hater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nose-</a:t>
            </a:r>
            <a:r>
              <a:rPr lang="en-GB" altLang="en-US" sz="1600" dirty="0" err="1">
                <a:solidFill>
                  <a:srgbClr val="A973AF"/>
                </a:solidFill>
                <a:latin typeface="+mj-lt"/>
              </a:rPr>
              <a:t>nuzzler</a:t>
            </a: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ear-scratcher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loud-</a:t>
            </a:r>
            <a:r>
              <a:rPr lang="en-GB" altLang="en-US" sz="1600" dirty="0" err="1">
                <a:solidFill>
                  <a:srgbClr val="A973AF"/>
                </a:solidFill>
                <a:latin typeface="+mj-lt"/>
              </a:rPr>
              <a:t>purrer</a:t>
            </a:r>
            <a:endParaRPr lang="en-GB" altLang="en-US" sz="1600" dirty="0">
              <a:solidFill>
                <a:srgbClr val="A973AF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533" y="4390376"/>
            <a:ext cx="1428208" cy="21692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06" y="4795689"/>
            <a:ext cx="2443030" cy="17506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788" y="4443145"/>
            <a:ext cx="2298792" cy="212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5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26231"/>
          <a:stretch/>
        </p:blipFill>
        <p:spPr>
          <a:xfrm>
            <a:off x="275001" y="452844"/>
            <a:ext cx="3996541" cy="58434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12524" y="1236617"/>
            <a:ext cx="2838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+mn-lt"/>
              </a:rPr>
              <a:t>The jungle</a:t>
            </a:r>
            <a:endParaRPr lang="en-GB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9824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Twinkl Light" pitchFamily="2" charset="0"/>
              </a:rPr>
              <a:t>Now it’s your turn to write a Kenning. It must be about something from our Taking Flight video clip. You might have your own idea. </a:t>
            </a:r>
            <a:endParaRPr lang="en-GB" altLang="en-US" sz="1600" dirty="0">
              <a:latin typeface="Twinkl Light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2281643" y="270738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+mn-lt"/>
              </a:rPr>
              <a:t>Grandpa</a:t>
            </a:r>
            <a:endParaRPr lang="en-GB" altLang="en-US" sz="1600" dirty="0">
              <a:latin typeface="+mn-lt"/>
            </a:endParaRP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4037493" y="270738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+mn-lt"/>
              </a:rPr>
              <a:t>The boy</a:t>
            </a:r>
            <a:endParaRPr lang="en-GB" altLang="en-US" sz="1600" dirty="0">
              <a:latin typeface="+mn-lt"/>
            </a:endParaRP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5793343" y="270738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+mn-lt"/>
              </a:rPr>
              <a:t>Monkey</a:t>
            </a:r>
            <a:endParaRPr lang="en-GB" altLang="en-US" sz="1600" dirty="0">
              <a:latin typeface="+mn-lt"/>
            </a:endParaRPr>
          </a:p>
        </p:txBody>
      </p:sp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2281643" y="3538398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err="1" smtClean="0">
                <a:latin typeface="+mn-lt"/>
              </a:rPr>
              <a:t>aeroplane</a:t>
            </a:r>
            <a:endParaRPr lang="en-GB" altLang="en-US" sz="1600" dirty="0">
              <a:latin typeface="+mn-lt"/>
            </a:endParaRPr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4037492" y="3538398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+mn-lt"/>
              </a:rPr>
              <a:t>jungle</a:t>
            </a:r>
            <a:endParaRPr lang="en-GB" altLang="en-US" sz="1600" dirty="0">
              <a:latin typeface="+mn-lt"/>
            </a:endParaRPr>
          </a:p>
        </p:txBody>
      </p:sp>
      <p:sp>
        <p:nvSpPr>
          <p:cNvPr id="12" name="TextBox 12"/>
          <p:cNvSpPr txBox="1">
            <a:spLocks noChangeArrowheads="1"/>
          </p:cNvSpPr>
          <p:nvPr/>
        </p:nvSpPr>
        <p:spPr bwMode="auto">
          <a:xfrm>
            <a:off x="5793343" y="3541769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+mn-lt"/>
              </a:rPr>
              <a:t>Wagon</a:t>
            </a:r>
            <a:endParaRPr lang="en-GB" altLang="en-US" sz="1600" dirty="0">
              <a:latin typeface="+mn-lt"/>
            </a:endParaRP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4037492" y="4369412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+mn-lt"/>
              </a:rPr>
              <a:t>Space </a:t>
            </a:r>
            <a:endParaRPr lang="en-GB" altLang="en-US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444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1" grpId="0" animBg="1"/>
      <p:bldP spid="12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268032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What have we learned about kennings?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latin typeface="Twinkl Light" pitchFamily="2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Kennings are like riddles – they describe a thing but don’t tell you its name.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latin typeface="Twinkl Light" pitchFamily="2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They usually have only two words- a noun plus a noun OR a noun plus a verb.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latin typeface="Twinkl Light" pitchFamily="2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Poetic devices like alliteration can be used.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latin typeface="Twinkl Light" pitchFamily="2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They’re great when you read them out loud so you can imagine the thing </a:t>
            </a:r>
            <a:b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</a:b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being describe.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Plenary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011" y="3996677"/>
            <a:ext cx="2211978" cy="199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78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EW Secondary PowerPoint Template.potx" id="{B91EE361-23E6-44E6-AD48-AF3FF452A853}" vid="{00109896-E2D9-4D45-B808-E0223323067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Secondary PowerPoint Template</Template>
  <TotalTime>158</TotalTime>
  <Words>543</Words>
  <Application>Microsoft Office PowerPoint</Application>
  <PresentationFormat>On-screen Show (4:3)</PresentationFormat>
  <Paragraphs>164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Calibri</vt:lpstr>
      <vt:lpstr>Sassoon Infant Rg</vt:lpstr>
      <vt:lpstr>Clear Sans Light</vt:lpstr>
      <vt:lpstr>Arial</vt:lpstr>
      <vt:lpstr>Twinkl SemiBold</vt:lpstr>
      <vt:lpstr>Twinkl Light</vt:lpstr>
      <vt:lpstr>Clear Sans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Torr</dc:creator>
  <cp:lastModifiedBy>Lindsay Baker</cp:lastModifiedBy>
  <cp:revision>15</cp:revision>
  <dcterms:created xsi:type="dcterms:W3CDTF">2017-04-25T12:03:09Z</dcterms:created>
  <dcterms:modified xsi:type="dcterms:W3CDTF">2020-06-06T12:51:45Z</dcterms:modified>
</cp:coreProperties>
</file>