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76" r:id="rId2"/>
    <p:sldId id="274" r:id="rId3"/>
    <p:sldId id="263" r:id="rId4"/>
    <p:sldId id="30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62"/>
    <p:restoredTop sz="94847"/>
  </p:normalViewPr>
  <p:slideViewPr>
    <p:cSldViewPr snapToGrid="0" snapToObjects="1">
      <p:cViewPr varScale="1">
        <p:scale>
          <a:sx n="84" d="100"/>
          <a:sy n="84" d="100"/>
        </p:scale>
        <p:origin x="184"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4FE4F-144A-BA47-864B-93F2AA34CFC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1BD88F6-0429-EF43-8698-C2A7DC6451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CF5E0B2-A6CE-2D43-B8D3-8737CA8E6E72}"/>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5" name="Footer Placeholder 4">
            <a:extLst>
              <a:ext uri="{FF2B5EF4-FFF2-40B4-BE49-F238E27FC236}">
                <a16:creationId xmlns:a16="http://schemas.microsoft.com/office/drawing/2014/main" id="{A8A86044-5534-F541-B6CD-372152B577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36FDA4-0AB7-4244-9C18-1F310427FD01}"/>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4250050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E8FA5-0D6A-314D-A1B5-4FC925CC230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434D982-2898-7C40-B6E4-2262A913B55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A34DDB8-2614-1849-A4EC-4518DC69583A}"/>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5" name="Footer Placeholder 4">
            <a:extLst>
              <a:ext uri="{FF2B5EF4-FFF2-40B4-BE49-F238E27FC236}">
                <a16:creationId xmlns:a16="http://schemas.microsoft.com/office/drawing/2014/main" id="{F7AB5DF6-6DD9-B84E-9F84-DCF8621FED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CF87E8-C664-794E-B613-EA989AFB8822}"/>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42816683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274BE-6FBB-0947-B3BC-95E7362B846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FDB9C0D-D562-0748-9F61-3E87A4D3B0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813A11B-A3CE-A847-AC28-A78FD6C911F3}"/>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5" name="Footer Placeholder 4">
            <a:extLst>
              <a:ext uri="{FF2B5EF4-FFF2-40B4-BE49-F238E27FC236}">
                <a16:creationId xmlns:a16="http://schemas.microsoft.com/office/drawing/2014/main" id="{9DFED97F-FE16-4E40-AD19-A1E8D9E0C9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A12883-BA38-F349-89EF-0B1AEA11C5B5}"/>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3385685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0EDC4-D322-8644-AF69-6CA0BCC26FF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C49817E-A236-5246-9DF9-2AB38684289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9DE4C9E-C7FA-F34D-BFDA-0FC146CA163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0C0239C-6F29-AD42-A791-654DD1709128}"/>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6" name="Footer Placeholder 5">
            <a:extLst>
              <a:ext uri="{FF2B5EF4-FFF2-40B4-BE49-F238E27FC236}">
                <a16:creationId xmlns:a16="http://schemas.microsoft.com/office/drawing/2014/main" id="{BC4831A3-5BDA-1541-83E3-9AD903996C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FEE7A2-B621-A141-92A0-8412A39222F2}"/>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2584665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2FB38-6F72-4B42-9D1F-2E2BC38C7A7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3047A1F-577A-5F40-B229-3ED05A57C3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5F98D70-533E-B54E-84A2-D826973C185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57A6397A-3AFD-B147-8470-5C599213C0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B4870D1-BA8C-3F40-8F71-B9349734C3E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EF183DD-6F22-534D-A2CC-A45C147C7F25}"/>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8" name="Footer Placeholder 7">
            <a:extLst>
              <a:ext uri="{FF2B5EF4-FFF2-40B4-BE49-F238E27FC236}">
                <a16:creationId xmlns:a16="http://schemas.microsoft.com/office/drawing/2014/main" id="{AA5C2642-0032-2E4B-A6D0-8C62076973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1311D7D-DB74-E745-B9B5-5BF646BA8630}"/>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2265970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32432-FEF6-B540-A87E-EA78370A206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1C1F3AD-A180-4D46-B929-DD7179A62F4C}"/>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4" name="Footer Placeholder 3">
            <a:extLst>
              <a:ext uri="{FF2B5EF4-FFF2-40B4-BE49-F238E27FC236}">
                <a16:creationId xmlns:a16="http://schemas.microsoft.com/office/drawing/2014/main" id="{3152D065-AE2F-8C41-9B12-3C52D8EBD3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A15BAA2-8C6D-9C47-AB2C-27AA2C8D8F56}"/>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557144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3E98F0-9D3F-BF4B-AE81-85F59AFD07BB}"/>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3" name="Footer Placeholder 2">
            <a:extLst>
              <a:ext uri="{FF2B5EF4-FFF2-40B4-BE49-F238E27FC236}">
                <a16:creationId xmlns:a16="http://schemas.microsoft.com/office/drawing/2014/main" id="{2C32E9CF-D983-A24E-B010-22EC26C3FF9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03F8D5B-6CEE-3541-973E-28F0747DE280}"/>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1692829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485A0-8FEE-A849-896C-A3A4B2368BA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9388203-E835-6C4A-AADA-DDE83BF8EB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88F00F5-63BC-4B40-9C9F-8A8B8A4829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5ACDDE8-685D-3249-903A-458E3F13A255}"/>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6" name="Footer Placeholder 5">
            <a:extLst>
              <a:ext uri="{FF2B5EF4-FFF2-40B4-BE49-F238E27FC236}">
                <a16:creationId xmlns:a16="http://schemas.microsoft.com/office/drawing/2014/main" id="{1A328074-186E-7A43-8686-9A6DA504D4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439BE8-3FA3-F848-AD71-8A0C9343A880}"/>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3583699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D7F40-F12C-D74A-8F75-3E228798133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540B033-FA23-1546-9655-7A3CEEEB55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D7B7599-CD90-024E-BAF9-BB8108C09E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5F43497-A8B3-2A48-9900-D6F97F25E5DE}"/>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6" name="Footer Placeholder 5">
            <a:extLst>
              <a:ext uri="{FF2B5EF4-FFF2-40B4-BE49-F238E27FC236}">
                <a16:creationId xmlns:a16="http://schemas.microsoft.com/office/drawing/2014/main" id="{D913820D-FDB3-3249-A2CE-591DD9FF95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25615D-EBB4-9147-8893-0AFB3D7D69BE}"/>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2393543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563F6-0140-A349-8563-385B16851A04}"/>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FB6E2E7-BCD1-DF4B-9DB7-24975267D63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2E49DE7-D755-F442-91EE-2238F32D584F}"/>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5" name="Footer Placeholder 4">
            <a:extLst>
              <a:ext uri="{FF2B5EF4-FFF2-40B4-BE49-F238E27FC236}">
                <a16:creationId xmlns:a16="http://schemas.microsoft.com/office/drawing/2014/main" id="{9146D3EF-8B3A-4A4F-BC53-9CEBE40E43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64E4ED-1D7C-094A-85AD-0BD64EDD7A78}"/>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1554956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E056CB-5AFD-8E40-8A1D-C5D3BB3BFC4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4A8CDDF-4868-E54E-B3A1-9853AAAB998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80E73D7-D30F-294E-8FE5-D3758CD3AF50}"/>
              </a:ext>
            </a:extLst>
          </p:cNvPr>
          <p:cNvSpPr>
            <a:spLocks noGrp="1"/>
          </p:cNvSpPr>
          <p:nvPr>
            <p:ph type="dt" sz="half" idx="10"/>
          </p:nvPr>
        </p:nvSpPr>
        <p:spPr/>
        <p:txBody>
          <a:bodyPr/>
          <a:lstStyle/>
          <a:p>
            <a:fld id="{31CA66D1-7488-D047-AE14-9080273BD697}" type="datetimeFigureOut">
              <a:rPr lang="en-GB" smtClean="0"/>
              <a:t>23/04/2020</a:t>
            </a:fld>
            <a:endParaRPr lang="en-GB"/>
          </a:p>
        </p:txBody>
      </p:sp>
      <p:sp>
        <p:nvSpPr>
          <p:cNvPr id="5" name="Footer Placeholder 4">
            <a:extLst>
              <a:ext uri="{FF2B5EF4-FFF2-40B4-BE49-F238E27FC236}">
                <a16:creationId xmlns:a16="http://schemas.microsoft.com/office/drawing/2014/main" id="{3FA38219-A327-E648-835A-C38C4798EA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1D0AE7-1517-E342-812C-A736C98B30F4}"/>
              </a:ext>
            </a:extLst>
          </p:cNvPr>
          <p:cNvSpPr>
            <a:spLocks noGrp="1"/>
          </p:cNvSpPr>
          <p:nvPr>
            <p:ph type="sldNum" sz="quarter" idx="12"/>
          </p:nvPr>
        </p:nvSpPr>
        <p:spPr/>
        <p:txBody>
          <a:bodyPr/>
          <a:lstStyle/>
          <a:p>
            <a:fld id="{7A50A70B-677C-1C43-A74B-4E4CC157A664}" type="slidenum">
              <a:rPr lang="en-GB" smtClean="0"/>
              <a:t>‹#›</a:t>
            </a:fld>
            <a:endParaRPr lang="en-GB"/>
          </a:p>
        </p:txBody>
      </p:sp>
    </p:spTree>
    <p:extLst>
      <p:ext uri="{BB962C8B-B14F-4D97-AF65-F5344CB8AC3E}">
        <p14:creationId xmlns:p14="http://schemas.microsoft.com/office/powerpoint/2010/main" val="3397963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719667" y="2359034"/>
            <a:ext cx="10752667"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2206626" y="3199951"/>
            <a:ext cx="7778749"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Click to edit Master text styles</a:t>
            </a:r>
          </a:p>
        </p:txBody>
      </p:sp>
    </p:spTree>
    <p:extLst>
      <p:ext uri="{BB962C8B-B14F-4D97-AF65-F5344CB8AC3E}">
        <p14:creationId xmlns:p14="http://schemas.microsoft.com/office/powerpoint/2010/main" val="42608741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363690" y="6196126"/>
            <a:ext cx="768660" cy="580719"/>
          </a:xfrm>
          <a:prstGeom prst="rect">
            <a:avLst/>
          </a:prstGeom>
        </p:spPr>
      </p:pic>
    </p:spTree>
    <p:extLst>
      <p:ext uri="{BB962C8B-B14F-4D97-AF65-F5344CB8AC3E}">
        <p14:creationId xmlns:p14="http://schemas.microsoft.com/office/powerpoint/2010/main" val="21534420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670985" y="2930435"/>
            <a:ext cx="10850032"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670985" y="512764"/>
            <a:ext cx="10850032"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838200" y="3071286"/>
            <a:ext cx="105156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838197" y="734785"/>
            <a:ext cx="105156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838200" y="1127760"/>
            <a:ext cx="105156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838200" y="3466803"/>
            <a:ext cx="105156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dirty="0">
                <a:latin typeface="Twinkl" pitchFamily="50" charset="0"/>
              </a:rPr>
              <a:t>Statement 1 Lorem ipsum </a:t>
            </a:r>
            <a:r>
              <a:rPr lang="en-GB" sz="1800" dirty="0" err="1">
                <a:latin typeface="Twinkl" pitchFamily="50" charset="0"/>
              </a:rPr>
              <a:t>dolor</a:t>
            </a:r>
            <a:r>
              <a:rPr lang="en-GB" sz="1800" dirty="0">
                <a:latin typeface="Twinkl" pitchFamily="50" charset="0"/>
              </a:rPr>
              <a:t> sit </a:t>
            </a:r>
            <a:r>
              <a:rPr lang="en-GB" sz="1800" dirty="0" err="1">
                <a:latin typeface="Twinkl" pitchFamily="50" charset="0"/>
              </a:rPr>
              <a:t>amet</a:t>
            </a:r>
            <a:r>
              <a:rPr lang="en-GB" sz="1800" dirty="0">
                <a:latin typeface="Twinkl" pitchFamily="50" charset="0"/>
              </a:rPr>
              <a:t>, </a:t>
            </a:r>
            <a:r>
              <a:rPr lang="en-GB" sz="1800" dirty="0" err="1">
                <a:latin typeface="Twinkl" pitchFamily="50" charset="0"/>
              </a:rPr>
              <a:t>consectetur</a:t>
            </a:r>
            <a:r>
              <a:rPr lang="en-GB" sz="1800" dirty="0">
                <a:latin typeface="Twinkl" pitchFamily="50" charset="0"/>
              </a:rPr>
              <a:t> </a:t>
            </a:r>
            <a:r>
              <a:rPr lang="en-GB" sz="1800" dirty="0" err="1">
                <a:latin typeface="Twinkl" pitchFamily="50" charset="0"/>
              </a:rPr>
              <a:t>adipiscing</a:t>
            </a:r>
            <a:r>
              <a:rPr lang="en-GB" sz="1800" dirty="0">
                <a:latin typeface="Twinkl" pitchFamily="50" charset="0"/>
              </a:rPr>
              <a:t> </a:t>
            </a:r>
            <a:r>
              <a:rPr lang="en-GB" sz="1800" dirty="0" err="1">
                <a:latin typeface="Twinkl" pitchFamily="50" charset="0"/>
              </a:rPr>
              <a:t>elit</a:t>
            </a:r>
            <a:r>
              <a:rPr lang="en-GB" sz="1800" dirty="0">
                <a:latin typeface="Twinkl" pitchFamily="50" charset="0"/>
              </a:rPr>
              <a:t>.</a:t>
            </a:r>
          </a:p>
          <a:p>
            <a:r>
              <a:rPr lang="en-GB" sz="1800" dirty="0">
                <a:latin typeface="Twinkl" pitchFamily="50" charset="0"/>
              </a:rPr>
              <a:t>Statement 2</a:t>
            </a:r>
          </a:p>
          <a:p>
            <a:pPr lvl="1"/>
            <a:r>
              <a:rPr lang="en-GB" sz="1600" dirty="0">
                <a:latin typeface="Twinkl" pitchFamily="50" charset="0"/>
              </a:rPr>
              <a:t>Sub statement</a:t>
            </a:r>
          </a:p>
        </p:txBody>
      </p:sp>
    </p:spTree>
    <p:extLst>
      <p:ext uri="{BB962C8B-B14F-4D97-AF65-F5344CB8AC3E}">
        <p14:creationId xmlns:p14="http://schemas.microsoft.com/office/powerpoint/2010/main" val="35772598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959124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21C605-7E62-0040-B861-58728DD89F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BB3FB8E1-7D9C-4748-AC73-BD0AC06DEB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CD57A3-DA4A-6246-95E6-814DF351CF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CA66D1-7488-D047-AE14-9080273BD697}" type="datetimeFigureOut">
              <a:rPr lang="en-GB" smtClean="0"/>
              <a:t>23/04/2020</a:t>
            </a:fld>
            <a:endParaRPr lang="en-GB"/>
          </a:p>
        </p:txBody>
      </p:sp>
      <p:sp>
        <p:nvSpPr>
          <p:cNvPr id="5" name="Footer Placeholder 4">
            <a:extLst>
              <a:ext uri="{FF2B5EF4-FFF2-40B4-BE49-F238E27FC236}">
                <a16:creationId xmlns:a16="http://schemas.microsoft.com/office/drawing/2014/main" id="{C490DB93-28DB-1C48-AB43-C231077DD6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F5805C1-D26A-AF48-AB15-6A2767A6AD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50A70B-677C-1C43-A74B-4E4CC157A664}" type="slidenum">
              <a:rPr lang="en-GB" smtClean="0"/>
              <a:t>‹#›</a:t>
            </a:fld>
            <a:endParaRPr lang="en-GB"/>
          </a:p>
        </p:txBody>
      </p:sp>
    </p:spTree>
    <p:extLst>
      <p:ext uri="{BB962C8B-B14F-4D97-AF65-F5344CB8AC3E}">
        <p14:creationId xmlns:p14="http://schemas.microsoft.com/office/powerpoint/2010/main" val="10980108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7.png"/><Relationship Id="rId4" Type="http://schemas.openxmlformats.org/officeDocument/2006/relationships/hyperlink" Target="https://www.bbc.co.uk/programmes/b0079064/cli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6733"/>
            <a:ext cx="12192000" cy="6884733"/>
          </a:xfrm>
          <a:prstGeom prst="rect">
            <a:avLst/>
          </a:prstGeom>
        </p:spPr>
      </p:pic>
      <p:sp>
        <p:nvSpPr>
          <p:cNvPr id="7" name="TextBox 6"/>
          <p:cNvSpPr txBox="1"/>
          <p:nvPr/>
        </p:nvSpPr>
        <p:spPr>
          <a:xfrm>
            <a:off x="3595077"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1524000" y="6251423"/>
            <a:ext cx="9144000" cy="612000"/>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cxnSp>
        <p:nvCxnSpPr>
          <p:cNvPr id="6" name="Straight Connector 5"/>
          <p:cNvCxnSpPr/>
          <p:nvPr/>
        </p:nvCxnSpPr>
        <p:spPr>
          <a:xfrm>
            <a:off x="1524001"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740879" y="6464798"/>
            <a:ext cx="4906844" cy="207749"/>
          </a:xfrm>
          <a:prstGeom prst="rect">
            <a:avLst/>
          </a:prstGeom>
          <a:noFill/>
        </p:spPr>
        <p:txBody>
          <a:bodyPr wrap="square" lIns="0" tIns="0" rIns="0" bIns="0" rtlCol="0" anchor="ctr" anchorCtr="1">
            <a:noAutofit/>
          </a:bodyPr>
          <a:lstStyle/>
          <a:p>
            <a:r>
              <a:rPr lang="en-GB" sz="800" b="1" dirty="0">
                <a:solidFill>
                  <a:schemeClr val="bg1"/>
                </a:solidFill>
                <a:latin typeface="Arial" panose="020B0604020202020204" pitchFamily="34" charset="0"/>
                <a:cs typeface="Arial" panose="020B0604020202020204" pitchFamily="34" charset="0"/>
              </a:rPr>
              <a:t>Geography</a:t>
            </a:r>
            <a:r>
              <a:rPr lang="en-GB" sz="800" dirty="0">
                <a:solidFill>
                  <a:schemeClr val="bg1"/>
                </a:solidFill>
                <a:latin typeface="Arial" panose="020B0604020202020204" pitchFamily="34" charset="0"/>
                <a:cs typeface="Arial" panose="020B0604020202020204" pitchFamily="34" charset="0"/>
              </a:rPr>
              <a:t> | Year 6 | </a:t>
            </a:r>
            <a:r>
              <a:rPr lang="en-GB" altLang="en-US" sz="800" dirty="0">
                <a:solidFill>
                  <a:schemeClr val="bg1"/>
                </a:solidFill>
                <a:latin typeface="Twinkl" pitchFamily="2" charset="0"/>
              </a:rPr>
              <a:t>The Amazing Americas</a:t>
            </a:r>
            <a:r>
              <a:rPr lang="en-GB" sz="800" dirty="0">
                <a:solidFill>
                  <a:schemeClr val="bg1"/>
                </a:solidFill>
                <a:latin typeface="Arial" panose="020B0604020202020204" pitchFamily="34" charset="0"/>
                <a:cs typeface="Arial" panose="020B0604020202020204" pitchFamily="34" charset="0"/>
              </a:rPr>
              <a:t> | </a:t>
            </a:r>
            <a:r>
              <a:rPr lang="en-GB" altLang="en-US" sz="800" dirty="0">
                <a:solidFill>
                  <a:schemeClr val="bg1"/>
                </a:solidFill>
                <a:latin typeface="Twinkl" pitchFamily="2" charset="0"/>
              </a:rPr>
              <a:t>Comparing Places – North America </a:t>
            </a:r>
            <a:r>
              <a:rPr lang="en-GB" sz="800" dirty="0">
                <a:solidFill>
                  <a:schemeClr val="bg1"/>
                </a:solidFill>
                <a:latin typeface="Arial" panose="020B0604020202020204" pitchFamily="34" charset="0"/>
                <a:cs typeface="Arial" panose="020B0604020202020204" pitchFamily="34" charset="0"/>
              </a:rPr>
              <a:t>| Lesson 5</a:t>
            </a:r>
          </a:p>
        </p:txBody>
      </p:sp>
      <p:sp>
        <p:nvSpPr>
          <p:cNvPr id="17" name="Text Placeholder 16"/>
          <p:cNvSpPr>
            <a:spLocks noGrp="1"/>
          </p:cNvSpPr>
          <p:nvPr>
            <p:ph type="body" sz="quarter" idx="10"/>
          </p:nvPr>
        </p:nvSpPr>
        <p:spPr/>
        <p:txBody>
          <a:bodyPr/>
          <a:lstStyle/>
          <a:p>
            <a:r>
              <a:rPr lang="en-GB" dirty="0"/>
              <a:t>The Amazing Americas</a:t>
            </a:r>
            <a:endParaRPr lang="en-GB" dirty="0">
              <a:latin typeface="Arial" panose="020B0604020202020204" pitchFamily="34" charset="0"/>
              <a:cs typeface="Arial" panose="020B0604020202020204" pitchFamily="34" charset="0"/>
            </a:endParaRPr>
          </a:p>
        </p:txBody>
      </p:sp>
      <p:sp>
        <p:nvSpPr>
          <p:cNvPr id="18" name="Title 17"/>
          <p:cNvSpPr>
            <a:spLocks noGrp="1"/>
          </p:cNvSpPr>
          <p:nvPr>
            <p:ph type="title"/>
          </p:nvPr>
        </p:nvSpPr>
        <p:spPr/>
        <p:txBody>
          <a:bodyPr/>
          <a:lstStyle/>
          <a:p>
            <a:r>
              <a:rPr lang="en-GB" altLang="en-US" dirty="0"/>
              <a:t>Geography</a:t>
            </a:r>
            <a:endParaRPr lang="en-GB"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88824" y="982609"/>
            <a:ext cx="1614353" cy="1071343"/>
          </a:xfrm>
          <a:prstGeom prst="rect">
            <a:avLst/>
          </a:prstGeom>
        </p:spPr>
      </p:pic>
    </p:spTree>
    <p:extLst>
      <p:ext uri="{BB962C8B-B14F-4D97-AF65-F5344CB8AC3E}">
        <p14:creationId xmlns:p14="http://schemas.microsoft.com/office/powerpoint/2010/main" val="4037632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5685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2027239" y="2930435"/>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2027239" y="512764"/>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2152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2152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pPr>
              <a:lnSpc>
                <a:spcPct val="100000"/>
              </a:lnSpc>
            </a:pPr>
            <a:r>
              <a:rPr lang="en-GB" dirty="0"/>
              <a:t>I can identify similarities and differences in the human and physical geography of my local area and a region of North America.</a:t>
            </a:r>
          </a:p>
        </p:txBody>
      </p:sp>
      <p:sp>
        <p:nvSpPr>
          <p:cNvPr id="20" name="Content Placeholder 15"/>
          <p:cNvSpPr txBox="1">
            <a:spLocks/>
          </p:cNvSpPr>
          <p:nvPr/>
        </p:nvSpPr>
        <p:spPr>
          <a:xfrm>
            <a:off x="2655570" y="3611286"/>
            <a:ext cx="7886700" cy="1951864"/>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explain the difference between human geography and </a:t>
            </a:r>
            <a:br>
              <a:rPr lang="en-GB" dirty="0">
                <a:latin typeface="Twinkl" pitchFamily="50" charset="0"/>
              </a:rPr>
            </a:br>
            <a:r>
              <a:rPr lang="en-GB" dirty="0">
                <a:latin typeface="Twinkl" pitchFamily="50" charset="0"/>
              </a:rPr>
              <a:t>physical geography.</a:t>
            </a:r>
          </a:p>
          <a:p>
            <a:pPr>
              <a:lnSpc>
                <a:spcPct val="100000"/>
              </a:lnSpc>
            </a:pPr>
            <a:r>
              <a:rPr lang="en-GB" dirty="0">
                <a:latin typeface="Twinkl" pitchFamily="50" charset="0"/>
              </a:rPr>
              <a:t>I can identify similarities and differences between the human and physical geography of Death Valley, California and where I live.</a:t>
            </a:r>
          </a:p>
        </p:txBody>
      </p:sp>
    </p:spTree>
    <p:extLst>
      <p:ext uri="{BB962C8B-B14F-4D97-AF65-F5344CB8AC3E}">
        <p14:creationId xmlns:p14="http://schemas.microsoft.com/office/powerpoint/2010/main" val="3769171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2016"/>
          <a:stretch/>
        </p:blipFill>
        <p:spPr>
          <a:xfrm>
            <a:off x="0" y="0"/>
            <a:ext cx="12192000" cy="6847955"/>
          </a:xfrm>
          <a:prstGeom prst="rect">
            <a:avLst/>
          </a:prstGeom>
        </p:spPr>
      </p:pic>
      <p:sp>
        <p:nvSpPr>
          <p:cNvPr id="2" name="Title 1"/>
          <p:cNvSpPr>
            <a:spLocks noGrp="1"/>
          </p:cNvSpPr>
          <p:nvPr>
            <p:ph type="title"/>
          </p:nvPr>
        </p:nvSpPr>
        <p:spPr>
          <a:xfrm>
            <a:off x="611469" y="186644"/>
            <a:ext cx="10960100" cy="994306"/>
          </a:xfrm>
        </p:spPr>
        <p:txBody>
          <a:bodyPr/>
          <a:lstStyle/>
          <a:p>
            <a:r>
              <a:rPr lang="en-GB" dirty="0"/>
              <a:t>Death Valley, California</a:t>
            </a:r>
          </a:p>
        </p:txBody>
      </p:sp>
      <p:grpSp>
        <p:nvGrpSpPr>
          <p:cNvPr id="13" name="Group 12"/>
          <p:cNvGrpSpPr/>
          <p:nvPr/>
        </p:nvGrpSpPr>
        <p:grpSpPr>
          <a:xfrm>
            <a:off x="2207491" y="2133411"/>
            <a:ext cx="6074112" cy="2152262"/>
            <a:chOff x="683491" y="2133411"/>
            <a:chExt cx="6074112" cy="2152262"/>
          </a:xfrm>
        </p:grpSpPr>
        <p:sp>
          <p:nvSpPr>
            <p:cNvPr id="12" name="Rectangle 11"/>
            <p:cNvSpPr/>
            <p:nvPr/>
          </p:nvSpPr>
          <p:spPr>
            <a:xfrm>
              <a:off x="683491" y="2133411"/>
              <a:ext cx="6074112" cy="2152262"/>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71236" y="2188827"/>
              <a:ext cx="4572000" cy="1754326"/>
            </a:xfrm>
            <a:prstGeom prst="rect">
              <a:avLst/>
            </a:prstGeom>
          </p:spPr>
          <p:txBody>
            <a:bodyPr>
              <a:spAutoFit/>
            </a:bodyPr>
            <a:lstStyle/>
            <a:p>
              <a:r>
                <a:rPr lang="en-GB" dirty="0"/>
                <a:t>Death Valley, California, has a dramatic, unforgiving landscape and climate. In the height of the summer, it is one of the hottest and driest places on earth. The people who live in this region have adapted to allow them to live successfully in the desert environment. </a:t>
              </a:r>
            </a:p>
          </p:txBody>
        </p:sp>
      </p:grpSp>
      <p:grpSp>
        <p:nvGrpSpPr>
          <p:cNvPr id="17" name="Group 16"/>
          <p:cNvGrpSpPr/>
          <p:nvPr/>
        </p:nvGrpSpPr>
        <p:grpSpPr>
          <a:xfrm>
            <a:off x="2207491" y="2138029"/>
            <a:ext cx="6074112" cy="976342"/>
            <a:chOff x="683491" y="2133411"/>
            <a:chExt cx="6074112" cy="976342"/>
          </a:xfrm>
        </p:grpSpPr>
        <p:sp>
          <p:nvSpPr>
            <p:cNvPr id="18" name="Rectangle 17"/>
            <p:cNvSpPr/>
            <p:nvPr/>
          </p:nvSpPr>
          <p:spPr>
            <a:xfrm>
              <a:off x="683491" y="2133411"/>
              <a:ext cx="6074112" cy="976342"/>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771235" y="2161119"/>
              <a:ext cx="5047673" cy="923330"/>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a:latin typeface="Twinkl" pitchFamily="2" charset="0"/>
                </a:rPr>
                <a:t>Use the information you find to create a second presentation about the human and physical geography of Death Valley.</a:t>
              </a:r>
            </a:p>
          </p:txBody>
        </p:sp>
      </p:grpSp>
      <p:grpSp>
        <p:nvGrpSpPr>
          <p:cNvPr id="21" name="Group 20"/>
          <p:cNvGrpSpPr/>
          <p:nvPr/>
        </p:nvGrpSpPr>
        <p:grpSpPr>
          <a:xfrm>
            <a:off x="2207491" y="2133411"/>
            <a:ext cx="6074112" cy="1505036"/>
            <a:chOff x="683491" y="2133411"/>
            <a:chExt cx="6074112" cy="1505036"/>
          </a:xfrm>
        </p:grpSpPr>
        <p:sp>
          <p:nvSpPr>
            <p:cNvPr id="22" name="Rectangle 21"/>
            <p:cNvSpPr/>
            <p:nvPr/>
          </p:nvSpPr>
          <p:spPr>
            <a:xfrm>
              <a:off x="683491" y="2133411"/>
              <a:ext cx="6074112" cy="1505036"/>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771235" y="2161119"/>
              <a:ext cx="5490879" cy="1477328"/>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a:latin typeface="Twinkl" pitchFamily="2" charset="0"/>
                </a:rPr>
                <a:t>Think carefully about the type of information you collect when undertaking your research and how you can compare Death Valley with your local area. How will you find similar information for Death Valley in order to allow you to directly compare the two locations?</a:t>
              </a:r>
            </a:p>
          </p:txBody>
        </p:sp>
      </p:gr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01945" y="1717077"/>
            <a:ext cx="7969624" cy="4262066"/>
          </a:xfrm>
          <a:prstGeom prst="rect">
            <a:avLst/>
          </a:prstGeom>
        </p:spPr>
      </p:pic>
      <p:grpSp>
        <p:nvGrpSpPr>
          <p:cNvPr id="16" name="Group 15"/>
          <p:cNvGrpSpPr/>
          <p:nvPr/>
        </p:nvGrpSpPr>
        <p:grpSpPr>
          <a:xfrm>
            <a:off x="2106707" y="4996874"/>
            <a:ext cx="7969624" cy="982269"/>
            <a:chOff x="582707" y="4784437"/>
            <a:chExt cx="7969624" cy="982269"/>
          </a:xfrm>
        </p:grpSpPr>
        <p:sp>
          <p:nvSpPr>
            <p:cNvPr id="14" name="Rectangle 13"/>
            <p:cNvSpPr/>
            <p:nvPr/>
          </p:nvSpPr>
          <p:spPr>
            <a:xfrm>
              <a:off x="582707" y="4784437"/>
              <a:ext cx="7969624" cy="982269"/>
            </a:xfrm>
            <a:prstGeom prst="rect">
              <a:avLst/>
            </a:prstGeom>
            <a:solidFill>
              <a:srgbClr val="B0DE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71236" y="4834140"/>
              <a:ext cx="6146800" cy="923330"/>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a:latin typeface="Twinkl" pitchFamily="2" charset="0"/>
                </a:rPr>
                <a:t>Watch these </a:t>
              </a:r>
              <a:r>
                <a:rPr lang="en-GB" altLang="en-US" dirty="0">
                  <a:latin typeface="Twinkl" pitchFamily="2" charset="0"/>
                  <a:hlinkClick r:id="rId4"/>
                </a:rPr>
                <a:t>clips</a:t>
              </a:r>
              <a:r>
                <a:rPr lang="en-GB" altLang="en-US" dirty="0">
                  <a:latin typeface="Twinkl" pitchFamily="2" charset="0"/>
                </a:rPr>
                <a:t> and search in information books and/or on the internet to learn more about this unique region of North America.</a:t>
              </a:r>
            </a:p>
          </p:txBody>
        </p:sp>
      </p:grpSp>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r="52707" b="39736"/>
          <a:stretch/>
        </p:blipFill>
        <p:spPr>
          <a:xfrm>
            <a:off x="8406545" y="3355703"/>
            <a:ext cx="1669786" cy="2940066"/>
          </a:xfrm>
          <a:prstGeom prst="rect">
            <a:avLst/>
          </a:prstGeom>
        </p:spPr>
      </p:pic>
    </p:spTree>
    <p:extLst>
      <p:ext uri="{BB962C8B-B14F-4D97-AF65-F5344CB8AC3E}">
        <p14:creationId xmlns:p14="http://schemas.microsoft.com/office/powerpoint/2010/main" val="411730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75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nodeType="clickEffect">
                                  <p:stCondLst>
                                    <p:cond delay="0"/>
                                  </p:stCondLst>
                                  <p:childTnLst>
                                    <p:animEffect transition="out" filter="wipe(left)">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childTnLst>
                          </p:cTn>
                        </p:par>
                        <p:par>
                          <p:cTn id="18" fill="hold">
                            <p:stCondLst>
                              <p:cond delay="500"/>
                            </p:stCondLst>
                            <p:childTnLst>
                              <p:par>
                                <p:cTn id="19" presetID="2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right)">
                                      <p:cBhvr>
                                        <p:cTn id="21" dur="75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xit" presetSubtype="8" fill="hold" nodeType="clickEffect">
                                  <p:stCondLst>
                                    <p:cond delay="0"/>
                                  </p:stCondLst>
                                  <p:childTnLst>
                                    <p:animEffect transition="out" filter="wipe(left)">
                                      <p:cBhvr>
                                        <p:cTn id="25" dur="500"/>
                                        <p:tgtEl>
                                          <p:spTgt spid="17"/>
                                        </p:tgtEl>
                                      </p:cBhvr>
                                    </p:animEffect>
                                    <p:set>
                                      <p:cBhvr>
                                        <p:cTn id="26" dur="1" fill="hold">
                                          <p:stCondLst>
                                            <p:cond delay="499"/>
                                          </p:stCondLst>
                                        </p:cTn>
                                        <p:tgtEl>
                                          <p:spTgt spid="17"/>
                                        </p:tgtEl>
                                        <p:attrNameLst>
                                          <p:attrName>style.visibility</p:attrName>
                                        </p:attrNameLst>
                                      </p:cBhvr>
                                      <p:to>
                                        <p:strVal val="hidden"/>
                                      </p:to>
                                    </p:set>
                                  </p:childTnLst>
                                </p:cTn>
                              </p:par>
                            </p:childTnLst>
                          </p:cTn>
                        </p:par>
                        <p:par>
                          <p:cTn id="27" fill="hold">
                            <p:stCondLst>
                              <p:cond delay="500"/>
                            </p:stCondLst>
                            <p:childTnLst>
                              <p:par>
                                <p:cTn id="28" presetID="22" presetClass="entr" presetSubtype="2"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right)">
                                      <p:cBhvr>
                                        <p:cTn id="30"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234</Words>
  <Application>Microsoft Macintosh PowerPoint</Application>
  <PresentationFormat>Widescreen</PresentationFormat>
  <Paragraphs>16</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Calibri Light</vt:lpstr>
      <vt:lpstr>Tuffy</vt:lpstr>
      <vt:lpstr>Twinkl</vt:lpstr>
      <vt:lpstr>Twinkl SemiBold</vt:lpstr>
      <vt:lpstr>Office Theme</vt:lpstr>
      <vt:lpstr>Geography</vt:lpstr>
      <vt:lpstr>PowerPoint Presentation</vt:lpstr>
      <vt:lpstr>PowerPoint Presentation</vt:lpstr>
      <vt:lpstr>Death Valley, California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Belinda Clark</dc:creator>
  <cp:lastModifiedBy>Belinda Clark</cp:lastModifiedBy>
  <cp:revision>1</cp:revision>
  <dcterms:created xsi:type="dcterms:W3CDTF">2020-04-23T17:59:34Z</dcterms:created>
  <dcterms:modified xsi:type="dcterms:W3CDTF">2020-04-23T18:07:08Z</dcterms:modified>
</cp:coreProperties>
</file>