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71" r:id="rId3"/>
    <p:sldId id="272" r:id="rId4"/>
    <p:sldId id="273" r:id="rId5"/>
    <p:sldId id="274" r:id="rId6"/>
    <p:sldId id="275" r:id="rId7"/>
    <p:sldId id="276" r:id="rId8"/>
    <p:sldId id="277" r:id="rId9"/>
    <p:sldId id="278" r:id="rId10"/>
    <p:sldId id="279" r:id="rId11"/>
    <p:sldId id="280" r:id="rId12"/>
    <p:sldId id="281"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p:restoredTop sz="94925"/>
  </p:normalViewPr>
  <p:slideViewPr>
    <p:cSldViewPr snapToGrid="0" snapToObjects="1">
      <p:cViewPr varScale="1">
        <p:scale>
          <a:sx n="84" d="100"/>
          <a:sy n="84" d="100"/>
        </p:scale>
        <p:origin x="184"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066FB-7B09-AA47-9AF8-FC288B34B03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84BBD23-4BC8-9444-B34D-0FE7C62B66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A0FECF9-B324-1F4F-A226-7546585A5995}"/>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019787E6-93A4-E142-8F3F-3E90191F6D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0CF248-B6B6-6048-9391-7A6C63DAA8FD}"/>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624085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E559D-340F-C242-B6F4-560EB8AE54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EB391A6-D3ED-6B46-906E-EE99A28FDAC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B4B29ED-5FDA-DA44-8AC3-8A2393461343}"/>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838E1CA3-3E88-AF4C-8893-720E1A012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8F368B-CC20-3E49-93CD-DA05A56ECF95}"/>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507239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0FCE4-3E3F-0741-9245-F3670197929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7844369-B10D-564C-BB7D-D2EAC385A1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EBCB9C0-1E5C-9346-99C4-DC481E4CD1AC}"/>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FB0E7234-1AF1-3E45-9DCC-AA6DA37CA1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C3DC5B-6E3B-0849-9849-937DD0C54B72}"/>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806061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190D5-88B8-F14C-956C-7B770928585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11AE6A6-4144-664C-911A-1BC47A0E99A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BC7AF57-1AF4-684B-852D-2DCE5A84C13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4B296DE-9B95-7B46-9968-C7FEE3499AEF}"/>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6" name="Footer Placeholder 5">
            <a:extLst>
              <a:ext uri="{FF2B5EF4-FFF2-40B4-BE49-F238E27FC236}">
                <a16:creationId xmlns:a16="http://schemas.microsoft.com/office/drawing/2014/main" id="{864BF1EF-209E-414D-AE71-9280A26803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540C12-A933-CA47-9AEC-9E8578E1C54C}"/>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490933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74CD-A748-D446-965B-A9A0DBCA0AD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57503A5-00F1-F741-B05F-5216BB45E5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90CE360-259A-834C-BE39-D025070599D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BB1E1AB-CDEE-8940-8EE4-BAC25146B7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B61F69-F650-2149-A148-7E3E86D7DD7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167CE44-EE28-9D46-86ED-0EB7F685F7D3}"/>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8" name="Footer Placeholder 7">
            <a:extLst>
              <a:ext uri="{FF2B5EF4-FFF2-40B4-BE49-F238E27FC236}">
                <a16:creationId xmlns:a16="http://schemas.microsoft.com/office/drawing/2014/main" id="{8E588E0E-0D29-BA4E-B6A4-B3212476A21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AFF1725-84AA-A747-804D-3B91E5FF06E7}"/>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2431208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CB343-45BA-E744-9A5A-031EAA9AAE9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EBE5752-13C4-614C-BC8D-85B50C27706C}"/>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4" name="Footer Placeholder 3">
            <a:extLst>
              <a:ext uri="{FF2B5EF4-FFF2-40B4-BE49-F238E27FC236}">
                <a16:creationId xmlns:a16="http://schemas.microsoft.com/office/drawing/2014/main" id="{687B0DFC-2227-F046-A22C-8DC1EE11DA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941D69-3F62-7349-9C41-A91C0195CFC6}"/>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881274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987158-67B0-6744-8935-6E8744040066}"/>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3" name="Footer Placeholder 2">
            <a:extLst>
              <a:ext uri="{FF2B5EF4-FFF2-40B4-BE49-F238E27FC236}">
                <a16:creationId xmlns:a16="http://schemas.microsoft.com/office/drawing/2014/main" id="{B46BC1B6-7282-0246-81F3-0028B75E8B5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3EE15A-D778-A348-B6A4-60BB68E453FA}"/>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349751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7F4FC-18D3-1C4A-AD18-8A9EB5DD59C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FDDF207-3BCB-8B48-8FE0-0374916C39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3C4A74C-8FDB-E344-8949-3EE615332E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793EFF-4D68-714B-BF69-2A01B66DC865}"/>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6" name="Footer Placeholder 5">
            <a:extLst>
              <a:ext uri="{FF2B5EF4-FFF2-40B4-BE49-F238E27FC236}">
                <a16:creationId xmlns:a16="http://schemas.microsoft.com/office/drawing/2014/main" id="{4176F960-046C-F34C-88FF-AD03B84946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A51C32-3284-FF49-82B7-211FAA3C53FC}"/>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829820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83F02-5F50-2D4C-8059-71596F03604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02C411E-961C-544C-93FB-01535A8863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7667E8E-4CC9-6B45-8D5F-462B76CA50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DF16488-4D5D-3A42-A5C2-F2F075874021}"/>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6" name="Footer Placeholder 5">
            <a:extLst>
              <a:ext uri="{FF2B5EF4-FFF2-40B4-BE49-F238E27FC236}">
                <a16:creationId xmlns:a16="http://schemas.microsoft.com/office/drawing/2014/main" id="{632CF937-C71F-034E-A5B5-E860204B6B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92B14A-F47D-C543-A0F7-749658654270}"/>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363622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7A386-3B52-614B-9C2F-735972E4AFE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128CAD5-23EC-DC46-B48E-85EC4DBF505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BAD79E1-96FA-B148-99BF-8D7176FC6773}"/>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C370862F-9F98-8E48-9532-2CB69FCB0E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1E741-9394-E444-9B85-DCF050946270}"/>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3708597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35B762-F7A9-A649-B6A4-B9AF066C580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1CA0034-F521-B140-B2C5-C3E7ED06760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96CA7F5-A882-A04B-95DA-6E2D4F0ACC82}"/>
              </a:ext>
            </a:extLst>
          </p:cNvPr>
          <p:cNvSpPr>
            <a:spLocks noGrp="1"/>
          </p:cNvSpPr>
          <p:nvPr>
            <p:ph type="dt" sz="half" idx="10"/>
          </p:nvPr>
        </p:nvSpPr>
        <p:spPr/>
        <p:txBody>
          <a:body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67EB6A9F-C2F8-4841-98CB-4DCDC42431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0CD232-5FF5-2444-B521-503D7C5F4624}"/>
              </a:ext>
            </a:extLst>
          </p:cNvPr>
          <p:cNvSpPr>
            <a:spLocks noGrp="1"/>
          </p:cNvSpPr>
          <p:nvPr>
            <p:ph type="sldNum" sz="quarter" idx="12"/>
          </p:nvPr>
        </p:nvSpPr>
        <p:spPr/>
        <p:txBody>
          <a:bodyPr/>
          <a:lstStyle/>
          <a:p>
            <a:fld id="{A4C19663-7A4A-054C-9719-A235F2BD17B5}" type="slidenum">
              <a:rPr lang="en-GB" smtClean="0"/>
              <a:t>‹#›</a:t>
            </a:fld>
            <a:endParaRPr lang="en-GB"/>
          </a:p>
        </p:txBody>
      </p:sp>
    </p:spTree>
    <p:extLst>
      <p:ext uri="{BB962C8B-B14F-4D97-AF65-F5344CB8AC3E}">
        <p14:creationId xmlns:p14="http://schemas.microsoft.com/office/powerpoint/2010/main" val="2476499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rgbClr val="FFCF37"/>
            </a:gs>
            <a:gs pos="70000">
              <a:srgbClr val="FFC000"/>
            </a:gs>
            <a:gs pos="100000">
              <a:srgbClr val="DE8400"/>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3F1AC3-E311-5B4A-8816-69A61894C0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1CB8ED1-659D-E74E-BCDC-1A27AC3179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26A07C4-97B4-FA4E-B041-CD0CD86655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8B07B-7C33-1045-999F-F9E171724118}" type="datetimeFigureOut">
              <a:rPr lang="en-GB" smtClean="0"/>
              <a:t>12/05/2020</a:t>
            </a:fld>
            <a:endParaRPr lang="en-GB"/>
          </a:p>
        </p:txBody>
      </p:sp>
      <p:sp>
        <p:nvSpPr>
          <p:cNvPr id="5" name="Footer Placeholder 4">
            <a:extLst>
              <a:ext uri="{FF2B5EF4-FFF2-40B4-BE49-F238E27FC236}">
                <a16:creationId xmlns:a16="http://schemas.microsoft.com/office/drawing/2014/main" id="{EDB6554B-188B-7B43-A824-1D65A4A05C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9B7463-413D-D645-9989-0F960FBB86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C19663-7A4A-054C-9719-A235F2BD17B5}" type="slidenum">
              <a:rPr lang="en-GB" smtClean="0"/>
              <a:t>‹#›</a:t>
            </a:fld>
            <a:endParaRPr lang="en-GB"/>
          </a:p>
        </p:txBody>
      </p:sp>
    </p:spTree>
    <p:extLst>
      <p:ext uri="{BB962C8B-B14F-4D97-AF65-F5344CB8AC3E}">
        <p14:creationId xmlns:p14="http://schemas.microsoft.com/office/powerpoint/2010/main" val="1443549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chemeClr val="accent1">
                    <a:lumMod val="60000"/>
                    <a:lumOff val="40000"/>
                  </a:schemeClr>
                </a:solidFill>
                <a:effectLst>
                  <a:outerShdw blurRad="38100" dist="38100" dir="2700000" algn="tl">
                    <a:srgbClr val="000000">
                      <a:alpha val="43137"/>
                    </a:srgbClr>
                  </a:outerShdw>
                </a:effectLst>
                <a:latin typeface="Kristen ITC" panose="03050502040202030202" pitchFamily="66" charset="0"/>
              </a:rPr>
              <a:t>Roald Dahl’s</a:t>
            </a:r>
          </a:p>
        </p:txBody>
      </p:sp>
      <p:sp>
        <p:nvSpPr>
          <p:cNvPr id="5" name="Title 1"/>
          <p:cNvSpPr txBox="1">
            <a:spLocks/>
          </p:cNvSpPr>
          <p:nvPr/>
        </p:nvSpPr>
        <p:spPr>
          <a:xfrm>
            <a:off x="1167384" y="1463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7" name="Title 1"/>
          <p:cNvSpPr txBox="1">
            <a:spLocks/>
          </p:cNvSpPr>
          <p:nvPr/>
        </p:nvSpPr>
        <p:spPr>
          <a:xfrm>
            <a:off x="4390644" y="1766531"/>
            <a:ext cx="3410712" cy="10339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766245"/>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gradFill>
                  <a:gsLst>
                    <a:gs pos="0">
                      <a:schemeClr val="accent1">
                        <a:lumMod val="5000"/>
                        <a:lumOff val="95000"/>
                      </a:schemeClr>
                    </a:gs>
                    <a:gs pos="0">
                      <a:schemeClr val="accent6">
                        <a:lumMod val="60000"/>
                        <a:lumOff val="40000"/>
                      </a:schemeClr>
                    </a:gs>
                    <a:gs pos="70000">
                      <a:schemeClr val="accent6">
                        <a:lumMod val="60000"/>
                        <a:lumOff val="40000"/>
                      </a:schemeClr>
                    </a:gs>
                    <a:gs pos="100000">
                      <a:schemeClr val="accent6">
                        <a:lumMod val="75000"/>
                      </a:schemeClr>
                    </a:gs>
                  </a:gsLst>
                  <a:lin ang="5400000" scaled="1"/>
                </a:gradFill>
                <a:effectLst>
                  <a:outerShdw blurRad="38100" dist="38100" dir="2700000" algn="tl">
                    <a:srgbClr val="000000">
                      <a:alpha val="43137"/>
                    </a:srgbClr>
                  </a:outerShdw>
                </a:effectLst>
                <a:latin typeface="Berlin Sans FB Demi" panose="020E0802020502020306" pitchFamily="34" charset="0"/>
              </a:rPr>
              <a:t>BOGGIS, BUNCE AND BEAN!</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167384" y="170359"/>
            <a:ext cx="1742994" cy="239272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6"/>
          <a:stretch>
            <a:fillRect/>
          </a:stretch>
        </p:blipFill>
        <p:spPr>
          <a:xfrm>
            <a:off x="7592351" y="3529593"/>
            <a:ext cx="2596025" cy="3251240"/>
          </a:xfrm>
          <a:prstGeom prst="rect">
            <a:avLst/>
          </a:prstGeom>
        </p:spPr>
      </p:pic>
      <p:sp>
        <p:nvSpPr>
          <p:cNvPr id="6" name="TextBox 5"/>
          <p:cNvSpPr txBox="1"/>
          <p:nvPr/>
        </p:nvSpPr>
        <p:spPr>
          <a:xfrm>
            <a:off x="2038881" y="3987702"/>
            <a:ext cx="3882644" cy="2308324"/>
          </a:xfrm>
          <a:prstGeom prst="rect">
            <a:avLst/>
          </a:prstGeom>
          <a:gradFill>
            <a:gsLst>
              <a:gs pos="0">
                <a:schemeClr val="accent1">
                  <a:lumMod val="5000"/>
                  <a:lumOff val="95000"/>
                </a:schemeClr>
              </a:gs>
              <a:gs pos="0">
                <a:schemeClr val="accent6">
                  <a:lumMod val="20000"/>
                  <a:lumOff val="80000"/>
                </a:schemeClr>
              </a:gs>
              <a:gs pos="70000">
                <a:schemeClr val="accent6">
                  <a:lumMod val="40000"/>
                  <a:lumOff val="60000"/>
                </a:schemeClr>
              </a:gs>
              <a:gs pos="100000">
                <a:schemeClr val="accent6">
                  <a:lumMod val="60000"/>
                  <a:lumOff val="40000"/>
                </a:schemeClr>
              </a:gs>
            </a:gsLst>
            <a:lin ang="5400000" scaled="1"/>
          </a:gradFill>
          <a:ln>
            <a:solidFill>
              <a:srgbClr val="002060"/>
            </a:solidFill>
          </a:ln>
        </p:spPr>
        <p:txBody>
          <a:bodyPr wrap="square" rtlCol="0">
            <a:spAutoFit/>
          </a:bodyPr>
          <a:lstStyle/>
          <a:p>
            <a:pPr algn="ctr"/>
            <a:r>
              <a:rPr lang="en-US" sz="2400" b="1" u="sng" dirty="0">
                <a:solidFill>
                  <a:srgbClr val="002060"/>
                </a:solidFill>
                <a:effectLst>
                  <a:outerShdw blurRad="38100" dist="38100" dir="2700000" algn="tl">
                    <a:srgbClr val="000000">
                      <a:alpha val="43137"/>
                    </a:srgbClr>
                  </a:outerShdw>
                </a:effectLst>
                <a:latin typeface="Berlin Sans FB Demi" panose="020E0802020502020306" pitchFamily="34" charset="0"/>
              </a:rPr>
              <a:t>LEARNING OBJECTIVE</a:t>
            </a:r>
          </a:p>
          <a:p>
            <a:pPr algn="ctr"/>
            <a:endPar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Understand and explore language in a text.</a:t>
            </a: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Use descriptive techniques to create characters.</a:t>
            </a:r>
          </a:p>
        </p:txBody>
      </p:sp>
    </p:spTree>
    <p:extLst>
      <p:ext uri="{BB962C8B-B14F-4D97-AF65-F5344CB8AC3E}">
        <p14:creationId xmlns:p14="http://schemas.microsoft.com/office/powerpoint/2010/main" val="2636690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3F84CD-7E4F-BD45-986F-0B62D5D9492A}"/>
              </a:ext>
            </a:extLst>
          </p:cNvPr>
          <p:cNvSpPr>
            <a:spLocks noGrp="1"/>
          </p:cNvSpPr>
          <p:nvPr>
            <p:ph type="title"/>
          </p:nvPr>
        </p:nvSpPr>
        <p:spPr>
          <a:xfrm>
            <a:off x="686834" y="1153572"/>
            <a:ext cx="3200400" cy="4461163"/>
          </a:xfrm>
        </p:spPr>
        <p:txBody>
          <a:bodyPr>
            <a:normAutofit/>
          </a:bodyPr>
          <a:lstStyle/>
          <a:p>
            <a:r>
              <a:rPr lang="en-GB" dirty="0">
                <a:solidFill>
                  <a:srgbClr val="FFFFFF"/>
                </a:solidFill>
                <a:latin typeface="Berlin Sans FB" panose="020E0602020502020306" pitchFamily="34" charset="77"/>
              </a:rPr>
              <a:t>Reading</a:t>
            </a:r>
            <a:r>
              <a:rPr lang="en-GB" dirty="0">
                <a:solidFill>
                  <a:srgbClr val="FFFFFF"/>
                </a:solidFill>
              </a:rPr>
              <a: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F32CC28-881B-654B-9719-50B28F8DBA3D}"/>
              </a:ext>
            </a:extLst>
          </p:cNvPr>
          <p:cNvSpPr>
            <a:spLocks noGrp="1"/>
          </p:cNvSpPr>
          <p:nvPr>
            <p:ph idx="1"/>
          </p:nvPr>
        </p:nvSpPr>
        <p:spPr>
          <a:xfrm>
            <a:off x="4447308" y="591344"/>
            <a:ext cx="6906491" cy="5585619"/>
          </a:xfrm>
        </p:spPr>
        <p:txBody>
          <a:bodyPr anchor="ctr">
            <a:normAutofit/>
          </a:bodyPr>
          <a:lstStyle/>
          <a:p>
            <a:r>
              <a:rPr lang="en-GB" dirty="0"/>
              <a:t>Today you’re first task it to read the first 2 chapters of Fantastic Mr Fox. Don’t worry, they are very short! The part of the story you used yesterday is actually the first chapter of the book, so you’ve already read some of this. </a:t>
            </a:r>
          </a:p>
          <a:p>
            <a:r>
              <a:rPr lang="en-GB" dirty="0"/>
              <a:t>Continue to the next slide for the story.</a:t>
            </a:r>
          </a:p>
          <a:p>
            <a:r>
              <a:rPr lang="en-GB" dirty="0"/>
              <a:t>Once you have finished reading have a look at the last slide which has your task for today on it.</a:t>
            </a:r>
          </a:p>
        </p:txBody>
      </p:sp>
    </p:spTree>
    <p:extLst>
      <p:ext uri="{BB962C8B-B14F-4D97-AF65-F5344CB8AC3E}">
        <p14:creationId xmlns:p14="http://schemas.microsoft.com/office/powerpoint/2010/main" val="1751408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piece of paper&#10;&#10;Description automatically generated">
            <a:extLst>
              <a:ext uri="{FF2B5EF4-FFF2-40B4-BE49-F238E27FC236}">
                <a16:creationId xmlns:a16="http://schemas.microsoft.com/office/drawing/2014/main" id="{87BB287F-1D51-124C-82F7-A92A1C484996}"/>
              </a:ext>
            </a:extLst>
          </p:cNvPr>
          <p:cNvPicPr>
            <a:picLocks noChangeAspect="1"/>
          </p:cNvPicPr>
          <p:nvPr/>
        </p:nvPicPr>
        <p:blipFill rotWithShape="1">
          <a:blip r:embed="rId2"/>
          <a:srcRect t="20666" b="11777"/>
          <a:stretch/>
        </p:blipFill>
        <p:spPr>
          <a:xfrm>
            <a:off x="2341245" y="46939"/>
            <a:ext cx="7509510" cy="6764122"/>
          </a:xfrm>
          <a:prstGeom prst="rect">
            <a:avLst/>
          </a:prstGeom>
        </p:spPr>
      </p:pic>
    </p:spTree>
    <p:extLst>
      <p:ext uri="{BB962C8B-B14F-4D97-AF65-F5344CB8AC3E}">
        <p14:creationId xmlns:p14="http://schemas.microsoft.com/office/powerpoint/2010/main" val="2244565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11C0951-66F1-284B-AEAD-CF87C9120BF3}"/>
              </a:ext>
            </a:extLst>
          </p:cNvPr>
          <p:cNvPicPr>
            <a:picLocks noChangeAspect="1"/>
          </p:cNvPicPr>
          <p:nvPr/>
        </p:nvPicPr>
        <p:blipFill rotWithShape="1">
          <a:blip r:embed="rId2"/>
          <a:srcRect t="16000" b="29333"/>
          <a:stretch/>
        </p:blipFill>
        <p:spPr>
          <a:xfrm>
            <a:off x="1680210" y="213360"/>
            <a:ext cx="8652510" cy="6306718"/>
          </a:xfrm>
          <a:prstGeom prst="rect">
            <a:avLst/>
          </a:prstGeom>
        </p:spPr>
      </p:pic>
    </p:spTree>
    <p:extLst>
      <p:ext uri="{BB962C8B-B14F-4D97-AF65-F5344CB8AC3E}">
        <p14:creationId xmlns:p14="http://schemas.microsoft.com/office/powerpoint/2010/main" val="3576723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ird&#10;&#10;Description automatically generated">
            <a:extLst>
              <a:ext uri="{FF2B5EF4-FFF2-40B4-BE49-F238E27FC236}">
                <a16:creationId xmlns:a16="http://schemas.microsoft.com/office/drawing/2014/main" id="{A5C94D65-C2F5-A541-822E-350B0B9186EF}"/>
              </a:ext>
            </a:extLst>
          </p:cNvPr>
          <p:cNvPicPr>
            <a:picLocks noChangeAspect="1"/>
          </p:cNvPicPr>
          <p:nvPr/>
        </p:nvPicPr>
        <p:blipFill rotWithShape="1">
          <a:blip r:embed="rId2"/>
          <a:srcRect t="8889" b="38000"/>
          <a:stretch/>
        </p:blipFill>
        <p:spPr>
          <a:xfrm>
            <a:off x="1604010" y="335280"/>
            <a:ext cx="8576310" cy="6073298"/>
          </a:xfrm>
          <a:prstGeom prst="rect">
            <a:avLst/>
          </a:prstGeom>
        </p:spPr>
      </p:pic>
    </p:spTree>
    <p:extLst>
      <p:ext uri="{BB962C8B-B14F-4D97-AF65-F5344CB8AC3E}">
        <p14:creationId xmlns:p14="http://schemas.microsoft.com/office/powerpoint/2010/main" val="2950660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F3C2522-6077-FC48-9352-89385FBFE094}"/>
              </a:ext>
            </a:extLst>
          </p:cNvPr>
          <p:cNvPicPr>
            <a:picLocks noChangeAspect="1"/>
          </p:cNvPicPr>
          <p:nvPr/>
        </p:nvPicPr>
        <p:blipFill rotWithShape="1">
          <a:blip r:embed="rId2"/>
          <a:srcRect t="8667" b="28666"/>
          <a:stretch/>
        </p:blipFill>
        <p:spPr>
          <a:xfrm>
            <a:off x="2000250" y="182880"/>
            <a:ext cx="7799070" cy="6516556"/>
          </a:xfrm>
          <a:prstGeom prst="rect">
            <a:avLst/>
          </a:prstGeom>
        </p:spPr>
      </p:pic>
    </p:spTree>
    <p:extLst>
      <p:ext uri="{BB962C8B-B14F-4D97-AF65-F5344CB8AC3E}">
        <p14:creationId xmlns:p14="http://schemas.microsoft.com/office/powerpoint/2010/main" val="1866449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0CF9395C-B0FE-3D49-B213-F70541890EAF}"/>
              </a:ext>
            </a:extLst>
          </p:cNvPr>
          <p:cNvPicPr>
            <a:picLocks noChangeAspect="1"/>
          </p:cNvPicPr>
          <p:nvPr/>
        </p:nvPicPr>
        <p:blipFill rotWithShape="1">
          <a:blip r:embed="rId2"/>
          <a:srcRect t="9333" b="30667"/>
          <a:stretch/>
        </p:blipFill>
        <p:spPr>
          <a:xfrm>
            <a:off x="1680210" y="182880"/>
            <a:ext cx="8073390" cy="6458712"/>
          </a:xfrm>
          <a:prstGeom prst="rect">
            <a:avLst/>
          </a:prstGeom>
        </p:spPr>
      </p:pic>
    </p:spTree>
    <p:extLst>
      <p:ext uri="{BB962C8B-B14F-4D97-AF65-F5344CB8AC3E}">
        <p14:creationId xmlns:p14="http://schemas.microsoft.com/office/powerpoint/2010/main" val="1804120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1E0D4C11-D791-884B-B108-09FC8428AB0B}"/>
              </a:ext>
            </a:extLst>
          </p:cNvPr>
          <p:cNvPicPr>
            <a:picLocks noChangeAspect="1"/>
          </p:cNvPicPr>
          <p:nvPr/>
        </p:nvPicPr>
        <p:blipFill rotWithShape="1">
          <a:blip r:embed="rId2"/>
          <a:srcRect t="9333" b="15556"/>
          <a:stretch/>
        </p:blipFill>
        <p:spPr>
          <a:xfrm>
            <a:off x="2899410" y="103666"/>
            <a:ext cx="6640830" cy="6650668"/>
          </a:xfrm>
          <a:prstGeom prst="rect">
            <a:avLst/>
          </a:prstGeom>
        </p:spPr>
      </p:pic>
    </p:spTree>
    <p:extLst>
      <p:ext uri="{BB962C8B-B14F-4D97-AF65-F5344CB8AC3E}">
        <p14:creationId xmlns:p14="http://schemas.microsoft.com/office/powerpoint/2010/main" val="1931787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F54E7B19-84A1-274E-B577-FE53B3424F54}"/>
              </a:ext>
            </a:extLst>
          </p:cNvPr>
          <p:cNvPicPr>
            <a:picLocks noChangeAspect="1"/>
          </p:cNvPicPr>
          <p:nvPr/>
        </p:nvPicPr>
        <p:blipFill rotWithShape="1">
          <a:blip r:embed="rId2"/>
          <a:srcRect t="16890" b="30222"/>
          <a:stretch/>
        </p:blipFill>
        <p:spPr>
          <a:xfrm>
            <a:off x="1998345" y="335279"/>
            <a:ext cx="8195310" cy="5779211"/>
          </a:xfrm>
          <a:prstGeom prst="rect">
            <a:avLst/>
          </a:prstGeom>
        </p:spPr>
      </p:pic>
    </p:spTree>
    <p:extLst>
      <p:ext uri="{BB962C8B-B14F-4D97-AF65-F5344CB8AC3E}">
        <p14:creationId xmlns:p14="http://schemas.microsoft.com/office/powerpoint/2010/main" val="3042342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E8DDF180-120E-6C46-A123-BA9B7BF6399D}"/>
              </a:ext>
            </a:extLst>
          </p:cNvPr>
          <p:cNvPicPr>
            <a:picLocks noChangeAspect="1"/>
          </p:cNvPicPr>
          <p:nvPr/>
        </p:nvPicPr>
        <p:blipFill rotWithShape="1">
          <a:blip r:embed="rId2"/>
          <a:srcRect t="7334" b="26444"/>
          <a:stretch/>
        </p:blipFill>
        <p:spPr>
          <a:xfrm>
            <a:off x="2853690" y="389545"/>
            <a:ext cx="6884670" cy="6078909"/>
          </a:xfrm>
          <a:prstGeom prst="rect">
            <a:avLst/>
          </a:prstGeom>
        </p:spPr>
      </p:pic>
    </p:spTree>
    <p:extLst>
      <p:ext uri="{BB962C8B-B14F-4D97-AF65-F5344CB8AC3E}">
        <p14:creationId xmlns:p14="http://schemas.microsoft.com/office/powerpoint/2010/main" val="2262296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930DCCB3-A8B5-4147-9D6B-293BE3654370}"/>
              </a:ext>
            </a:extLst>
          </p:cNvPr>
          <p:cNvPicPr>
            <a:picLocks noChangeAspect="1"/>
          </p:cNvPicPr>
          <p:nvPr/>
        </p:nvPicPr>
        <p:blipFill rotWithShape="1">
          <a:blip r:embed="rId2"/>
          <a:srcRect t="10222" b="20223"/>
          <a:stretch/>
        </p:blipFill>
        <p:spPr>
          <a:xfrm>
            <a:off x="2539365" y="130550"/>
            <a:ext cx="7113270" cy="6596899"/>
          </a:xfrm>
          <a:prstGeom prst="rect">
            <a:avLst/>
          </a:prstGeom>
        </p:spPr>
      </p:pic>
    </p:spTree>
    <p:extLst>
      <p:ext uri="{BB962C8B-B14F-4D97-AF65-F5344CB8AC3E}">
        <p14:creationId xmlns:p14="http://schemas.microsoft.com/office/powerpoint/2010/main" val="1119378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712ECAFD-40BD-BB43-80A5-FBC347B38D78}"/>
              </a:ext>
            </a:extLst>
          </p:cNvPr>
          <p:cNvPicPr>
            <a:picLocks noChangeAspect="1"/>
          </p:cNvPicPr>
          <p:nvPr/>
        </p:nvPicPr>
        <p:blipFill rotWithShape="1">
          <a:blip r:embed="rId2"/>
          <a:srcRect t="1658" b="56154"/>
          <a:stretch/>
        </p:blipFill>
        <p:spPr>
          <a:xfrm>
            <a:off x="20" y="10"/>
            <a:ext cx="12191980" cy="6857990"/>
          </a:xfrm>
          <a:prstGeom prst="rect">
            <a:avLst/>
          </a:prstGeom>
        </p:spPr>
      </p:pic>
    </p:spTree>
    <p:extLst>
      <p:ext uri="{BB962C8B-B14F-4D97-AF65-F5344CB8AC3E}">
        <p14:creationId xmlns:p14="http://schemas.microsoft.com/office/powerpoint/2010/main" val="102084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2" y="701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MAIN TASK</a:t>
            </a:r>
          </a:p>
        </p:txBody>
      </p:sp>
      <p:sp>
        <p:nvSpPr>
          <p:cNvPr id="23" name="Title 1"/>
          <p:cNvSpPr txBox="1">
            <a:spLocks/>
          </p:cNvSpPr>
          <p:nvPr/>
        </p:nvSpPr>
        <p:spPr>
          <a:xfrm>
            <a:off x="1696720" y="1577760"/>
            <a:ext cx="916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gradFill>
                  <a:gsLst>
                    <a:gs pos="0">
                      <a:schemeClr val="accent1">
                        <a:lumMod val="5000"/>
                        <a:lumOff val="95000"/>
                      </a:schemeClr>
                    </a:gs>
                    <a:gs pos="0">
                      <a:schemeClr val="accent6">
                        <a:lumMod val="60000"/>
                        <a:lumOff val="40000"/>
                      </a:schemeClr>
                    </a:gs>
                    <a:gs pos="70000">
                      <a:schemeClr val="accent6">
                        <a:lumMod val="60000"/>
                        <a:lumOff val="40000"/>
                      </a:schemeClr>
                    </a:gs>
                    <a:gs pos="100000">
                      <a:schemeClr val="accent6">
                        <a:lumMod val="75000"/>
                      </a:schemeClr>
                    </a:gs>
                  </a:gsLst>
                  <a:lin ang="5400000" scaled="1"/>
                </a:gradFill>
                <a:effectLst>
                  <a:outerShdw blurRad="38100" dist="38100" dir="2700000" algn="tl">
                    <a:srgbClr val="000000">
                      <a:alpha val="43137"/>
                    </a:srgbClr>
                  </a:outerShdw>
                </a:effectLst>
                <a:latin typeface="Berlin Sans FB Demi" panose="020E0802020502020306" pitchFamily="34" charset="0"/>
              </a:rPr>
              <a:t>YOUR OWN MEAN FARMER!</a:t>
            </a:r>
          </a:p>
        </p:txBody>
      </p:sp>
      <p:pic>
        <p:nvPicPr>
          <p:cNvPr id="3" name="Picture 2"/>
          <p:cNvPicPr>
            <a:picLocks noChangeAspect="1"/>
          </p:cNvPicPr>
          <p:nvPr/>
        </p:nvPicPr>
        <p:blipFill>
          <a:blip r:embed="rId2"/>
          <a:stretch>
            <a:fillRect/>
          </a:stretch>
        </p:blipFill>
        <p:spPr>
          <a:xfrm>
            <a:off x="8260080" y="2431551"/>
            <a:ext cx="3167697" cy="4183243"/>
          </a:xfrm>
          <a:prstGeom prst="rect">
            <a:avLst/>
          </a:prstGeom>
          <a:ln>
            <a:solidFill>
              <a:schemeClr val="tx1"/>
            </a:solidFill>
          </a:ln>
        </p:spPr>
      </p:pic>
      <p:sp>
        <p:nvSpPr>
          <p:cNvPr id="6" name="TextBox 5"/>
          <p:cNvSpPr txBox="1"/>
          <p:nvPr/>
        </p:nvSpPr>
        <p:spPr>
          <a:xfrm>
            <a:off x="121920" y="2431551"/>
            <a:ext cx="8138160" cy="3970318"/>
          </a:xfrm>
          <a:prstGeom prst="rect">
            <a:avLst/>
          </a:prstGeom>
          <a:noFill/>
          <a:ln>
            <a:noFill/>
          </a:ln>
        </p:spPr>
        <p:txBody>
          <a:bodyPr wrap="square" rtlCol="0">
            <a:spAutoFit/>
          </a:bodyPr>
          <a:lstStyle/>
          <a:p>
            <a:r>
              <a:rPr lang="en-US" sz="2800" dirty="0">
                <a:solidFill>
                  <a:srgbClr val="002060"/>
                </a:solidFill>
                <a:effectLst>
                  <a:outerShdw blurRad="38100" dist="38100" dir="2700000" algn="tl">
                    <a:srgbClr val="000000">
                      <a:alpha val="43137"/>
                    </a:srgbClr>
                  </a:outerShdw>
                </a:effectLst>
                <a:latin typeface="Berlin Sans FB" panose="020E0602020502020306" pitchFamily="34" charset="77"/>
              </a:rPr>
              <a:t>Now it’s your turn to show that you can use language like Roald Dahl!</a:t>
            </a:r>
          </a:p>
          <a:p>
            <a:endParaRPr lang="en-US" sz="2800" dirty="0">
              <a:solidFill>
                <a:srgbClr val="002060"/>
              </a:solidFill>
              <a:effectLst>
                <a:outerShdw blurRad="38100" dist="38100" dir="2700000" algn="tl">
                  <a:srgbClr val="000000">
                    <a:alpha val="43137"/>
                  </a:srgbClr>
                </a:outerShdw>
              </a:effectLst>
              <a:latin typeface="Berlin Sans FB" panose="020E0602020502020306" pitchFamily="34" charset="77"/>
            </a:endParaRPr>
          </a:p>
          <a:p>
            <a:r>
              <a:rPr lang="en-US" sz="2800" dirty="0">
                <a:solidFill>
                  <a:srgbClr val="002060"/>
                </a:solidFill>
                <a:effectLst>
                  <a:outerShdw blurRad="38100" dist="38100" dir="2700000" algn="tl">
                    <a:srgbClr val="000000">
                      <a:alpha val="43137"/>
                    </a:srgbClr>
                  </a:outerShdw>
                </a:effectLst>
                <a:latin typeface="Berlin Sans FB" panose="020E0602020502020306" pitchFamily="34" charset="77"/>
              </a:rPr>
              <a:t>Create your own mean farmer, describing their appearance, personality, favourite foods, and their farm.</a:t>
            </a:r>
          </a:p>
          <a:p>
            <a:endParaRPr lang="en-US" sz="2800" dirty="0">
              <a:solidFill>
                <a:srgbClr val="002060"/>
              </a:solidFill>
              <a:effectLst>
                <a:outerShdw blurRad="38100" dist="38100" dir="2700000" algn="tl">
                  <a:srgbClr val="000000">
                    <a:alpha val="43137"/>
                  </a:srgbClr>
                </a:outerShdw>
              </a:effectLst>
              <a:latin typeface="Berlin Sans FB" panose="020E0602020502020306" pitchFamily="34" charset="77"/>
            </a:endParaRPr>
          </a:p>
          <a:p>
            <a:r>
              <a:rPr lang="en-US" sz="2800" dirty="0">
                <a:solidFill>
                  <a:srgbClr val="002060"/>
                </a:solidFill>
                <a:effectLst>
                  <a:outerShdw blurRad="38100" dist="38100" dir="2700000" algn="tl">
                    <a:srgbClr val="000000">
                      <a:alpha val="43137"/>
                    </a:srgbClr>
                  </a:outerShdw>
                </a:effectLst>
                <a:latin typeface="Berlin Sans FB" panose="020E0602020502020306" pitchFamily="34" charset="77"/>
              </a:rPr>
              <a:t>Use a range of language techniques, just like Roald Dahl. Then, draw your farmer!</a:t>
            </a:r>
          </a:p>
        </p:txBody>
      </p:sp>
    </p:spTree>
    <p:extLst>
      <p:ext uri="{BB962C8B-B14F-4D97-AF65-F5344CB8AC3E}">
        <p14:creationId xmlns:p14="http://schemas.microsoft.com/office/powerpoint/2010/main" val="3079113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167</Words>
  <Application>Microsoft Macintosh PowerPoint</Application>
  <PresentationFormat>Widescreen</PresentationFormat>
  <Paragraphs>19</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Berlin Sans FB</vt:lpstr>
      <vt:lpstr>Berlin Sans FB Demi</vt:lpstr>
      <vt:lpstr>Calibri</vt:lpstr>
      <vt:lpstr>Calibri Light</vt:lpstr>
      <vt:lpstr>Kristen ITC</vt:lpstr>
      <vt:lpstr>Office Theme</vt:lpstr>
      <vt:lpstr>Roald Dahl’s</vt:lpstr>
      <vt:lpstr>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Roald Dahl’s</dc:title>
  <dc:creator>Belinda Clark</dc:creator>
  <cp:lastModifiedBy>Belinda Clark</cp:lastModifiedBy>
  <cp:revision>2</cp:revision>
  <dcterms:created xsi:type="dcterms:W3CDTF">2020-05-13T12:48:57Z</dcterms:created>
  <dcterms:modified xsi:type="dcterms:W3CDTF">2020-05-13T12:52:17Z</dcterms:modified>
</cp:coreProperties>
</file>