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7" d="100"/>
          <a:sy n="77" d="100"/>
        </p:scale>
        <p:origin x="224"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3A95C5D-734C-4581-BA78-F595A6A6FDF1}"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3446204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A95C5D-734C-4581-BA78-F595A6A6FDF1}"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3726888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A95C5D-734C-4581-BA78-F595A6A6FDF1}"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291928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3A95C5D-734C-4581-BA78-F595A6A6FDF1}"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1050062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3A95C5D-734C-4581-BA78-F595A6A6FDF1}"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1804439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3A95C5D-734C-4581-BA78-F595A6A6FDF1}"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1861869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A95C5D-734C-4581-BA78-F595A6A6FDF1}"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862268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3A95C5D-734C-4581-BA78-F595A6A6FDF1}"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943587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3A95C5D-734C-4581-BA78-F595A6A6FDF1}"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3674238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A95C5D-734C-4581-BA78-F595A6A6FDF1}"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1781878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A95C5D-734C-4581-BA78-F595A6A6FDF1}"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223914-D797-4A23-816F-B692FDACCEE9}" type="slidenum">
              <a:rPr lang="en-GB" smtClean="0"/>
              <a:t>‹#›</a:t>
            </a:fld>
            <a:endParaRPr lang="en-GB"/>
          </a:p>
        </p:txBody>
      </p:sp>
    </p:spTree>
    <p:extLst>
      <p:ext uri="{BB962C8B-B14F-4D97-AF65-F5344CB8AC3E}">
        <p14:creationId xmlns:p14="http://schemas.microsoft.com/office/powerpoint/2010/main" val="1720132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A95C5D-734C-4581-BA78-F595A6A6FDF1}"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223914-D797-4A23-816F-B692FDACCEE9}" type="slidenum">
              <a:rPr lang="en-GB" smtClean="0"/>
              <a:t>‹#›</a:t>
            </a:fld>
            <a:endParaRPr lang="en-GB"/>
          </a:p>
        </p:txBody>
      </p:sp>
    </p:spTree>
    <p:extLst>
      <p:ext uri="{BB962C8B-B14F-4D97-AF65-F5344CB8AC3E}">
        <p14:creationId xmlns:p14="http://schemas.microsoft.com/office/powerpoint/2010/main" val="1948074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6200" y="546100"/>
            <a:ext cx="96647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Lesson 7</a:t>
            </a:r>
          </a:p>
        </p:txBody>
      </p:sp>
      <p:pic>
        <p:nvPicPr>
          <p:cNvPr id="4" name="Picture 3"/>
          <p:cNvPicPr>
            <a:picLocks noChangeAspect="1"/>
          </p:cNvPicPr>
          <p:nvPr/>
        </p:nvPicPr>
        <p:blipFill>
          <a:blip r:embed="rId2"/>
          <a:stretch>
            <a:fillRect/>
          </a:stretch>
        </p:blipFill>
        <p:spPr>
          <a:xfrm>
            <a:off x="458818" y="432079"/>
            <a:ext cx="2832341" cy="1890036"/>
          </a:xfrm>
          <a:prstGeom prst="rect">
            <a:avLst/>
          </a:prstGeom>
        </p:spPr>
      </p:pic>
      <p:pic>
        <p:nvPicPr>
          <p:cNvPr id="6" name="Picture 5"/>
          <p:cNvPicPr>
            <a:picLocks noChangeAspect="1"/>
          </p:cNvPicPr>
          <p:nvPr/>
        </p:nvPicPr>
        <p:blipFill>
          <a:blip r:embed="rId3"/>
          <a:stretch>
            <a:fillRect/>
          </a:stretch>
        </p:blipFill>
        <p:spPr>
          <a:xfrm>
            <a:off x="1206500" y="2628900"/>
            <a:ext cx="3212951" cy="2133600"/>
          </a:xfrm>
          <a:prstGeom prst="rect">
            <a:avLst/>
          </a:prstGeom>
        </p:spPr>
      </p:pic>
      <p:pic>
        <p:nvPicPr>
          <p:cNvPr id="7" name="Picture 6"/>
          <p:cNvPicPr>
            <a:picLocks noChangeAspect="1"/>
          </p:cNvPicPr>
          <p:nvPr/>
        </p:nvPicPr>
        <p:blipFill>
          <a:blip r:embed="rId4"/>
          <a:stretch>
            <a:fillRect/>
          </a:stretch>
        </p:blipFill>
        <p:spPr>
          <a:xfrm>
            <a:off x="4757047" y="1539962"/>
            <a:ext cx="3170503" cy="2106923"/>
          </a:xfrm>
          <a:prstGeom prst="rect">
            <a:avLst/>
          </a:prstGeom>
        </p:spPr>
      </p:pic>
      <p:pic>
        <p:nvPicPr>
          <p:cNvPr id="8" name="Picture 7"/>
          <p:cNvPicPr>
            <a:picLocks noChangeAspect="1"/>
          </p:cNvPicPr>
          <p:nvPr/>
        </p:nvPicPr>
        <p:blipFill>
          <a:blip r:embed="rId5"/>
          <a:stretch>
            <a:fillRect/>
          </a:stretch>
        </p:blipFill>
        <p:spPr>
          <a:xfrm>
            <a:off x="8427540" y="432079"/>
            <a:ext cx="2583360" cy="1645158"/>
          </a:xfrm>
          <a:prstGeom prst="rect">
            <a:avLst/>
          </a:prstGeom>
        </p:spPr>
      </p:pic>
      <p:pic>
        <p:nvPicPr>
          <p:cNvPr id="9" name="Picture 8"/>
          <p:cNvPicPr>
            <a:picLocks noChangeAspect="1"/>
          </p:cNvPicPr>
          <p:nvPr/>
        </p:nvPicPr>
        <p:blipFill>
          <a:blip r:embed="rId6"/>
          <a:stretch>
            <a:fillRect/>
          </a:stretch>
        </p:blipFill>
        <p:spPr>
          <a:xfrm>
            <a:off x="8505599" y="2453005"/>
            <a:ext cx="2781300" cy="1857679"/>
          </a:xfrm>
          <a:prstGeom prst="rect">
            <a:avLst/>
          </a:prstGeom>
        </p:spPr>
      </p:pic>
      <p:pic>
        <p:nvPicPr>
          <p:cNvPr id="10" name="Picture 9"/>
          <p:cNvPicPr>
            <a:picLocks noChangeAspect="1"/>
          </p:cNvPicPr>
          <p:nvPr/>
        </p:nvPicPr>
        <p:blipFill>
          <a:blip r:embed="rId7"/>
          <a:stretch>
            <a:fillRect/>
          </a:stretch>
        </p:blipFill>
        <p:spPr>
          <a:xfrm>
            <a:off x="4997500" y="4025900"/>
            <a:ext cx="2827745" cy="2105768"/>
          </a:xfrm>
          <a:prstGeom prst="rect">
            <a:avLst/>
          </a:prstGeom>
        </p:spPr>
      </p:pic>
    </p:spTree>
    <p:extLst>
      <p:ext uri="{BB962C8B-B14F-4D97-AF65-F5344CB8AC3E}">
        <p14:creationId xmlns:p14="http://schemas.microsoft.com/office/powerpoint/2010/main" val="78924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92100"/>
            <a:ext cx="11366500" cy="4401205"/>
          </a:xfrm>
          <a:prstGeom prst="rect">
            <a:avLst/>
          </a:prstGeom>
          <a:solidFill>
            <a:schemeClr val="accent6">
              <a:lumMod val="20000"/>
              <a:lumOff val="80000"/>
            </a:schemeClr>
          </a:solidFill>
        </p:spPr>
        <p:txBody>
          <a:bodyPr wrap="square">
            <a:spAutoFit/>
          </a:bodyPr>
          <a:lstStyle/>
          <a:p>
            <a:r>
              <a:rPr lang="en-GB" sz="2800" dirty="0"/>
              <a:t>‘Closed, closed indeed, does it look closed to you? </a:t>
            </a:r>
            <a:r>
              <a:rPr lang="en-GB" sz="2800" dirty="0" err="1"/>
              <a:t>D’you</a:t>
            </a:r>
            <a:r>
              <a:rPr lang="en-GB" sz="2800" dirty="0"/>
              <a:t> think we’re digging for worms? Over four thousand tons of tin last year and nine thousand of copper ore, and you ask is the mine closed? Over twenty fathoms below the sea this mine goes. We’ll dig right out under the ocean, halfway to ’</a:t>
            </a:r>
            <a:r>
              <a:rPr lang="en-GB" sz="2800" dirty="0" err="1"/>
              <a:t>Merica</a:t>
            </a:r>
            <a:r>
              <a:rPr lang="en-GB" sz="2800" dirty="0"/>
              <a:t> afore we close down this mine.’ </a:t>
            </a:r>
          </a:p>
          <a:p>
            <a:r>
              <a:rPr lang="en-GB" sz="2800" dirty="0"/>
              <a:t>He spoke passionately now, almost angrily, so that Cherry felt she had offended him. </a:t>
            </a:r>
          </a:p>
          <a:p>
            <a:r>
              <a:rPr lang="en-GB" sz="2800" dirty="0"/>
              <a:t>‘Hush, Father,’ said the young man taking off his jacket and wrapping it round Cherry’s shoulders. ‘She doesn’t want to hear all about that. She’s cold and wet.</a:t>
            </a:r>
          </a:p>
        </p:txBody>
      </p:sp>
      <p:sp>
        <p:nvSpPr>
          <p:cNvPr id="5" name="TextBox 4"/>
          <p:cNvSpPr txBox="1"/>
          <p:nvPr/>
        </p:nvSpPr>
        <p:spPr>
          <a:xfrm>
            <a:off x="381000" y="4953000"/>
            <a:ext cx="11366500" cy="1077218"/>
          </a:xfrm>
          <a:prstGeom prst="rect">
            <a:avLst/>
          </a:prstGeom>
          <a:solidFill>
            <a:srgbClr val="FFFF00"/>
          </a:solidFill>
        </p:spPr>
        <p:txBody>
          <a:bodyPr wrap="square" rtlCol="0">
            <a:spAutoFit/>
          </a:bodyPr>
          <a:lstStyle/>
          <a:p>
            <a:r>
              <a:rPr lang="en-GB" sz="3200" dirty="0"/>
              <a:t>How are the father and son different from each other? What evidence do you have in this extract?</a:t>
            </a:r>
          </a:p>
        </p:txBody>
      </p:sp>
    </p:spTree>
    <p:extLst>
      <p:ext uri="{BB962C8B-B14F-4D97-AF65-F5344CB8AC3E}">
        <p14:creationId xmlns:p14="http://schemas.microsoft.com/office/powerpoint/2010/main" val="1356533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 y="165100"/>
            <a:ext cx="11607800" cy="6540252"/>
          </a:xfrm>
          <a:prstGeom prst="rect">
            <a:avLst/>
          </a:prstGeom>
          <a:solidFill>
            <a:srgbClr val="FFC000"/>
          </a:solidFill>
        </p:spPr>
        <p:txBody>
          <a:bodyPr wrap="square" rtlCol="0">
            <a:spAutoFit/>
          </a:bodyPr>
          <a:lstStyle/>
          <a:p>
            <a:r>
              <a:rPr lang="en-GB" sz="6600" dirty="0"/>
              <a:t>What is meant by the following phrases:</a:t>
            </a:r>
          </a:p>
          <a:p>
            <a:endParaRPr lang="en-GB" sz="1200" dirty="0"/>
          </a:p>
          <a:p>
            <a:r>
              <a:rPr lang="en-GB" sz="6600" dirty="0"/>
              <a:t>‘in denial’</a:t>
            </a:r>
          </a:p>
          <a:p>
            <a:r>
              <a:rPr lang="en-GB" sz="6600" dirty="0"/>
              <a:t>‘burying ones head in the sand’</a:t>
            </a:r>
          </a:p>
          <a:p>
            <a:endParaRPr lang="en-GB" sz="1100" dirty="0"/>
          </a:p>
          <a:p>
            <a:r>
              <a:rPr lang="en-GB" sz="6600" dirty="0"/>
              <a:t>Why are they appropriate to describe the old miner?</a:t>
            </a:r>
          </a:p>
        </p:txBody>
      </p:sp>
    </p:spTree>
    <p:extLst>
      <p:ext uri="{BB962C8B-B14F-4D97-AF65-F5344CB8AC3E}">
        <p14:creationId xmlns:p14="http://schemas.microsoft.com/office/powerpoint/2010/main" val="3549494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 y="165100"/>
            <a:ext cx="11607800" cy="6540252"/>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prstClr val="black"/>
                </a:solidFill>
                <a:effectLst/>
                <a:uLnTx/>
                <a:uFillTx/>
                <a:latin typeface="Calibri" panose="020F0502020204030204"/>
                <a:ea typeface="+mn-ea"/>
                <a:cs typeface="+mn-cs"/>
              </a:rPr>
              <a:t>What is meant by the following phrases: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prstClr val="black"/>
                </a:solidFill>
                <a:effectLst/>
                <a:uLnTx/>
                <a:uFillTx/>
                <a:latin typeface="Calibri" panose="020F0502020204030204"/>
                <a:ea typeface="+mn-ea"/>
                <a:cs typeface="+mn-cs"/>
              </a:rPr>
              <a:t>‘a realist’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prstClr val="black"/>
                </a:solidFill>
                <a:effectLst/>
                <a:uLnTx/>
                <a:uFillTx/>
                <a:latin typeface="Calibri" panose="020F0502020204030204"/>
                <a:ea typeface="+mn-ea"/>
                <a:cs typeface="+mn-cs"/>
              </a:rPr>
              <a:t>‘down</a:t>
            </a:r>
            <a:r>
              <a:rPr kumimoji="0" lang="en-GB" sz="6600" b="0" i="0" u="none" strike="noStrike" kern="1200" cap="none" spc="0" normalizeH="0" noProof="0" dirty="0">
                <a:ln>
                  <a:noFill/>
                </a:ln>
                <a:solidFill>
                  <a:prstClr val="black"/>
                </a:solidFill>
                <a:effectLst/>
                <a:uLnTx/>
                <a:uFillTx/>
                <a:latin typeface="Calibri" panose="020F0502020204030204"/>
                <a:ea typeface="+mn-ea"/>
                <a:cs typeface="+mn-cs"/>
              </a:rPr>
              <a:t> to earth</a:t>
            </a:r>
            <a:r>
              <a:rPr kumimoji="0" lang="en-GB" sz="66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prstClr val="black"/>
                </a:solidFill>
                <a:effectLst/>
                <a:uLnTx/>
                <a:uFillTx/>
                <a:latin typeface="Calibri" panose="020F0502020204030204"/>
                <a:ea typeface="+mn-ea"/>
                <a:cs typeface="+mn-cs"/>
              </a:rPr>
              <a:t>Why are they appropriate to describe the young miner?</a:t>
            </a:r>
          </a:p>
        </p:txBody>
      </p:sp>
    </p:spTree>
    <p:extLst>
      <p:ext uri="{BB962C8B-B14F-4D97-AF65-F5344CB8AC3E}">
        <p14:creationId xmlns:p14="http://schemas.microsoft.com/office/powerpoint/2010/main" val="1931028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837DB44-6535-DF43-9F45-A9D09D5224A4}"/>
              </a:ext>
            </a:extLst>
          </p:cNvPr>
          <p:cNvPicPr>
            <a:picLocks noChangeAspect="1"/>
          </p:cNvPicPr>
          <p:nvPr/>
        </p:nvPicPr>
        <p:blipFill rotWithShape="1">
          <a:blip r:embed="rId2">
            <a:alphaModFix amt="50000"/>
          </a:blip>
          <a:srcRect t="7099" b="13396"/>
          <a:stretch/>
        </p:blipFill>
        <p:spPr>
          <a:xfrm>
            <a:off x="20" y="1"/>
            <a:ext cx="12191980" cy="6857999"/>
          </a:xfrm>
          <a:prstGeom prst="rect">
            <a:avLst/>
          </a:prstGeom>
        </p:spPr>
      </p:pic>
      <p:sp>
        <p:nvSpPr>
          <p:cNvPr id="2" name="Rectangle 1">
            <a:extLst>
              <a:ext uri="{FF2B5EF4-FFF2-40B4-BE49-F238E27FC236}">
                <a16:creationId xmlns:a16="http://schemas.microsoft.com/office/drawing/2014/main" id="{3C9A15AA-45CA-174F-A020-FC9997F809AF}"/>
              </a:ext>
            </a:extLst>
          </p:cNvPr>
          <p:cNvSpPr/>
          <p:nvPr/>
        </p:nvSpPr>
        <p:spPr>
          <a:xfrm>
            <a:off x="1524000" y="2884660"/>
            <a:ext cx="9144000" cy="2900518"/>
          </a:xfrm>
          <a:prstGeom prst="rect">
            <a:avLst/>
          </a:prstGeom>
        </p:spPr>
        <p:txBody>
          <a:bodyPr vert="horz" lIns="91440" tIns="45720" rIns="91440" bIns="45720" rtlCol="0" anchor="b">
            <a:normAutofit/>
          </a:bodyPr>
          <a:lstStyle/>
          <a:p>
            <a:pPr algn="ctr">
              <a:lnSpc>
                <a:spcPct val="90000"/>
              </a:lnSpc>
              <a:spcBef>
                <a:spcPct val="0"/>
              </a:spcBef>
              <a:spcAft>
                <a:spcPts val="800"/>
              </a:spcAft>
            </a:pPr>
            <a:r>
              <a:rPr lang="en-US" sz="4200" dirty="0">
                <a:solidFill>
                  <a:srgbClr val="FFFFFF"/>
                </a:solidFill>
                <a:latin typeface="+mj-lt"/>
                <a:ea typeface="+mj-ea"/>
                <a:cs typeface="+mj-cs"/>
              </a:rPr>
              <a:t>Choose either the old or the young miner.</a:t>
            </a:r>
          </a:p>
          <a:p>
            <a:pPr algn="ctr">
              <a:lnSpc>
                <a:spcPct val="90000"/>
              </a:lnSpc>
              <a:spcBef>
                <a:spcPct val="0"/>
              </a:spcBef>
            </a:pPr>
            <a:r>
              <a:rPr lang="en-US" sz="4200" dirty="0">
                <a:solidFill>
                  <a:srgbClr val="FFFFFF"/>
                </a:solidFill>
                <a:latin typeface="+mj-lt"/>
                <a:ea typeface="+mj-ea"/>
                <a:cs typeface="+mj-cs"/>
              </a:rPr>
              <a:t>Write an account of Cherry’s visit from their point of view reflecting their outlook on life. </a:t>
            </a:r>
          </a:p>
        </p:txBody>
      </p:sp>
    </p:spTree>
    <p:extLst>
      <p:ext uri="{BB962C8B-B14F-4D97-AF65-F5344CB8AC3E}">
        <p14:creationId xmlns:p14="http://schemas.microsoft.com/office/powerpoint/2010/main" val="400978143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228</Words>
  <Application>Microsoft Macintosh PowerPoint</Application>
  <PresentationFormat>Widescreen</PresentationFormat>
  <Paragraphs>19</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Belinda Clark</dc:creator>
  <cp:lastModifiedBy>Belinda Clark</cp:lastModifiedBy>
  <cp:revision>1</cp:revision>
  <dcterms:created xsi:type="dcterms:W3CDTF">2020-04-27T15:38:42Z</dcterms:created>
  <dcterms:modified xsi:type="dcterms:W3CDTF">2020-04-27T15:39:27Z</dcterms:modified>
</cp:coreProperties>
</file>