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handoutMasterIdLst>
    <p:handoutMasterId r:id="rId8"/>
  </p:handoutMasterIdLst>
  <p:sldIdLst>
    <p:sldId id="258" r:id="rId2"/>
    <p:sldId id="264" r:id="rId3"/>
    <p:sldId id="288" r:id="rId4"/>
    <p:sldId id="289" r:id="rId5"/>
    <p:sldId id="290" r:id="rId6"/>
    <p:sldId id="291" r:id="rId7"/>
  </p:sldIdLst>
  <p:sldSz cx="9144000" cy="6858000" type="screen4x3"/>
  <p:notesSz cx="6858000" cy="9144000"/>
  <p:embeddedFontLst>
    <p:embeddedFont>
      <p:font typeface="Sassoon Infant Md" panose="02000603050000020003" pitchFamily="50" charset="0"/>
      <p:regular r:id="rId9"/>
    </p:embeddedFont>
    <p:embeddedFont>
      <p:font typeface="Calibri" panose="020F0502020204030204" pitchFamily="34" charset="0"/>
      <p:regular r:id="rId10"/>
      <p:bold r:id="rId11"/>
      <p:italic r:id="rId12"/>
      <p:boldItalic r:id="rId13"/>
    </p:embeddedFont>
    <p:embeddedFont>
      <p:font typeface="Sassoon Infant Rg" panose="02000503030000020003" pitchFamily="50" charset="0"/>
      <p:regular r:id="rId14"/>
      <p:bold r:id="rId15"/>
    </p:embeddedFont>
  </p:embeddedFontLst>
  <p:defaultTextStyle>
    <a:defPPr>
      <a:defRPr lang="en-US"/>
    </a:defPPr>
    <a:lvl1pPr algn="l" rtl="0" eaLnBrk="0" fontAlgn="base" hangingPunct="0">
      <a:spcBef>
        <a:spcPct val="0"/>
      </a:spcBef>
      <a:spcAft>
        <a:spcPct val="0"/>
      </a:spcAft>
      <a:defRPr kern="1200">
        <a:solidFill>
          <a:schemeClr val="tx1"/>
        </a:solidFill>
        <a:latin typeface="Sassoon Infant Rg" pitchFamily="50" charset="0"/>
        <a:ea typeface="+mn-ea"/>
        <a:cs typeface="+mn-cs"/>
      </a:defRPr>
    </a:lvl1pPr>
    <a:lvl2pPr marL="457200" algn="l" rtl="0" eaLnBrk="0" fontAlgn="base" hangingPunct="0">
      <a:spcBef>
        <a:spcPct val="0"/>
      </a:spcBef>
      <a:spcAft>
        <a:spcPct val="0"/>
      </a:spcAft>
      <a:defRPr kern="1200">
        <a:solidFill>
          <a:schemeClr val="tx1"/>
        </a:solidFill>
        <a:latin typeface="Sassoon Infant Rg" pitchFamily="50" charset="0"/>
        <a:ea typeface="+mn-ea"/>
        <a:cs typeface="+mn-cs"/>
      </a:defRPr>
    </a:lvl2pPr>
    <a:lvl3pPr marL="914400" algn="l" rtl="0" eaLnBrk="0" fontAlgn="base" hangingPunct="0">
      <a:spcBef>
        <a:spcPct val="0"/>
      </a:spcBef>
      <a:spcAft>
        <a:spcPct val="0"/>
      </a:spcAft>
      <a:defRPr kern="1200">
        <a:solidFill>
          <a:schemeClr val="tx1"/>
        </a:solidFill>
        <a:latin typeface="Sassoon Infant Rg" pitchFamily="50" charset="0"/>
        <a:ea typeface="+mn-ea"/>
        <a:cs typeface="+mn-cs"/>
      </a:defRPr>
    </a:lvl3pPr>
    <a:lvl4pPr marL="1371600" algn="l" rtl="0" eaLnBrk="0" fontAlgn="base" hangingPunct="0">
      <a:spcBef>
        <a:spcPct val="0"/>
      </a:spcBef>
      <a:spcAft>
        <a:spcPct val="0"/>
      </a:spcAft>
      <a:defRPr kern="1200">
        <a:solidFill>
          <a:schemeClr val="tx1"/>
        </a:solidFill>
        <a:latin typeface="Sassoon Infant Rg" pitchFamily="50" charset="0"/>
        <a:ea typeface="+mn-ea"/>
        <a:cs typeface="+mn-cs"/>
      </a:defRPr>
    </a:lvl4pPr>
    <a:lvl5pPr marL="1828800" algn="l" rtl="0" eaLnBrk="0" fontAlgn="base" hangingPunct="0">
      <a:spcBef>
        <a:spcPct val="0"/>
      </a:spcBef>
      <a:spcAft>
        <a:spcPct val="0"/>
      </a:spcAft>
      <a:defRPr kern="1200">
        <a:solidFill>
          <a:schemeClr val="tx1"/>
        </a:solidFill>
        <a:latin typeface="Sassoon Infant Rg" pitchFamily="50" charset="0"/>
        <a:ea typeface="+mn-ea"/>
        <a:cs typeface="+mn-cs"/>
      </a:defRPr>
    </a:lvl5pPr>
    <a:lvl6pPr marL="2286000" algn="l" defTabSz="914400" rtl="0" eaLnBrk="1" latinLnBrk="0" hangingPunct="1">
      <a:defRPr kern="1200">
        <a:solidFill>
          <a:schemeClr val="tx1"/>
        </a:solidFill>
        <a:latin typeface="Sassoon Infant Rg" pitchFamily="50" charset="0"/>
        <a:ea typeface="+mn-ea"/>
        <a:cs typeface="+mn-cs"/>
      </a:defRPr>
    </a:lvl6pPr>
    <a:lvl7pPr marL="2743200" algn="l" defTabSz="914400" rtl="0" eaLnBrk="1" latinLnBrk="0" hangingPunct="1">
      <a:defRPr kern="1200">
        <a:solidFill>
          <a:schemeClr val="tx1"/>
        </a:solidFill>
        <a:latin typeface="Sassoon Infant Rg" pitchFamily="50" charset="0"/>
        <a:ea typeface="+mn-ea"/>
        <a:cs typeface="+mn-cs"/>
      </a:defRPr>
    </a:lvl7pPr>
    <a:lvl8pPr marL="3200400" algn="l" defTabSz="914400" rtl="0" eaLnBrk="1" latinLnBrk="0" hangingPunct="1">
      <a:defRPr kern="1200">
        <a:solidFill>
          <a:schemeClr val="tx1"/>
        </a:solidFill>
        <a:latin typeface="Sassoon Infant Rg" pitchFamily="50" charset="0"/>
        <a:ea typeface="+mn-ea"/>
        <a:cs typeface="+mn-cs"/>
      </a:defRPr>
    </a:lvl8pPr>
    <a:lvl9pPr marL="3657600" algn="l" defTabSz="914400" rtl="0" eaLnBrk="1" latinLnBrk="0" hangingPunct="1">
      <a:defRPr kern="1200">
        <a:solidFill>
          <a:schemeClr val="tx1"/>
        </a:solidFill>
        <a:latin typeface="Sassoon Infant Rg" pitchFamily="50"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guide id="3" pos="317">
          <p15:clr>
            <a:srgbClr val="A4A3A4"/>
          </p15:clr>
        </p15:guide>
        <p15:guide id="4" orient="horz" pos="3997">
          <p15:clr>
            <a:srgbClr val="A4A3A4"/>
          </p15:clr>
        </p15:guide>
        <p15:guide id="5" pos="5443">
          <p15:clr>
            <a:srgbClr val="A4A3A4"/>
          </p15:clr>
        </p15:guide>
        <p15:guide id="6" orient="horz" pos="323">
          <p15:clr>
            <a:srgbClr val="A4A3A4"/>
          </p15:clr>
        </p15:guide>
        <p15:guide id="7" pos="476">
          <p15:clr>
            <a:srgbClr val="A4A3A4"/>
          </p15:clr>
        </p15:guide>
        <p15:guide id="8" orient="horz" pos="459">
          <p15:clr>
            <a:srgbClr val="A4A3A4"/>
          </p15:clr>
        </p15:guide>
        <p15:guide id="9" orient="horz" pos="3838">
          <p15:clr>
            <a:srgbClr val="A4A3A4"/>
          </p15:clr>
        </p15:guide>
        <p15:guide id="10" pos="5284">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546AE1"/>
    <a:srgbClr val="5E9AD0"/>
    <a:srgbClr val="D2D62A"/>
    <a:srgbClr val="FFDC4E"/>
    <a:srgbClr val="FFA44B"/>
    <a:srgbClr val="A92EFF"/>
    <a:srgbClr val="FFFF66"/>
    <a:srgbClr val="F0464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88" d="100"/>
          <a:sy n="88" d="100"/>
        </p:scale>
        <p:origin x="1291" y="62"/>
      </p:cViewPr>
      <p:guideLst>
        <p:guide orient="horz" pos="2160"/>
        <p:guide pos="2880"/>
        <p:guide pos="317"/>
        <p:guide orient="horz" pos="3997"/>
        <p:guide pos="5443"/>
        <p:guide orient="horz" pos="323"/>
        <p:guide pos="476"/>
        <p:guide orient="horz" pos="459"/>
        <p:guide orient="horz" pos="3838"/>
        <p:guide pos="5284"/>
      </p:guideLst>
    </p:cSldViewPr>
  </p:slideViewPr>
  <p:notesTextViewPr>
    <p:cViewPr>
      <p:scale>
        <a:sx n="1" d="1"/>
        <a:sy n="1" d="1"/>
      </p:scale>
      <p:origin x="0" y="0"/>
    </p:cViewPr>
  </p:notesTextViewPr>
  <p:notesViewPr>
    <p:cSldViewPr snapToGrid="0">
      <p:cViewPr varScale="1">
        <p:scale>
          <a:sx n="86" d="100"/>
          <a:sy n="86" d="100"/>
        </p:scale>
        <p:origin x="2928" y="7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handoutMaster" Target="handoutMasters/handoutMaster1.xml"/><Relationship Id="rId13" Type="http://schemas.openxmlformats.org/officeDocument/2006/relationships/font" Target="fonts/font5.fntdata"/><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font" Target="fonts/font4.fntdata"/><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font" Target="fonts/font3.fntdata"/><Relationship Id="rId5" Type="http://schemas.openxmlformats.org/officeDocument/2006/relationships/slide" Target="slides/slide4.xml"/><Relationship Id="rId15" Type="http://schemas.openxmlformats.org/officeDocument/2006/relationships/font" Target="fonts/font7.fntdata"/><Relationship Id="rId10" Type="http://schemas.openxmlformats.org/officeDocument/2006/relationships/font" Target="fonts/font2.fntdata"/><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font" Target="fonts/font1.fntdata"/><Relationship Id="rId14" Type="http://schemas.openxmlformats.org/officeDocument/2006/relationships/font" Target="fonts/font6.fntdata"/></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BBD0F398-1932-4669-90C8-80F3A35FB7D6}" type="datetimeFigureOut">
              <a:rPr lang="en-GB"/>
              <a:pPr>
                <a:defRPr/>
              </a:pPr>
              <a:t>04/05/2020</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16B52B3F-E26E-44BD-844C-1D6BCADA7D55}" type="slidenum">
              <a:rPr lang="en-GB"/>
              <a:pPr>
                <a:defRPr/>
              </a:pPr>
              <a:t>‹#›</a:t>
            </a:fld>
            <a:endParaRPr lang="en-GB"/>
          </a:p>
        </p:txBody>
      </p:sp>
    </p:spTree>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Rounded Rectangle 3"/>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5" name="Picture 14"/>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486775" y="6700838"/>
            <a:ext cx="585788" cy="8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ctrTitle"/>
          </p:nvPr>
        </p:nvSpPr>
        <p:spPr>
          <a:xfrm>
            <a:off x="466725" y="1122363"/>
            <a:ext cx="8201025" cy="2387600"/>
          </a:xfrm>
        </p:spPr>
        <p:txBody>
          <a:bodyPr>
            <a:normAutofit/>
          </a:bodyPr>
          <a:lstStyle>
            <a:lvl1pPr algn="ctr">
              <a:defRPr sz="4000">
                <a:latin typeface="Sassoon Infant Md" panose="02000603050000020003" pitchFamily="50" charset="0"/>
              </a:defRPr>
            </a:lvl1pPr>
          </a:lstStyle>
          <a:p>
            <a:r>
              <a:rPr lang="en-US" dirty="0" smtClean="0"/>
              <a:t>Click to edit Master title style</a:t>
            </a:r>
            <a:endParaRPr lang="en-US" dirty="0"/>
          </a:p>
        </p:txBody>
      </p:sp>
      <p:sp>
        <p:nvSpPr>
          <p:cNvPr id="3" name="Subtitle 2"/>
          <p:cNvSpPr>
            <a:spLocks noGrp="1"/>
          </p:cNvSpPr>
          <p:nvPr>
            <p:ph type="subTitle" idx="1"/>
          </p:nvPr>
        </p:nvSpPr>
        <p:spPr>
          <a:xfrm>
            <a:off x="466725" y="3602038"/>
            <a:ext cx="8201025" cy="1655762"/>
          </a:xfrm>
        </p:spPr>
        <p:txBody>
          <a:bodyPr/>
          <a:lstStyle>
            <a:lvl1pPr marL="0" indent="0" algn="ctr">
              <a:buNone/>
              <a:defRPr sz="2400">
                <a:latin typeface="Sassoon Infant Rg" panose="02000503030000020003" pitchFamily="50" charset="0"/>
                <a:ea typeface="Sassoon Infant Rg" panose="02000503030000020003" pitchFamily="50"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smtClean="0"/>
              <a:t>Click to edit Master subtitle style</a:t>
            </a:r>
            <a:endParaRPr lang="en-US" dirty="0"/>
          </a:p>
        </p:txBody>
      </p:sp>
    </p:spTree>
    <p:extLst>
      <p:ext uri="{BB962C8B-B14F-4D97-AF65-F5344CB8AC3E}">
        <p14:creationId xmlns:p14="http://schemas.microsoft.com/office/powerpoint/2010/main" val="1379810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4" name="Rounded Rectangle 3"/>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5"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6775" y="6700838"/>
            <a:ext cx="585788" cy="8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457198" y="485773"/>
            <a:ext cx="8220075" cy="1595581"/>
          </a:xfrm>
        </p:spPr>
        <p:txBody>
          <a:bodyPr>
            <a:normAutofit/>
          </a:bodyPr>
          <a:lstStyle>
            <a:lvl1pPr>
              <a:defRPr sz="4000" b="1">
                <a:latin typeface="Sassoon Infant Md" panose="02000603050000020003" pitchFamily="50" charset="0"/>
              </a:defRPr>
            </a:lvl1pPr>
          </a:lstStyle>
          <a:p>
            <a:r>
              <a:rPr lang="en-US" dirty="0" smtClean="0"/>
              <a:t>Click to edit Master title style</a:t>
            </a:r>
            <a:endParaRPr lang="en-US" dirty="0"/>
          </a:p>
        </p:txBody>
      </p:sp>
      <p:sp>
        <p:nvSpPr>
          <p:cNvPr id="3" name="Content Placeholder 2"/>
          <p:cNvSpPr>
            <a:spLocks noGrp="1"/>
          </p:cNvSpPr>
          <p:nvPr>
            <p:ph idx="1"/>
          </p:nvPr>
        </p:nvSpPr>
        <p:spPr>
          <a:xfrm>
            <a:off x="457197" y="2153354"/>
            <a:ext cx="8220075" cy="4242683"/>
          </a:xfrm>
        </p:spPr>
        <p:txBody>
          <a:bodyPr/>
          <a:lstStyle>
            <a:lvl1pPr>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extLst>
      <p:ext uri="{BB962C8B-B14F-4D97-AF65-F5344CB8AC3E}">
        <p14:creationId xmlns:p14="http://schemas.microsoft.com/office/powerpoint/2010/main" val="368688317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pic>
        <p:nvPicPr>
          <p:cNvPr id="4" name="Picture 14"/>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453438" y="6700838"/>
            <a:ext cx="584200"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476249" y="549275"/>
            <a:ext cx="8181975" cy="1325563"/>
          </a:xfrm>
          <a:noFill/>
          <a:ln>
            <a:noFill/>
          </a:ln>
        </p:spPr>
        <p:txBody>
          <a:bodyPr>
            <a:normAutofit/>
          </a:bodyPr>
          <a:lstStyle>
            <a:lvl1pPr>
              <a:defRPr sz="4000" b="1">
                <a:latin typeface="Sassoon Infant Md" panose="02000603050000020003" pitchFamily="50" charset="0"/>
              </a:defRPr>
            </a:lvl1pPr>
          </a:lstStyle>
          <a:p>
            <a:r>
              <a:rPr lang="en-US" dirty="0" smtClean="0"/>
              <a:t>Click to edit Master title style</a:t>
            </a:r>
            <a:endParaRPr lang="en-US" dirty="0"/>
          </a:p>
        </p:txBody>
      </p:sp>
      <p:sp>
        <p:nvSpPr>
          <p:cNvPr id="3" name="Content Placeholder 2"/>
          <p:cNvSpPr>
            <a:spLocks noGrp="1"/>
          </p:cNvSpPr>
          <p:nvPr>
            <p:ph idx="1"/>
          </p:nvPr>
        </p:nvSpPr>
        <p:spPr>
          <a:xfrm>
            <a:off x="481012" y="2014537"/>
            <a:ext cx="8181975" cy="4351338"/>
          </a:xfrm>
          <a:noFill/>
          <a:ln>
            <a:noFill/>
          </a:ln>
        </p:spPr>
        <p:txBody>
          <a:bodyPr/>
          <a:lstStyle>
            <a:lvl1pPr>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extLst>
      <p:ext uri="{BB962C8B-B14F-4D97-AF65-F5344CB8AC3E}">
        <p14:creationId xmlns:p14="http://schemas.microsoft.com/office/powerpoint/2010/main" val="7489688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Planit Title Slide">
    <p:spTree>
      <p:nvGrpSpPr>
        <p:cNvPr id="1" name=""/>
        <p:cNvGrpSpPr/>
        <p:nvPr/>
      </p:nvGrpSpPr>
      <p:grpSpPr>
        <a:xfrm>
          <a:off x="0" y="0"/>
          <a:ext cx="0" cy="0"/>
          <a:chOff x="0" y="0"/>
          <a:chExt cx="0" cy="0"/>
        </a:xfrm>
      </p:grpSpPr>
      <p:sp>
        <p:nvSpPr>
          <p:cNvPr id="2" name="Title 1"/>
          <p:cNvSpPr>
            <a:spLocks noGrp="1"/>
          </p:cNvSpPr>
          <p:nvPr>
            <p:ph type="title"/>
          </p:nvPr>
        </p:nvSpPr>
        <p:spPr>
          <a:xfrm>
            <a:off x="539750" y="2359034"/>
            <a:ext cx="8064500" cy="655294"/>
          </a:xfrm>
          <a:noFill/>
          <a:ln>
            <a:noFill/>
          </a:ln>
        </p:spPr>
        <p:txBody>
          <a:bodyPr>
            <a:noAutofit/>
          </a:bodyPr>
          <a:lstStyle>
            <a:lvl1pPr algn="ctr">
              <a:defRPr sz="6600" b="1">
                <a:solidFill>
                  <a:schemeClr val="bg1"/>
                </a:solidFill>
                <a:latin typeface="BPreplay" panose="02000503000000020004" pitchFamily="50" charset="0"/>
              </a:defRPr>
            </a:lvl1pPr>
          </a:lstStyle>
          <a:p>
            <a:r>
              <a:rPr lang="en-US" dirty="0" smtClean="0"/>
              <a:t>Click to edit Master title style</a:t>
            </a:r>
            <a:endParaRPr lang="en-GB" dirty="0"/>
          </a:p>
        </p:txBody>
      </p:sp>
      <p:sp>
        <p:nvSpPr>
          <p:cNvPr id="11" name="Text Placeholder 10"/>
          <p:cNvSpPr>
            <a:spLocks noGrp="1"/>
          </p:cNvSpPr>
          <p:nvPr>
            <p:ph type="body" sz="quarter" idx="10"/>
          </p:nvPr>
        </p:nvSpPr>
        <p:spPr>
          <a:xfrm>
            <a:off x="1654969" y="3199950"/>
            <a:ext cx="5834062" cy="543989"/>
          </a:xfrm>
          <a:noFill/>
          <a:ln>
            <a:noFill/>
          </a:ln>
        </p:spPr>
        <p:txBody>
          <a:bodyPr anchor="ctr" anchorCtr="1">
            <a:noAutofit/>
          </a:bodyPr>
          <a:lstStyle>
            <a:lvl1pPr marL="0" indent="0" algn="ctr">
              <a:buNone/>
              <a:defRPr sz="2800">
                <a:solidFill>
                  <a:schemeClr val="bg1"/>
                </a:solidFill>
                <a:latin typeface="BPreplay" panose="02000503000000020004" pitchFamily="50" charset="0"/>
              </a:defRPr>
            </a:lvl1pPr>
          </a:lstStyle>
          <a:p>
            <a:pPr lvl="0"/>
            <a:r>
              <a:rPr lang="en-US" dirty="0" smtClean="0"/>
              <a:t>Click to edit Master text styles</a:t>
            </a:r>
          </a:p>
        </p:txBody>
      </p:sp>
    </p:spTree>
    <p:extLst>
      <p:ext uri="{BB962C8B-B14F-4D97-AF65-F5344CB8AC3E}">
        <p14:creationId xmlns:p14="http://schemas.microsoft.com/office/powerpoint/2010/main" val="31639847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69930890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pic>
        <p:nvPicPr>
          <p:cNvPr id="2" name="Picture 14"/>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453438" y="6700838"/>
            <a:ext cx="584200"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626213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8"/>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smtClean="0"/>
              <a:t>Click to edit Master title style</a:t>
            </a:r>
          </a:p>
        </p:txBody>
      </p:sp>
      <p:sp>
        <p:nvSpPr>
          <p:cNvPr id="1027" name="Text Placeholder 2"/>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Tree>
  </p:cSld>
  <p:clrMap bg1="lt1" tx1="dk1" bg2="lt2" tx2="dk2" accent1="accent1" accent2="accent2" accent3="accent3" accent4="accent4" accent5="accent5" accent6="accent6" hlink="hlink" folHlink="folHlink"/>
  <p:sldLayoutIdLst>
    <p:sldLayoutId id="2147483693" r:id="rId1"/>
    <p:sldLayoutId id="2147483694" r:id="rId2"/>
    <p:sldLayoutId id="2147483695" r:id="rId3"/>
    <p:sldLayoutId id="2147483691" r:id="rId4"/>
    <p:sldLayoutId id="2147483692" r:id="rId5"/>
    <p:sldLayoutId id="2147483696" r:id="rId6"/>
  </p:sldLayoutIdLst>
  <p:timing>
    <p:tnLst>
      <p:par>
        <p:cTn id="1" dur="indefinite" restart="never" nodeType="tmRoot"/>
      </p:par>
    </p:tnLst>
  </p:timing>
  <p:txStyles>
    <p:titleStyle>
      <a:lvl1pPr algn="l" rtl="0" eaLnBrk="0" fontAlgn="base" hangingPunct="0">
        <a:lnSpc>
          <a:spcPct val="90000"/>
        </a:lnSpc>
        <a:spcBef>
          <a:spcPct val="0"/>
        </a:spcBef>
        <a:spcAft>
          <a:spcPct val="0"/>
        </a:spcAft>
        <a:defRPr sz="4000" kern="1200">
          <a:solidFill>
            <a:srgbClr val="1C1C1C"/>
          </a:solidFill>
          <a:latin typeface="Sassoon Infant Md" panose="02000603050000020003" pitchFamily="50" charset="0"/>
          <a:ea typeface="+mj-ea"/>
          <a:cs typeface="+mj-cs"/>
        </a:defRPr>
      </a:lvl1pPr>
      <a:lvl2pPr algn="l" rtl="0" eaLnBrk="0" fontAlgn="base" hangingPunct="0">
        <a:lnSpc>
          <a:spcPct val="90000"/>
        </a:lnSpc>
        <a:spcBef>
          <a:spcPct val="0"/>
        </a:spcBef>
        <a:spcAft>
          <a:spcPct val="0"/>
        </a:spcAft>
        <a:defRPr sz="4000">
          <a:solidFill>
            <a:srgbClr val="1C1C1C"/>
          </a:solidFill>
          <a:latin typeface="Sassoon Infant Md" pitchFamily="50" charset="0"/>
        </a:defRPr>
      </a:lvl2pPr>
      <a:lvl3pPr algn="l" rtl="0" eaLnBrk="0" fontAlgn="base" hangingPunct="0">
        <a:lnSpc>
          <a:spcPct val="90000"/>
        </a:lnSpc>
        <a:spcBef>
          <a:spcPct val="0"/>
        </a:spcBef>
        <a:spcAft>
          <a:spcPct val="0"/>
        </a:spcAft>
        <a:defRPr sz="4000">
          <a:solidFill>
            <a:srgbClr val="1C1C1C"/>
          </a:solidFill>
          <a:latin typeface="Sassoon Infant Md" pitchFamily="50" charset="0"/>
        </a:defRPr>
      </a:lvl3pPr>
      <a:lvl4pPr algn="l" rtl="0" eaLnBrk="0" fontAlgn="base" hangingPunct="0">
        <a:lnSpc>
          <a:spcPct val="90000"/>
        </a:lnSpc>
        <a:spcBef>
          <a:spcPct val="0"/>
        </a:spcBef>
        <a:spcAft>
          <a:spcPct val="0"/>
        </a:spcAft>
        <a:defRPr sz="4000">
          <a:solidFill>
            <a:srgbClr val="1C1C1C"/>
          </a:solidFill>
          <a:latin typeface="Sassoon Infant Md" pitchFamily="50" charset="0"/>
        </a:defRPr>
      </a:lvl4pPr>
      <a:lvl5pPr algn="l" rtl="0" eaLnBrk="0" fontAlgn="base" hangingPunct="0">
        <a:lnSpc>
          <a:spcPct val="90000"/>
        </a:lnSpc>
        <a:spcBef>
          <a:spcPct val="0"/>
        </a:spcBef>
        <a:spcAft>
          <a:spcPct val="0"/>
        </a:spcAft>
        <a:defRPr sz="4000">
          <a:solidFill>
            <a:srgbClr val="1C1C1C"/>
          </a:solidFill>
          <a:latin typeface="Sassoon Infant Md" pitchFamily="50" charset="0"/>
        </a:defRPr>
      </a:lvl5pPr>
      <a:lvl6pPr marL="457200" algn="l" rtl="0" fontAlgn="base">
        <a:lnSpc>
          <a:spcPct val="90000"/>
        </a:lnSpc>
        <a:spcBef>
          <a:spcPct val="0"/>
        </a:spcBef>
        <a:spcAft>
          <a:spcPct val="0"/>
        </a:spcAft>
        <a:defRPr sz="4000">
          <a:solidFill>
            <a:srgbClr val="1C1C1C"/>
          </a:solidFill>
          <a:latin typeface="Sassoon Infant Md" pitchFamily="50" charset="0"/>
        </a:defRPr>
      </a:lvl6pPr>
      <a:lvl7pPr marL="914400" algn="l" rtl="0" fontAlgn="base">
        <a:lnSpc>
          <a:spcPct val="90000"/>
        </a:lnSpc>
        <a:spcBef>
          <a:spcPct val="0"/>
        </a:spcBef>
        <a:spcAft>
          <a:spcPct val="0"/>
        </a:spcAft>
        <a:defRPr sz="4000">
          <a:solidFill>
            <a:srgbClr val="1C1C1C"/>
          </a:solidFill>
          <a:latin typeface="Sassoon Infant Md" pitchFamily="50" charset="0"/>
        </a:defRPr>
      </a:lvl7pPr>
      <a:lvl8pPr marL="1371600" algn="l" rtl="0" fontAlgn="base">
        <a:lnSpc>
          <a:spcPct val="90000"/>
        </a:lnSpc>
        <a:spcBef>
          <a:spcPct val="0"/>
        </a:spcBef>
        <a:spcAft>
          <a:spcPct val="0"/>
        </a:spcAft>
        <a:defRPr sz="4000">
          <a:solidFill>
            <a:srgbClr val="1C1C1C"/>
          </a:solidFill>
          <a:latin typeface="Sassoon Infant Md" pitchFamily="50" charset="0"/>
        </a:defRPr>
      </a:lvl8pPr>
      <a:lvl9pPr marL="1828800" algn="l" rtl="0" fontAlgn="base">
        <a:lnSpc>
          <a:spcPct val="90000"/>
        </a:lnSpc>
        <a:spcBef>
          <a:spcPct val="0"/>
        </a:spcBef>
        <a:spcAft>
          <a:spcPct val="0"/>
        </a:spcAft>
        <a:defRPr sz="4000">
          <a:solidFill>
            <a:srgbClr val="1C1C1C"/>
          </a:solidFill>
          <a:latin typeface="Sassoon Infant Md" pitchFamily="50"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Sassoon Infant Rg" panose="02000503030000020003" pitchFamily="50" charset="0"/>
          <a:ea typeface="Sassoon Infant Rg" panose="02000503030000020003" pitchFamily="50" charset="0"/>
          <a:cs typeface="Sassoon Infant Rg" pitchFamily="50"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Sassoon Infant Rg" pitchFamily="50"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itchFamily="50"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itchFamily="50"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5.xml"/></Relationships>
</file>

<file path=ppt/slides/_rels/slide2.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 Id="rId9" Type="http://schemas.openxmlformats.org/officeDocument/2006/relationships/image" Target="../media/image12.png"/></Relationships>
</file>

<file path=ppt/slides/_rels/slide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 Id="rId5" Type="http://schemas.openxmlformats.org/officeDocument/2006/relationships/image" Target="../media/image17.png"/><Relationship Id="rId4" Type="http://schemas.openxmlformats.org/officeDocument/2006/relationships/image" Target="../media/image16.png"/></Relationships>
</file>

<file path=ppt/slides/_rels/slide5.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hyperlink" Target="https://www.youtube.com/watch?v=5inTryUaQyg"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7170" name="Picture 1"/>
          <p:cNvPicPr>
            <a:picLocks noChangeAspect="1"/>
          </p:cNvPicPr>
          <p:nvPr/>
        </p:nvPicPr>
        <p:blipFill>
          <a:blip r:embed="rId3" cstate="print">
            <a:grayscl/>
            <a:biLevel thresh="50000"/>
            <a:extLst>
              <a:ext uri="{28A0092B-C50C-407E-A947-70E740481C1C}">
                <a14:useLocalDpi xmlns:a14="http://schemas.microsoft.com/office/drawing/2010/main" val="0"/>
              </a:ext>
            </a:extLst>
          </a:blip>
          <a:srcRect/>
          <a:stretch>
            <a:fillRect/>
          </a:stretch>
        </p:blipFill>
        <p:spPr bwMode="auto">
          <a:xfrm>
            <a:off x="4278313" y="5718175"/>
            <a:ext cx="588962" cy="374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55650" y="1690688"/>
            <a:ext cx="2513013" cy="3132137"/>
          </a:xfrm>
          <a:prstGeom prst="rect">
            <a:avLst/>
          </a:prstGeom>
          <a:solidFill>
            <a:srgbClr val="FFDC4E">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8195" name="Title 5"/>
          <p:cNvSpPr>
            <a:spLocks noGrp="1"/>
          </p:cNvSpPr>
          <p:nvPr>
            <p:ph type="title"/>
          </p:nvPr>
        </p:nvSpPr>
        <p:spPr>
          <a:xfrm>
            <a:off x="457200" y="485775"/>
            <a:ext cx="8220075" cy="1204913"/>
          </a:xfrm>
        </p:spPr>
        <p:txBody>
          <a:bodyPr/>
          <a:lstStyle/>
          <a:p>
            <a:pPr algn="ctr" eaLnBrk="1" hangingPunct="1"/>
            <a:r>
              <a:rPr lang="en-GB" altLang="en-US" smtClean="0"/>
              <a:t>Newton’s Discovery</a:t>
            </a:r>
          </a:p>
        </p:txBody>
      </p:sp>
      <p:pic>
        <p:nvPicPr>
          <p:cNvPr id="8196" name="Whole Class"/>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505700" y="615950"/>
            <a:ext cx="12382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ectangle 9"/>
          <p:cNvSpPr/>
          <p:nvPr/>
        </p:nvSpPr>
        <p:spPr>
          <a:xfrm>
            <a:off x="3314700" y="1690688"/>
            <a:ext cx="2513013" cy="3132137"/>
          </a:xfrm>
          <a:prstGeom prst="rect">
            <a:avLst/>
          </a:prstGeom>
          <a:solidFill>
            <a:srgbClr val="FFDC4E">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3" name="Rectangle 12"/>
          <p:cNvSpPr/>
          <p:nvPr/>
        </p:nvSpPr>
        <p:spPr>
          <a:xfrm>
            <a:off x="5873750" y="1690688"/>
            <a:ext cx="2513013" cy="3132137"/>
          </a:xfrm>
          <a:prstGeom prst="rect">
            <a:avLst/>
          </a:prstGeom>
          <a:solidFill>
            <a:srgbClr val="FFDC4E">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7" name="Content Placeholder 6"/>
          <p:cNvSpPr>
            <a:spLocks noGrp="1"/>
          </p:cNvSpPr>
          <p:nvPr>
            <p:ph idx="1"/>
          </p:nvPr>
        </p:nvSpPr>
        <p:spPr>
          <a:xfrm>
            <a:off x="755650" y="1690688"/>
            <a:ext cx="2513013" cy="1870075"/>
          </a:xfrm>
        </p:spPr>
        <p:txBody>
          <a:bodyPr rtlCol="0">
            <a:normAutofit lnSpcReduction="10000"/>
          </a:bodyPr>
          <a:lstStyle/>
          <a:p>
            <a:pPr marL="0" indent="0" eaLnBrk="1" fontAlgn="auto" hangingPunct="1">
              <a:lnSpc>
                <a:spcPct val="100000"/>
              </a:lnSpc>
              <a:spcAft>
                <a:spcPts val="0"/>
              </a:spcAft>
              <a:buFont typeface="Arial" panose="020B0604020202020204" pitchFamily="34" charset="0"/>
              <a:buNone/>
              <a:defRPr/>
            </a:pPr>
            <a:r>
              <a:rPr lang="en-GB" dirty="0">
                <a:cs typeface="+mn-cs"/>
              </a:rPr>
              <a:t>An optical filter is a device that lets some colours of light through, but not others.</a:t>
            </a:r>
          </a:p>
        </p:txBody>
      </p:sp>
      <p:sp>
        <p:nvSpPr>
          <p:cNvPr id="8200" name="Content Placeholder 6"/>
          <p:cNvSpPr>
            <a:spLocks/>
          </p:cNvSpPr>
          <p:nvPr/>
        </p:nvSpPr>
        <p:spPr bwMode="auto">
          <a:xfrm>
            <a:off x="3314700" y="1690688"/>
            <a:ext cx="2509838" cy="2217737"/>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eaLnBrk="1" hangingPunct="1">
              <a:lnSpc>
                <a:spcPct val="110000"/>
              </a:lnSpc>
              <a:buFont typeface="Arial" panose="020B0604020202020204" pitchFamily="34" charset="0"/>
              <a:buNone/>
            </a:pPr>
            <a:r>
              <a:rPr lang="en-GB" altLang="en-US"/>
              <a:t>If we had been at school, we’d have used different coloured filters to look at some coloured objects.</a:t>
            </a:r>
          </a:p>
        </p:txBody>
      </p:sp>
      <p:sp>
        <p:nvSpPr>
          <p:cNvPr id="8201" name="Content Placeholder 6"/>
          <p:cNvSpPr>
            <a:spLocks/>
          </p:cNvSpPr>
          <p:nvPr/>
        </p:nvSpPr>
        <p:spPr bwMode="auto">
          <a:xfrm>
            <a:off x="5873750" y="1690688"/>
            <a:ext cx="2513013" cy="3132137"/>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eaLnBrk="1" hangingPunct="1">
              <a:lnSpc>
                <a:spcPct val="100000"/>
              </a:lnSpc>
              <a:buFont typeface="Arial" panose="020B0604020202020204" pitchFamily="34" charset="0"/>
              <a:buNone/>
            </a:pPr>
            <a:r>
              <a:rPr lang="en-GB" altLang="en-US"/>
              <a:t>What do you think they will look like through the different filters?</a:t>
            </a:r>
          </a:p>
        </p:txBody>
      </p:sp>
      <p:sp>
        <p:nvSpPr>
          <p:cNvPr id="16" name="Rectangle 15"/>
          <p:cNvSpPr/>
          <p:nvPr/>
        </p:nvSpPr>
        <p:spPr>
          <a:xfrm>
            <a:off x="747713" y="4887913"/>
            <a:ext cx="7640637" cy="1204912"/>
          </a:xfrm>
          <a:prstGeom prst="rect">
            <a:avLst/>
          </a:prstGeom>
          <a:solidFill>
            <a:srgbClr val="FFA44B">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7" name="Content Placeholder 6"/>
          <p:cNvSpPr>
            <a:spLocks/>
          </p:cNvSpPr>
          <p:nvPr/>
        </p:nvSpPr>
        <p:spPr bwMode="auto">
          <a:xfrm>
            <a:off x="747713" y="4887913"/>
            <a:ext cx="7640637" cy="1204912"/>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algn="ctr" eaLnBrk="1" hangingPunct="1">
              <a:lnSpc>
                <a:spcPct val="100000"/>
              </a:lnSpc>
              <a:buFont typeface="Arial" panose="020B0604020202020204" pitchFamily="34" charset="0"/>
              <a:buNone/>
            </a:pPr>
            <a:endParaRPr lang="en-GB" altLang="en-US"/>
          </a:p>
        </p:txBody>
      </p:sp>
      <p:pic>
        <p:nvPicPr>
          <p:cNvPr id="8204" name="Picture 7"/>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362700" y="3144838"/>
            <a:ext cx="1530350" cy="153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10"/>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rot="-665043">
            <a:off x="6473825" y="3238500"/>
            <a:ext cx="204788" cy="395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 name="Picture 17"/>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rot="834081">
            <a:off x="7540625" y="3230563"/>
            <a:ext cx="204788"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 name="Picture 18"/>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7446963" y="3065463"/>
            <a:ext cx="127000"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Picture 19"/>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rot="-4846585">
            <a:off x="6346031" y="3601244"/>
            <a:ext cx="134938"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 name="Picture 20"/>
          <p:cNvPicPr>
            <a:picLocks noChangeAspect="1"/>
          </p:cNvPicPr>
          <p:nvPr/>
        </p:nvPicPr>
        <p:blipFill>
          <a:blip r:embed="rId7" cstate="print">
            <a:extLst>
              <a:ext uri="{28A0092B-C50C-407E-A947-70E740481C1C}">
                <a14:useLocalDpi xmlns:a14="http://schemas.microsoft.com/office/drawing/2010/main" val="0"/>
              </a:ext>
            </a:extLst>
          </a:blip>
          <a:srcRect/>
          <a:stretch>
            <a:fillRect/>
          </a:stretch>
        </p:blipFill>
        <p:spPr bwMode="auto">
          <a:xfrm rot="-3006628">
            <a:off x="6337301" y="3384550"/>
            <a:ext cx="150812" cy="293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210" name="Picture 11"/>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1063625" y="3311525"/>
            <a:ext cx="1898650" cy="1381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211" name="Picture 21"/>
          <p:cNvPicPr>
            <a:picLocks noChangeAspect="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3895725" y="3732213"/>
            <a:ext cx="1343025" cy="1090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childTnLst>
                          </p:cTn>
                        </p:par>
                        <p:par>
                          <p:cTn id="8" fill="hold" nodeType="afterGroup">
                            <p:stCondLst>
                              <p:cond delay="500"/>
                            </p:stCondLst>
                            <p:childTnLst>
                              <p:par>
                                <p:cTn id="9" presetID="10" presetClass="entr" presetSubtype="0" fill="hold" nodeType="afterEffect">
                                  <p:stCondLst>
                                    <p:cond delay="0"/>
                                  </p:stCondLst>
                                  <p:childTnLst>
                                    <p:set>
                                      <p:cBhvr>
                                        <p:cTn id="10" dur="1" fill="hold">
                                          <p:stCondLst>
                                            <p:cond delay="0"/>
                                          </p:stCondLst>
                                        </p:cTn>
                                        <p:tgtEl>
                                          <p:spTgt spid="20"/>
                                        </p:tgtEl>
                                        <p:attrNameLst>
                                          <p:attrName>style.visibility</p:attrName>
                                        </p:attrNameLst>
                                      </p:cBhvr>
                                      <p:to>
                                        <p:strVal val="visible"/>
                                      </p:to>
                                    </p:set>
                                    <p:animEffect transition="in" filter="fade">
                                      <p:cBhvr>
                                        <p:cTn id="11" dur="500"/>
                                        <p:tgtEl>
                                          <p:spTgt spid="20"/>
                                        </p:tgtEl>
                                      </p:cBhvr>
                                    </p:animEffect>
                                  </p:childTnLst>
                                </p:cTn>
                              </p:par>
                            </p:childTnLst>
                          </p:cTn>
                        </p:par>
                        <p:par>
                          <p:cTn id="12" fill="hold" nodeType="afterGroup">
                            <p:stCondLst>
                              <p:cond delay="1000"/>
                            </p:stCondLst>
                            <p:childTnLst>
                              <p:par>
                                <p:cTn id="13" presetID="10" presetClass="entr" presetSubtype="0" fill="hold" nodeType="afterEffect">
                                  <p:stCondLst>
                                    <p:cond delay="0"/>
                                  </p:stCondLst>
                                  <p:childTnLst>
                                    <p:set>
                                      <p:cBhvr>
                                        <p:cTn id="14" dur="1" fill="hold">
                                          <p:stCondLst>
                                            <p:cond delay="0"/>
                                          </p:stCondLst>
                                        </p:cTn>
                                        <p:tgtEl>
                                          <p:spTgt spid="19"/>
                                        </p:tgtEl>
                                        <p:attrNameLst>
                                          <p:attrName>style.visibility</p:attrName>
                                        </p:attrNameLst>
                                      </p:cBhvr>
                                      <p:to>
                                        <p:strVal val="visible"/>
                                      </p:to>
                                    </p:set>
                                    <p:animEffect transition="in" filter="fade">
                                      <p:cBhvr>
                                        <p:cTn id="15" dur="500"/>
                                        <p:tgtEl>
                                          <p:spTgt spid="19"/>
                                        </p:tgtEl>
                                      </p:cBhvr>
                                    </p:animEffect>
                                  </p:childTnLst>
                                </p:cTn>
                              </p:par>
                            </p:childTnLst>
                          </p:cTn>
                        </p:par>
                        <p:par>
                          <p:cTn id="16" fill="hold" nodeType="afterGroup">
                            <p:stCondLst>
                              <p:cond delay="1500"/>
                            </p:stCondLst>
                            <p:childTnLst>
                              <p:par>
                                <p:cTn id="17" presetID="10" presetClass="entr" presetSubtype="0" fill="hold" nodeType="afterEffect">
                                  <p:stCondLst>
                                    <p:cond delay="0"/>
                                  </p:stCondLst>
                                  <p:childTnLst>
                                    <p:set>
                                      <p:cBhvr>
                                        <p:cTn id="18" dur="1" fill="hold">
                                          <p:stCondLst>
                                            <p:cond delay="0"/>
                                          </p:stCondLst>
                                        </p:cTn>
                                        <p:tgtEl>
                                          <p:spTgt spid="21"/>
                                        </p:tgtEl>
                                        <p:attrNameLst>
                                          <p:attrName>style.visibility</p:attrName>
                                        </p:attrNameLst>
                                      </p:cBhvr>
                                      <p:to>
                                        <p:strVal val="visible"/>
                                      </p:to>
                                    </p:set>
                                    <p:animEffect transition="in" filter="fade">
                                      <p:cBhvr>
                                        <p:cTn id="19" dur="500"/>
                                        <p:tgtEl>
                                          <p:spTgt spid="21"/>
                                        </p:tgtEl>
                                      </p:cBhvr>
                                    </p:animEffect>
                                  </p:childTnLst>
                                </p:cTn>
                              </p:par>
                            </p:childTnLst>
                          </p:cTn>
                        </p:par>
                        <p:par>
                          <p:cTn id="20" fill="hold" nodeType="afterGroup">
                            <p:stCondLst>
                              <p:cond delay="2000"/>
                            </p:stCondLst>
                            <p:childTnLst>
                              <p:par>
                                <p:cTn id="21" presetID="10" presetClass="entr" presetSubtype="0" fill="hold" nodeType="afterEffect">
                                  <p:stCondLst>
                                    <p:cond delay="0"/>
                                  </p:stCondLst>
                                  <p:childTnLst>
                                    <p:set>
                                      <p:cBhvr>
                                        <p:cTn id="22" dur="1" fill="hold">
                                          <p:stCondLst>
                                            <p:cond delay="0"/>
                                          </p:stCondLst>
                                        </p:cTn>
                                        <p:tgtEl>
                                          <p:spTgt spid="18"/>
                                        </p:tgtEl>
                                        <p:attrNameLst>
                                          <p:attrName>style.visibility</p:attrName>
                                        </p:attrNameLst>
                                      </p:cBhvr>
                                      <p:to>
                                        <p:strVal val="visible"/>
                                      </p:to>
                                    </p:set>
                                    <p:animEffect transition="in" filter="fade">
                                      <p:cBhvr>
                                        <p:cTn id="23" dur="500"/>
                                        <p:tgtEl>
                                          <p:spTgt spid="18"/>
                                        </p:tgtEl>
                                      </p:cBhvr>
                                    </p:animEffect>
                                  </p:childTnLst>
                                </p:cTn>
                              </p:par>
                            </p:childTnLst>
                          </p:cTn>
                        </p:par>
                      </p:childTnLst>
                    </p:cTn>
                  </p:par>
                  <p:par>
                    <p:cTn id="24" fill="hold" nodeType="clickPar">
                      <p:stCondLst>
                        <p:cond delay="indefinite"/>
                      </p:stCondLst>
                      <p:childTnLst>
                        <p:par>
                          <p:cTn id="25" fill="hold" nodeType="withGroup">
                            <p:stCondLst>
                              <p:cond delay="0"/>
                            </p:stCondLst>
                            <p:childTnLst>
                              <p:par>
                                <p:cTn id="26" presetID="10" presetClass="entr" presetSubtype="0" fill="hold" grpId="0" nodeType="clickEffect" nodePh="1">
                                  <p:stCondLst>
                                    <p:cond delay="0"/>
                                  </p:stCondLst>
                                  <p:endCondLst>
                                    <p:cond evt="begin" delay="0">
                                      <p:tn val="26"/>
                                    </p:cond>
                                  </p:endCondLst>
                                  <p:childTnLst>
                                    <p:set>
                                      <p:cBhvr>
                                        <p:cTn id="27" dur="1" fill="hold">
                                          <p:stCondLst>
                                            <p:cond delay="0"/>
                                          </p:stCondLst>
                                        </p:cTn>
                                        <p:tgtEl>
                                          <p:spTgt spid="17">
                                            <p:txEl>
                                              <p:pRg st="0" end="0"/>
                                            </p:txEl>
                                          </p:spTgt>
                                        </p:tgtEl>
                                        <p:attrNameLst>
                                          <p:attrName>style.visibility</p:attrName>
                                        </p:attrNameLst>
                                      </p:cBhvr>
                                      <p:to>
                                        <p:strVal val="visible"/>
                                      </p:to>
                                    </p:set>
                                    <p:animEffect transition="in" filter="fade">
                                      <p:cBhvr>
                                        <p:cTn id="28" dur="500"/>
                                        <p:tgtEl>
                                          <p:spTgt spid="1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4702175" y="1690688"/>
            <a:ext cx="3681413" cy="4413250"/>
          </a:xfrm>
          <a:prstGeom prst="rect">
            <a:avLst/>
          </a:prstGeom>
          <a:solidFill>
            <a:srgbClr val="FFA44B">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8" name="Rectangle 7"/>
          <p:cNvSpPr/>
          <p:nvPr/>
        </p:nvSpPr>
        <p:spPr>
          <a:xfrm>
            <a:off x="755650" y="1681163"/>
            <a:ext cx="3816350" cy="4411662"/>
          </a:xfrm>
          <a:prstGeom prst="rect">
            <a:avLst/>
          </a:prstGeom>
          <a:solidFill>
            <a:srgbClr val="FFDC4E">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9220" name="Title 5"/>
          <p:cNvSpPr>
            <a:spLocks noGrp="1"/>
          </p:cNvSpPr>
          <p:nvPr>
            <p:ph type="title"/>
          </p:nvPr>
        </p:nvSpPr>
        <p:spPr>
          <a:xfrm>
            <a:off x="457200" y="485775"/>
            <a:ext cx="8220075" cy="1204913"/>
          </a:xfrm>
        </p:spPr>
        <p:txBody>
          <a:bodyPr/>
          <a:lstStyle/>
          <a:p>
            <a:pPr algn="ctr" eaLnBrk="1" hangingPunct="1"/>
            <a:r>
              <a:rPr lang="en-GB" altLang="en-US" smtClean="0"/>
              <a:t>Filtering Facts</a:t>
            </a:r>
          </a:p>
        </p:txBody>
      </p:sp>
      <p:sp>
        <p:nvSpPr>
          <p:cNvPr id="7" name="Content Placeholder 6"/>
          <p:cNvSpPr>
            <a:spLocks noGrp="1"/>
          </p:cNvSpPr>
          <p:nvPr>
            <p:ph idx="1"/>
          </p:nvPr>
        </p:nvSpPr>
        <p:spPr>
          <a:xfrm>
            <a:off x="755650" y="1690688"/>
            <a:ext cx="3824288" cy="4402137"/>
          </a:xfrm>
        </p:spPr>
        <p:txBody>
          <a:bodyPr rtlCol="0" anchor="ctr">
            <a:normAutofit fontScale="92500" lnSpcReduction="10000"/>
          </a:bodyPr>
          <a:lstStyle/>
          <a:p>
            <a:pPr marL="0" indent="0" eaLnBrk="1" fontAlgn="auto" hangingPunct="1">
              <a:lnSpc>
                <a:spcPct val="110000"/>
              </a:lnSpc>
              <a:spcAft>
                <a:spcPts val="0"/>
              </a:spcAft>
              <a:buFont typeface="Arial" panose="020B0604020202020204" pitchFamily="34" charset="0"/>
              <a:buNone/>
              <a:defRPr/>
            </a:pPr>
            <a:r>
              <a:rPr lang="en-GB" dirty="0">
                <a:cs typeface="+mn-cs"/>
              </a:rPr>
              <a:t>As you found out in the last lesson, white light is actually made up of all the colours of the rainbow.</a:t>
            </a:r>
          </a:p>
          <a:p>
            <a:pPr marL="0" indent="0" eaLnBrk="1" fontAlgn="auto" hangingPunct="1">
              <a:lnSpc>
                <a:spcPct val="110000"/>
              </a:lnSpc>
              <a:spcAft>
                <a:spcPts val="0"/>
              </a:spcAft>
              <a:buFont typeface="Arial" panose="020B0604020202020204" pitchFamily="34" charset="0"/>
              <a:buNone/>
              <a:defRPr/>
            </a:pPr>
            <a:r>
              <a:rPr lang="en-GB" dirty="0">
                <a:cs typeface="+mn-cs"/>
              </a:rPr>
              <a:t>This is called the </a:t>
            </a:r>
            <a:r>
              <a:rPr lang="en-GB" dirty="0" smtClean="0">
                <a:cs typeface="+mn-cs"/>
              </a:rPr>
              <a:t>‘visible spectrum’.</a:t>
            </a:r>
            <a:endParaRPr lang="en-GB" dirty="0">
              <a:cs typeface="+mn-cs"/>
            </a:endParaRPr>
          </a:p>
          <a:p>
            <a:pPr marL="0" indent="0" eaLnBrk="1" fontAlgn="auto" hangingPunct="1">
              <a:lnSpc>
                <a:spcPct val="110000"/>
              </a:lnSpc>
              <a:spcAft>
                <a:spcPts val="0"/>
              </a:spcAft>
              <a:buFont typeface="Arial" panose="020B0604020202020204" pitchFamily="34" charset="0"/>
              <a:buNone/>
              <a:defRPr/>
            </a:pPr>
            <a:r>
              <a:rPr lang="en-GB" dirty="0">
                <a:cs typeface="+mn-cs"/>
              </a:rPr>
              <a:t>When a ray of white light shines on an object, the object absorbs some colours and reflects others.</a:t>
            </a:r>
          </a:p>
          <a:p>
            <a:pPr marL="0" indent="0" eaLnBrk="1" fontAlgn="auto" hangingPunct="1">
              <a:lnSpc>
                <a:spcPct val="110000"/>
              </a:lnSpc>
              <a:spcAft>
                <a:spcPts val="0"/>
              </a:spcAft>
              <a:buFont typeface="Arial" panose="020B0604020202020204" pitchFamily="34" charset="0"/>
              <a:buNone/>
              <a:defRPr/>
            </a:pPr>
            <a:r>
              <a:rPr lang="en-GB" dirty="0">
                <a:cs typeface="+mn-cs"/>
              </a:rPr>
              <a:t>A pear reflects the green light and absorbs the other colours of light. </a:t>
            </a:r>
            <a:r>
              <a:rPr lang="en-GB" dirty="0" smtClean="0">
                <a:cs typeface="+mn-cs"/>
              </a:rPr>
              <a:t/>
            </a:r>
            <a:br>
              <a:rPr lang="en-GB" dirty="0" smtClean="0">
                <a:cs typeface="+mn-cs"/>
              </a:rPr>
            </a:br>
            <a:r>
              <a:rPr lang="en-GB" dirty="0" smtClean="0">
                <a:cs typeface="+mn-cs"/>
              </a:rPr>
              <a:t>It </a:t>
            </a:r>
            <a:r>
              <a:rPr lang="en-GB" dirty="0">
                <a:cs typeface="+mn-cs"/>
              </a:rPr>
              <a:t>is only the green light that bounces back into our eye.</a:t>
            </a:r>
          </a:p>
          <a:p>
            <a:pPr marL="0" indent="0" eaLnBrk="1" fontAlgn="auto" hangingPunct="1">
              <a:lnSpc>
                <a:spcPct val="110000"/>
              </a:lnSpc>
              <a:spcAft>
                <a:spcPts val="0"/>
              </a:spcAft>
              <a:buFont typeface="Arial" panose="020B0604020202020204" pitchFamily="34" charset="0"/>
              <a:buNone/>
              <a:defRPr/>
            </a:pPr>
            <a:r>
              <a:rPr lang="en-GB" dirty="0">
                <a:cs typeface="+mn-cs"/>
              </a:rPr>
              <a:t>The pear looks green to our eyes!</a:t>
            </a:r>
          </a:p>
        </p:txBody>
      </p:sp>
      <p:pic>
        <p:nvPicPr>
          <p:cNvPr id="9222"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243388" y="2005013"/>
            <a:ext cx="4140200" cy="4098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fade">
                                      <p:cBhvr>
                                        <p:cTn id="7" dur="500"/>
                                        <p:tgtEl>
                                          <p:spTgt spid="7">
                                            <p:txEl>
                                              <p:pRg st="0" end="0"/>
                                            </p:tx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7">
                                            <p:txEl>
                                              <p:pRg st="1" end="1"/>
                                            </p:txEl>
                                          </p:spTgt>
                                        </p:tgtEl>
                                        <p:attrNameLst>
                                          <p:attrName>style.visibility</p:attrName>
                                        </p:attrNameLst>
                                      </p:cBhvr>
                                      <p:to>
                                        <p:strVal val="visible"/>
                                      </p:to>
                                    </p:set>
                                    <p:animEffect transition="in" filter="fade">
                                      <p:cBhvr>
                                        <p:cTn id="10" dur="500"/>
                                        <p:tgtEl>
                                          <p:spTgt spid="7">
                                            <p:txEl>
                                              <p:pRg st="1" end="1"/>
                                            </p:txEl>
                                          </p:spTgt>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7">
                                            <p:txEl>
                                              <p:pRg st="2" end="2"/>
                                            </p:txEl>
                                          </p:spTgt>
                                        </p:tgtEl>
                                        <p:attrNameLst>
                                          <p:attrName>style.visibility</p:attrName>
                                        </p:attrNameLst>
                                      </p:cBhvr>
                                      <p:to>
                                        <p:strVal val="visible"/>
                                      </p:to>
                                    </p:set>
                                    <p:animEffect transition="in" filter="fade">
                                      <p:cBhvr>
                                        <p:cTn id="15" dur="500"/>
                                        <p:tgtEl>
                                          <p:spTgt spid="7">
                                            <p:txEl>
                                              <p:pRg st="2" end="2"/>
                                            </p:txEl>
                                          </p:spTgt>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7">
                                            <p:txEl>
                                              <p:pRg st="3" end="3"/>
                                            </p:txEl>
                                          </p:spTgt>
                                        </p:tgtEl>
                                        <p:attrNameLst>
                                          <p:attrName>style.visibility</p:attrName>
                                        </p:attrNameLst>
                                      </p:cBhvr>
                                      <p:to>
                                        <p:strVal val="visible"/>
                                      </p:to>
                                    </p:set>
                                    <p:animEffect transition="in" filter="fade">
                                      <p:cBhvr>
                                        <p:cTn id="18" dur="500"/>
                                        <p:tgtEl>
                                          <p:spTgt spid="7">
                                            <p:txEl>
                                              <p:pRg st="3" end="3"/>
                                            </p:txEl>
                                          </p:spTgt>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7">
                                            <p:txEl>
                                              <p:pRg st="4" end="4"/>
                                            </p:txEl>
                                          </p:spTgt>
                                        </p:tgtEl>
                                        <p:attrNameLst>
                                          <p:attrName>style.visibility</p:attrName>
                                        </p:attrNameLst>
                                      </p:cBhvr>
                                      <p:to>
                                        <p:strVal val="visible"/>
                                      </p:to>
                                    </p:set>
                                    <p:animEffect transition="in" filter="fade">
                                      <p:cBhvr>
                                        <p:cTn id="23" dur="500"/>
                                        <p:tgtEl>
                                          <p:spTgt spid="7">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755650" y="1681163"/>
            <a:ext cx="1825625" cy="4411662"/>
          </a:xfrm>
          <a:prstGeom prst="rect">
            <a:avLst/>
          </a:prstGeom>
          <a:solidFill>
            <a:srgbClr val="D2D62A">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0243" name="Title 5"/>
          <p:cNvSpPr>
            <a:spLocks noGrp="1"/>
          </p:cNvSpPr>
          <p:nvPr>
            <p:ph type="title"/>
          </p:nvPr>
        </p:nvSpPr>
        <p:spPr>
          <a:xfrm>
            <a:off x="457200" y="485775"/>
            <a:ext cx="8220075" cy="1204913"/>
          </a:xfrm>
        </p:spPr>
        <p:txBody>
          <a:bodyPr/>
          <a:lstStyle/>
          <a:p>
            <a:pPr algn="ctr" eaLnBrk="1" hangingPunct="1"/>
            <a:r>
              <a:rPr lang="en-GB" altLang="en-US" smtClean="0"/>
              <a:t>Filtering Facts</a:t>
            </a:r>
          </a:p>
        </p:txBody>
      </p:sp>
      <p:sp>
        <p:nvSpPr>
          <p:cNvPr id="11" name="Rectangle 10"/>
          <p:cNvSpPr/>
          <p:nvPr/>
        </p:nvSpPr>
        <p:spPr>
          <a:xfrm>
            <a:off x="4648200" y="1681163"/>
            <a:ext cx="1825625" cy="4411662"/>
          </a:xfrm>
          <a:prstGeom prst="rect">
            <a:avLst/>
          </a:prstGeom>
          <a:solidFill>
            <a:srgbClr val="D2D62A">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2" name="Rectangle 11"/>
          <p:cNvSpPr/>
          <p:nvPr/>
        </p:nvSpPr>
        <p:spPr>
          <a:xfrm>
            <a:off x="2701925" y="1681163"/>
            <a:ext cx="1825625" cy="4411662"/>
          </a:xfrm>
          <a:prstGeom prst="rect">
            <a:avLst/>
          </a:prstGeom>
          <a:solidFill>
            <a:srgbClr val="D2D62A">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3" name="Rectangle 12"/>
          <p:cNvSpPr/>
          <p:nvPr/>
        </p:nvSpPr>
        <p:spPr>
          <a:xfrm>
            <a:off x="6594475" y="1681163"/>
            <a:ext cx="1825625" cy="4411662"/>
          </a:xfrm>
          <a:prstGeom prst="rect">
            <a:avLst/>
          </a:prstGeom>
          <a:solidFill>
            <a:srgbClr val="D2D62A">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0247" name="Content Placeholder 6"/>
          <p:cNvSpPr>
            <a:spLocks noGrp="1"/>
          </p:cNvSpPr>
          <p:nvPr>
            <p:ph idx="1"/>
          </p:nvPr>
        </p:nvSpPr>
        <p:spPr>
          <a:xfrm>
            <a:off x="755650" y="1681163"/>
            <a:ext cx="1825625" cy="2357437"/>
          </a:xfrm>
        </p:spPr>
        <p:txBody>
          <a:bodyPr/>
          <a:lstStyle/>
          <a:p>
            <a:pPr marL="0" indent="0" eaLnBrk="1" hangingPunct="1">
              <a:lnSpc>
                <a:spcPct val="110000"/>
              </a:lnSpc>
              <a:buFont typeface="Arial" panose="020B0604020202020204" pitchFamily="34" charset="0"/>
              <a:buNone/>
            </a:pPr>
            <a:r>
              <a:rPr lang="en-GB" altLang="en-US" smtClean="0"/>
              <a:t>Blue objects absorb all colours of light but blue, which they reflect.</a:t>
            </a:r>
          </a:p>
        </p:txBody>
      </p:sp>
      <p:sp>
        <p:nvSpPr>
          <p:cNvPr id="10248" name="Content Placeholder 6"/>
          <p:cNvSpPr>
            <a:spLocks/>
          </p:cNvSpPr>
          <p:nvPr/>
        </p:nvSpPr>
        <p:spPr bwMode="auto">
          <a:xfrm>
            <a:off x="6594475" y="1681163"/>
            <a:ext cx="1830388" cy="20891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eaLnBrk="1" hangingPunct="1">
              <a:lnSpc>
                <a:spcPct val="110000"/>
              </a:lnSpc>
              <a:buFont typeface="Arial" panose="020B0604020202020204" pitchFamily="34" charset="0"/>
              <a:buNone/>
            </a:pPr>
            <a:r>
              <a:rPr lang="en-GB" altLang="en-US"/>
              <a:t>Black objects absorb all the colours of light.</a:t>
            </a:r>
          </a:p>
        </p:txBody>
      </p:sp>
      <p:sp>
        <p:nvSpPr>
          <p:cNvPr id="10249" name="Content Placeholder 6"/>
          <p:cNvSpPr>
            <a:spLocks/>
          </p:cNvSpPr>
          <p:nvPr/>
        </p:nvSpPr>
        <p:spPr bwMode="auto">
          <a:xfrm>
            <a:off x="4645025" y="1681163"/>
            <a:ext cx="1828800" cy="1814512"/>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eaLnBrk="1" hangingPunct="1">
              <a:lnSpc>
                <a:spcPct val="110000"/>
              </a:lnSpc>
              <a:buFont typeface="Arial" panose="020B0604020202020204" pitchFamily="34" charset="0"/>
              <a:buNone/>
            </a:pPr>
            <a:r>
              <a:rPr lang="en-GB" altLang="en-US"/>
              <a:t>White objects reflect all the colours of light.</a:t>
            </a:r>
          </a:p>
        </p:txBody>
      </p:sp>
      <p:sp>
        <p:nvSpPr>
          <p:cNvPr id="10250" name="Content Placeholder 6"/>
          <p:cNvSpPr>
            <a:spLocks/>
          </p:cNvSpPr>
          <p:nvPr/>
        </p:nvSpPr>
        <p:spPr bwMode="auto">
          <a:xfrm>
            <a:off x="2698750" y="1681163"/>
            <a:ext cx="1828800" cy="2493962"/>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eaLnBrk="1" hangingPunct="1">
              <a:lnSpc>
                <a:spcPct val="110000"/>
              </a:lnSpc>
              <a:buFont typeface="Arial" panose="020B0604020202020204" pitchFamily="34" charset="0"/>
              <a:buNone/>
            </a:pPr>
            <a:r>
              <a:rPr lang="en-GB" altLang="en-US"/>
              <a:t>Red objects absorb all colours of light but red, which they reflect.</a:t>
            </a:r>
          </a:p>
        </p:txBody>
      </p:sp>
      <p:pic>
        <p:nvPicPr>
          <p:cNvPr id="10251" name="Picture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656388" y="4130675"/>
            <a:ext cx="1636712" cy="1476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52"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257550" y="3960813"/>
            <a:ext cx="708025" cy="1817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53" name="Picture 4"/>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928688" y="4175125"/>
            <a:ext cx="1473200" cy="1387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54" name="Picture 16"/>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4757738" y="3908425"/>
            <a:ext cx="1565275" cy="1922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755650" y="1673225"/>
            <a:ext cx="7627938" cy="4419600"/>
          </a:xfrm>
          <a:prstGeom prst="rect">
            <a:avLst/>
          </a:prstGeom>
          <a:solidFill>
            <a:srgbClr val="FFDC4E">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7" name="Content Placeholder 6"/>
          <p:cNvSpPr>
            <a:spLocks noGrp="1"/>
          </p:cNvSpPr>
          <p:nvPr>
            <p:ph idx="1"/>
          </p:nvPr>
        </p:nvSpPr>
        <p:spPr>
          <a:xfrm>
            <a:off x="752475" y="1682750"/>
            <a:ext cx="7631113" cy="1925638"/>
          </a:xfrm>
        </p:spPr>
        <p:txBody>
          <a:bodyPr/>
          <a:lstStyle/>
          <a:p>
            <a:pPr marL="0" indent="0" eaLnBrk="1" hangingPunct="1">
              <a:lnSpc>
                <a:spcPct val="110000"/>
              </a:lnSpc>
              <a:buFont typeface="Arial" panose="020B0604020202020204" pitchFamily="34" charset="0"/>
              <a:buNone/>
            </a:pPr>
            <a:r>
              <a:rPr lang="en-GB" altLang="en-US" smtClean="0"/>
              <a:t>A filter only allows certain colours of light through. For example, a green filter allows green light through, but absorbs the other colours.</a:t>
            </a:r>
          </a:p>
          <a:p>
            <a:pPr marL="0" indent="0" eaLnBrk="1" hangingPunct="1">
              <a:lnSpc>
                <a:spcPct val="110000"/>
              </a:lnSpc>
              <a:buFont typeface="Arial" panose="020B0604020202020204" pitchFamily="34" charset="0"/>
              <a:buNone/>
            </a:pPr>
            <a:r>
              <a:rPr lang="en-GB" altLang="en-US" smtClean="0"/>
              <a:t>So if you look at a green pear through a green filter, it will still look green, because the green light will get through the filter to your eyes.</a:t>
            </a:r>
          </a:p>
        </p:txBody>
      </p:sp>
      <p:sp>
        <p:nvSpPr>
          <p:cNvPr id="11268" name="Title 5"/>
          <p:cNvSpPr>
            <a:spLocks noGrp="1"/>
          </p:cNvSpPr>
          <p:nvPr>
            <p:ph type="title"/>
          </p:nvPr>
        </p:nvSpPr>
        <p:spPr>
          <a:xfrm>
            <a:off x="457200" y="485775"/>
            <a:ext cx="8220075" cy="1204913"/>
          </a:xfrm>
        </p:spPr>
        <p:txBody>
          <a:bodyPr/>
          <a:lstStyle/>
          <a:p>
            <a:pPr algn="ctr" eaLnBrk="1" hangingPunct="1"/>
            <a:r>
              <a:rPr lang="en-GB" altLang="en-US" smtClean="0"/>
              <a:t>Filtering Facts</a:t>
            </a:r>
          </a:p>
        </p:txBody>
      </p:sp>
      <p:pic>
        <p:nvPicPr>
          <p:cNvPr id="11269" name="Picture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283075" y="3392488"/>
            <a:ext cx="4105275" cy="2798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Content Placeholder 6"/>
          <p:cNvSpPr>
            <a:spLocks/>
          </p:cNvSpPr>
          <p:nvPr/>
        </p:nvSpPr>
        <p:spPr bwMode="auto">
          <a:xfrm>
            <a:off x="755650" y="3213100"/>
            <a:ext cx="3605213" cy="2871788"/>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eaLnBrk="1" hangingPunct="1">
              <a:lnSpc>
                <a:spcPct val="110000"/>
              </a:lnSpc>
              <a:buFont typeface="Arial" panose="020B0604020202020204" pitchFamily="34" charset="0"/>
              <a:buNone/>
            </a:pPr>
            <a:r>
              <a:rPr lang="en-GB" altLang="en-US"/>
              <a:t>But if you look at it through a red filter, it will look black, because there is no red light reflecting off the pear, and the green light that is reflecting off it will be absorbed by the filter.</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fade">
                                      <p:cBhvr>
                                        <p:cTn id="7" dur="500"/>
                                        <p:tgtEl>
                                          <p:spTgt spid="7">
                                            <p:txEl>
                                              <p:pRg st="0" end="0"/>
                                            </p:tx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7">
                                            <p:txEl>
                                              <p:pRg st="1" end="1"/>
                                            </p:txEl>
                                          </p:spTgt>
                                        </p:tgtEl>
                                        <p:attrNameLst>
                                          <p:attrName>style.visibility</p:attrName>
                                        </p:attrNameLst>
                                      </p:cBhvr>
                                      <p:to>
                                        <p:strVal val="visible"/>
                                      </p:to>
                                    </p:set>
                                    <p:animEffect transition="in" filter="fade">
                                      <p:cBhvr>
                                        <p:cTn id="10" dur="500"/>
                                        <p:tgtEl>
                                          <p:spTgt spid="7">
                                            <p:txEl>
                                              <p:pRg st="1" end="1"/>
                                            </p:txEl>
                                          </p:spTgt>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10">
                                            <p:txEl>
                                              <p:pRg st="0" end="0"/>
                                            </p:txEl>
                                          </p:spTgt>
                                        </p:tgtEl>
                                        <p:attrNameLst>
                                          <p:attrName>style.visibility</p:attrName>
                                        </p:attrNameLst>
                                      </p:cBhvr>
                                      <p:to>
                                        <p:strVal val="visible"/>
                                      </p:to>
                                    </p:set>
                                    <p:animEffect transition="in" filter="fade">
                                      <p:cBhvr>
                                        <p:cTn id="15" dur="500"/>
                                        <p:tgtEl>
                                          <p:spTgt spid="1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p"/>
      <p:bldP spid="10"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85775"/>
            <a:ext cx="8220075" cy="1595438"/>
          </a:xfrm>
        </p:spPr>
        <p:txBody>
          <a:bodyPr>
            <a:normAutofit fontScale="90000"/>
          </a:bodyPr>
          <a:lstStyle/>
          <a:p>
            <a:pPr>
              <a:defRPr/>
            </a:pPr>
            <a:r>
              <a:rPr lang="en-US" dirty="0" smtClean="0"/>
              <a:t>Watch this clip to see what happens when we mix filters. </a:t>
            </a:r>
            <a:endParaRPr lang="en-GB" dirty="0"/>
          </a:p>
        </p:txBody>
      </p:sp>
      <p:sp>
        <p:nvSpPr>
          <p:cNvPr id="12291" name="Content Placeholder 2"/>
          <p:cNvSpPr>
            <a:spLocks noGrp="1"/>
          </p:cNvSpPr>
          <p:nvPr>
            <p:ph idx="1"/>
          </p:nvPr>
        </p:nvSpPr>
        <p:spPr>
          <a:xfrm>
            <a:off x="457200" y="2152650"/>
            <a:ext cx="8220075" cy="4243388"/>
          </a:xfrm>
        </p:spPr>
        <p:txBody>
          <a:bodyPr/>
          <a:lstStyle/>
          <a:p>
            <a:pPr algn="ctr"/>
            <a:r>
              <a:rPr lang="en-GB" altLang="en-US" sz="3600" smtClean="0">
                <a:hlinkClick r:id="rId2"/>
              </a:rPr>
              <a:t>Colour mixing</a:t>
            </a:r>
            <a:endParaRPr lang="en-GB" altLang="en-US" sz="3600" smtClean="0"/>
          </a:p>
        </p:txBody>
      </p:sp>
    </p:spTree>
  </p:cSld>
  <p:clrMapOvr>
    <a:masterClrMapping/>
  </p:clrMapOvr>
</p:sld>
</file>

<file path=ppt/theme/theme1.xml><?xml version="1.0" encoding="utf-8"?>
<a:theme xmlns:a="http://schemas.openxmlformats.org/drawingml/2006/main" name="Office Theme">
  <a:themeElements>
    <a:clrScheme name="Twinkl Planit">
      <a:dk1>
        <a:srgbClr val="1C1C1C"/>
      </a:dk1>
      <a:lt1>
        <a:srgbClr val="FFFFFF"/>
      </a:lt1>
      <a:dk2>
        <a:srgbClr val="132A8C"/>
      </a:dk2>
      <a:lt2>
        <a:srgbClr val="E2E2E2"/>
      </a:lt2>
      <a:accent1>
        <a:srgbClr val="6B388C"/>
      </a:accent1>
      <a:accent2>
        <a:srgbClr val="E6236A"/>
      </a:accent2>
      <a:accent3>
        <a:srgbClr val="32B3A2"/>
      </a:accent3>
      <a:accent4>
        <a:srgbClr val="A21774"/>
      </a:accent4>
      <a:accent5>
        <a:srgbClr val="14B4E4"/>
      </a:accent5>
      <a:accent6>
        <a:srgbClr val="EE7918"/>
      </a:accent6>
      <a:hlink>
        <a:srgbClr val="14B4E4"/>
      </a:hlink>
      <a:folHlink>
        <a:srgbClr val="86CEFA"/>
      </a:folHlink>
    </a:clrScheme>
    <a:fontScheme name="Twinkl Planit">
      <a:majorFont>
        <a:latin typeface="Sassoon Infant Md"/>
        <a:ea typeface=""/>
        <a:cs typeface=""/>
      </a:majorFont>
      <a:minorFont>
        <a:latin typeface="Sassoon Infant Rg"/>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1487</TotalTime>
  <Words>286</Words>
  <Application>Microsoft Office PowerPoint</Application>
  <PresentationFormat>On-screen Show (4:3)</PresentationFormat>
  <Paragraphs>21</Paragraphs>
  <Slides>6</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6</vt:i4>
      </vt:variant>
    </vt:vector>
  </HeadingPairs>
  <TitlesOfParts>
    <vt:vector size="12" baseType="lpstr">
      <vt:lpstr>Sassoon Infant Md</vt:lpstr>
      <vt:lpstr>Calibri</vt:lpstr>
      <vt:lpstr>Sassoon Infant Rg</vt:lpstr>
      <vt:lpstr>Arial</vt:lpstr>
      <vt:lpstr>BPreplay</vt:lpstr>
      <vt:lpstr>Office Theme</vt:lpstr>
      <vt:lpstr>PowerPoint Presentation</vt:lpstr>
      <vt:lpstr>Newton’s Discovery</vt:lpstr>
      <vt:lpstr>Filtering Facts</vt:lpstr>
      <vt:lpstr>Filtering Facts</vt:lpstr>
      <vt:lpstr>Filtering Facts</vt:lpstr>
      <vt:lpstr>Watch this clip to see what happens when we mix filters.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Geography</dc:title>
  <dc:creator>Twinkl</dc:creator>
  <cp:lastModifiedBy>Lindsay Baker</cp:lastModifiedBy>
  <cp:revision>141</cp:revision>
  <dcterms:created xsi:type="dcterms:W3CDTF">2014-10-01T16:09:27Z</dcterms:created>
  <dcterms:modified xsi:type="dcterms:W3CDTF">2020-05-04T14:01:29Z</dcterms:modified>
</cp:coreProperties>
</file>