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80" r:id="rId2"/>
    <p:sldId id="290" r:id="rId3"/>
    <p:sldId id="297" r:id="rId4"/>
    <p:sldId id="298" r:id="rId5"/>
    <p:sldId id="299" r:id="rId6"/>
    <p:sldId id="284" r:id="rId7"/>
    <p:sldId id="283" r:id="rId8"/>
    <p:sldId id="285" r:id="rId9"/>
    <p:sldId id="300" r:id="rId10"/>
    <p:sldId id="289" r:id="rId11"/>
    <p:sldId id="287" r:id="rId12"/>
    <p:sldId id="288" r:id="rId13"/>
    <p:sldId id="279" r:id="rId14"/>
    <p:sldId id="27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m Bannister" initials="SB" lastIdx="5"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FF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39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FADA-BCB0-4238-98A8-4CCF3EF484B8}" type="slidenum">
              <a:rPr lang="en-GB" smtClean="0"/>
              <a:pPr/>
              <a:t>‹#›</a:t>
            </a:fld>
            <a:endParaRPr lang="en-GB"/>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FADA-BCB0-4238-98A8-4CCF3EF484B8}" type="slidenum">
              <a:rPr lang="en-GB" smtClean="0"/>
              <a:pPr/>
              <a:t>‹#›</a:t>
            </a:fld>
            <a:endParaRPr lang="en-GB"/>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E3FADA-BCB0-4238-98A8-4CCF3EF484B8}" type="slidenum">
              <a:rPr lang="en-GB" smtClean="0"/>
              <a:pPr/>
              <a:t>‹#›</a:t>
            </a:fld>
            <a:endParaRPr lang="en-GB"/>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635896" y="6381328"/>
            <a:ext cx="1932748" cy="340618"/>
          </a:xfrm>
          <a:prstGeom prst="rect">
            <a:avLst/>
          </a:prstGeom>
          <a:ln>
            <a:noFill/>
          </a:ln>
          <a:effectLst>
            <a:outerShdw blurRad="292100" dist="139700" dir="2700000" algn="tl" rotWithShape="0">
              <a:srgbClr val="333333">
                <a:alpha val="65000"/>
              </a:srgbClr>
            </a:outerShdw>
          </a:effectLst>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CBA397-A053-4E67-9420-B25142CDE407}" type="datetimeFigureOut">
              <a:rPr lang="en-GB" smtClean="0"/>
              <a:pPr/>
              <a:t>05/11/2014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3FADA-BCB0-4238-98A8-4CCF3EF484B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1DCBA397-A053-4E67-9420-B25142CDE407}" type="datetimeFigureOut">
              <a:rPr lang="en-GB" smtClean="0"/>
              <a:pPr/>
              <a:t>05/11/2014</a:t>
            </a:fld>
            <a:endParaRPr lang="en-GB"/>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GB"/>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00E3FADA-BCB0-4238-98A8-4CCF3EF484B8}"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15.wmf"/><Relationship Id="rId2" Type="http://schemas.openxmlformats.org/officeDocument/2006/relationships/image" Target="../media/image10.jpg"/><Relationship Id="rId1" Type="http://schemas.openxmlformats.org/officeDocument/2006/relationships/slideLayout" Target="../slideLayouts/slideLayout6.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7.png"/><Relationship Id="rId1" Type="http://schemas.openxmlformats.org/officeDocument/2006/relationships/slideLayout" Target="../slideLayouts/slideLayout6.xml"/><Relationship Id="rId4" Type="http://schemas.openxmlformats.org/officeDocument/2006/relationships/image" Target="../media/image18.gif"/></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9.gi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0.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gif"/><Relationship Id="rId1" Type="http://schemas.openxmlformats.org/officeDocument/2006/relationships/slideLayout" Target="../slideLayouts/slideLayout6.xml"/><Relationship Id="rId4" Type="http://schemas.openxmlformats.org/officeDocument/2006/relationships/image" Target="../media/image24.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gi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607317" y="4963815"/>
            <a:ext cx="4039888" cy="769441"/>
          </a:xfrm>
          <a:prstGeom prst="rect">
            <a:avLst/>
          </a:prstGeom>
          <a:noFill/>
        </p:spPr>
        <p:txBody>
          <a:bodyPr wrap="none" lIns="91440" tIns="45720" rIns="91440" bIns="45720">
            <a:spAutoFit/>
          </a:bodyPr>
          <a:lstStyle/>
          <a:p>
            <a:pPr algn="ctr"/>
            <a:r>
              <a:rPr lang="en-US" sz="4400" dirty="0" smtClean="0">
                <a:ln w="18415" cmpd="sng">
                  <a:solidFill>
                    <a:srgbClr val="FFFFFF"/>
                  </a:solidFill>
                  <a:prstDash val="solid"/>
                </a:ln>
                <a:solidFill>
                  <a:srgbClr val="FFFFFF"/>
                </a:solidFill>
                <a:effectLst>
                  <a:glow rad="76200">
                    <a:schemeClr val="tx1">
                      <a:alpha val="31000"/>
                    </a:schemeClr>
                  </a:glow>
                  <a:outerShdw blurRad="63500" dir="3600000" algn="tl" rotWithShape="0">
                    <a:srgbClr val="000000">
                      <a:alpha val="70000"/>
                    </a:srgbClr>
                  </a:outerShdw>
                </a:effectLst>
              </a:rPr>
              <a:t>1. Seeing Light</a:t>
            </a:r>
            <a:endParaRPr lang="en-US" sz="4400" dirty="0">
              <a:ln w="18415" cmpd="sng">
                <a:solidFill>
                  <a:srgbClr val="FFFFFF"/>
                </a:solidFill>
                <a:prstDash val="solid"/>
              </a:ln>
              <a:solidFill>
                <a:srgbClr val="FFFFFF"/>
              </a:solidFill>
              <a:effectLst>
                <a:glow rad="76200">
                  <a:schemeClr val="tx1">
                    <a:alpha val="31000"/>
                  </a:schemeClr>
                </a:glow>
                <a:outerShdw blurRad="63500" dir="3600000" algn="tl" rotWithShape="0">
                  <a:srgbClr val="000000">
                    <a:alpha val="70000"/>
                  </a:srgbClr>
                </a:outerShdw>
              </a:effectLst>
            </a:endParaRPr>
          </a:p>
        </p:txBody>
      </p:sp>
      <p:pic>
        <p:nvPicPr>
          <p:cNvPr id="4098" name="Picture 2" descr="http://downloads.clipart.com/109077728.gif?t=1415018896&amp;h=fdb732af9cf696bf428ad8bc94713b91&amp;u=jacquibann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30087"/>
          <a:stretch/>
        </p:blipFill>
        <p:spPr bwMode="auto">
          <a:xfrm>
            <a:off x="-18256" y="-16628"/>
            <a:ext cx="9180512" cy="48137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346872" y="-35451"/>
            <a:ext cx="4450257" cy="2215991"/>
          </a:xfrm>
          <a:prstGeom prst="rect">
            <a:avLst/>
          </a:prstGeom>
          <a:noFill/>
        </p:spPr>
        <p:txBody>
          <a:bodyPr wrap="none" lIns="91440" tIns="45720" rIns="91440" bIns="45720">
            <a:spAutoFit/>
          </a:bodyPr>
          <a:lstStyle/>
          <a:p>
            <a:pPr algn="ctr"/>
            <a:r>
              <a:rPr lang="en-US" sz="13800" b="0" cap="none" spc="0" dirty="0" smtClean="0">
                <a:ln w="18415" cmpd="sng">
                  <a:solidFill>
                    <a:srgbClr val="FFFFFF"/>
                  </a:solidFill>
                  <a:prstDash val="solid"/>
                </a:ln>
                <a:solidFill>
                  <a:srgbClr val="FFFFFF"/>
                </a:solidFill>
                <a:effectLst>
                  <a:glow rad="101600">
                    <a:schemeClr val="accent1">
                      <a:satMod val="175000"/>
                      <a:alpha val="40000"/>
                    </a:schemeClr>
                  </a:glow>
                  <a:outerShdw blurRad="63500" dir="3600000" algn="tl" rotWithShape="0">
                    <a:srgbClr val="000000">
                      <a:alpha val="70000"/>
                    </a:srgbClr>
                  </a:outerShdw>
                </a:effectLst>
              </a:rPr>
              <a:t>Light</a:t>
            </a:r>
            <a:endParaRPr lang="en-US" sz="13800" b="0" cap="none" spc="0" dirty="0">
              <a:ln w="18415" cmpd="sng">
                <a:solidFill>
                  <a:srgbClr val="FFFFFF"/>
                </a:solidFill>
                <a:prstDash val="solid"/>
              </a:ln>
              <a:solidFill>
                <a:srgbClr val="FFFFFF"/>
              </a:solidFill>
              <a:effectLst>
                <a:glow rad="101600">
                  <a:schemeClr val="accent1">
                    <a:satMod val="175000"/>
                    <a:alpha val="40000"/>
                  </a:schemeClr>
                </a:glow>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24179134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a:xfrm>
            <a:off x="179512" y="116632"/>
            <a:ext cx="8712968" cy="1008112"/>
          </a:xfrm>
        </p:spPr>
        <p:txBody>
          <a:bodyPr/>
          <a:lstStyle/>
          <a:p>
            <a:pPr marL="0" indent="0">
              <a:buNone/>
            </a:pPr>
            <a:r>
              <a:rPr lang="en-GB" dirty="0" smtClean="0"/>
              <a:t>Look at the following  photographs which were all taken in the same location.. Can you explain why they are not all the same?</a:t>
            </a: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6603" y="1524000"/>
            <a:ext cx="4762388" cy="3571791"/>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11533" y="1524000"/>
            <a:ext cx="4752528" cy="357627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32000" y="1445238"/>
            <a:ext cx="5080000" cy="3733800"/>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30006" y="1358283"/>
            <a:ext cx="5204296" cy="3903223"/>
          </a:xfrm>
          <a:prstGeom prst="rect">
            <a:avLst/>
          </a:prstGeom>
        </p:spPr>
      </p:pic>
    </p:spTree>
    <p:extLst>
      <p:ext uri="{BB962C8B-B14F-4D97-AF65-F5344CB8AC3E}">
        <p14:creationId xmlns:p14="http://schemas.microsoft.com/office/powerpoint/2010/main" val="251491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27584" y="908720"/>
            <a:ext cx="7416824" cy="561662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5" y="1106905"/>
            <a:ext cx="3359285" cy="252786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932" y="3905808"/>
            <a:ext cx="3368052" cy="247551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3905808"/>
            <a:ext cx="3359285" cy="2475519"/>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7806" y="1107675"/>
            <a:ext cx="3369455" cy="2527091"/>
          </a:xfrm>
          <a:prstGeom prst="rect">
            <a:avLst/>
          </a:prstGeom>
        </p:spPr>
      </p:pic>
      <p:sp>
        <p:nvSpPr>
          <p:cNvPr id="8" name="TextBox 7"/>
          <p:cNvSpPr txBox="1"/>
          <p:nvPr/>
        </p:nvSpPr>
        <p:spPr>
          <a:xfrm>
            <a:off x="251520" y="188640"/>
            <a:ext cx="8496944" cy="369332"/>
          </a:xfrm>
          <a:prstGeom prst="rect">
            <a:avLst/>
          </a:prstGeom>
          <a:noFill/>
        </p:spPr>
        <p:txBody>
          <a:bodyPr wrap="square" rtlCol="0">
            <a:spAutoFit/>
          </a:bodyPr>
          <a:lstStyle/>
          <a:p>
            <a:pPr algn="ctr"/>
            <a:r>
              <a:rPr lang="en-GB" dirty="0" smtClean="0"/>
              <a:t>Can you explain why the beach looks different in each photograph?</a:t>
            </a:r>
            <a:endParaRPr lang="en-GB" dirty="0"/>
          </a:p>
        </p:txBody>
      </p:sp>
    </p:spTree>
    <p:extLst>
      <p:ext uri="{BB962C8B-B14F-4D97-AF65-F5344CB8AC3E}">
        <p14:creationId xmlns:p14="http://schemas.microsoft.com/office/powerpoint/2010/main" val="21118646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1412776"/>
            <a:ext cx="3168352" cy="3168352"/>
          </a:xfrm>
          <a:prstGeom prst="rect">
            <a:avLst/>
          </a:prstGeom>
        </p:spPr>
      </p:pic>
      <p:sp>
        <p:nvSpPr>
          <p:cNvPr id="4" name="TextBox 3"/>
          <p:cNvSpPr txBox="1"/>
          <p:nvPr/>
        </p:nvSpPr>
        <p:spPr>
          <a:xfrm>
            <a:off x="251520" y="138815"/>
            <a:ext cx="8496944" cy="1015663"/>
          </a:xfrm>
          <a:prstGeom prst="rect">
            <a:avLst/>
          </a:prstGeom>
          <a:noFill/>
        </p:spPr>
        <p:txBody>
          <a:bodyPr wrap="square" rtlCol="0">
            <a:spAutoFit/>
          </a:bodyPr>
          <a:lstStyle/>
          <a:p>
            <a:pPr algn="ctr"/>
            <a:r>
              <a:rPr lang="en-GB" sz="2000" dirty="0" smtClean="0"/>
              <a:t>This is the reason why. </a:t>
            </a:r>
          </a:p>
          <a:p>
            <a:pPr algn="ctr"/>
            <a:r>
              <a:rPr lang="en-GB" sz="2000" dirty="0" smtClean="0"/>
              <a:t>It’s the sun. This picture has been taken by a special camera in space.  </a:t>
            </a:r>
          </a:p>
        </p:txBody>
      </p:sp>
      <p:sp>
        <p:nvSpPr>
          <p:cNvPr id="5" name="TextBox 4"/>
          <p:cNvSpPr txBox="1"/>
          <p:nvPr/>
        </p:nvSpPr>
        <p:spPr>
          <a:xfrm>
            <a:off x="395511" y="4379664"/>
            <a:ext cx="8496944" cy="1631216"/>
          </a:xfrm>
          <a:prstGeom prst="rect">
            <a:avLst/>
          </a:prstGeom>
          <a:noFill/>
        </p:spPr>
        <p:txBody>
          <a:bodyPr wrap="square" rtlCol="0">
            <a:spAutoFit/>
          </a:bodyPr>
          <a:lstStyle/>
          <a:p>
            <a:pPr algn="ctr"/>
            <a:r>
              <a:rPr lang="en-GB" sz="2000" dirty="0" smtClean="0"/>
              <a:t>On days when there are no clouds,  it is bright because there is nothing to block the light from the sun.</a:t>
            </a:r>
          </a:p>
          <a:p>
            <a:pPr algn="ctr"/>
            <a:r>
              <a:rPr lang="en-GB" sz="2000" dirty="0" smtClean="0"/>
              <a:t>On cloudy days,  even though we can’t see the sun,  the light from it still shines through the clouds because it is so bright, and still lets us see.</a:t>
            </a:r>
            <a:endParaRPr lang="en-GB" sz="2000" dirty="0"/>
          </a:p>
        </p:txBody>
      </p:sp>
      <p:sp>
        <p:nvSpPr>
          <p:cNvPr id="8" name="TextBox 7"/>
          <p:cNvSpPr txBox="1"/>
          <p:nvPr/>
        </p:nvSpPr>
        <p:spPr>
          <a:xfrm>
            <a:off x="434873" y="6037851"/>
            <a:ext cx="8496944" cy="400110"/>
          </a:xfrm>
          <a:prstGeom prst="rect">
            <a:avLst/>
          </a:prstGeom>
          <a:noFill/>
        </p:spPr>
        <p:txBody>
          <a:bodyPr wrap="square" rtlCol="0">
            <a:spAutoFit/>
          </a:bodyPr>
          <a:lstStyle/>
          <a:p>
            <a:pPr algn="ctr"/>
            <a:r>
              <a:rPr lang="en-GB" sz="2000" dirty="0" smtClean="0"/>
              <a:t>The sun is the main source of light on earth.</a:t>
            </a:r>
            <a:endParaRPr lang="en-GB" sz="2000" dirty="0"/>
          </a:p>
        </p:txBody>
      </p:sp>
    </p:spTree>
    <p:extLst>
      <p:ext uri="{BB962C8B-B14F-4D97-AF65-F5344CB8AC3E}">
        <p14:creationId xmlns:p14="http://schemas.microsoft.com/office/powerpoint/2010/main" val="4226656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Can you think of any other sources of light?</a:t>
            </a:r>
            <a:endParaRPr lang="en-GB" dirty="0"/>
          </a:p>
        </p:txBody>
      </p:sp>
      <p:pic>
        <p:nvPicPr>
          <p:cNvPr id="3" name="Picture 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1560" y="1844824"/>
            <a:ext cx="1947775" cy="26642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4619"/>
          <a:stretch/>
        </p:blipFill>
        <p:spPr>
          <a:xfrm>
            <a:off x="5652120" y="1052736"/>
            <a:ext cx="3279701" cy="3162300"/>
          </a:xfrm>
          <a:prstGeom prst="ellipse">
            <a:avLst/>
          </a:prstGeom>
          <a:ln>
            <a:noFill/>
          </a:ln>
          <a:effectLst>
            <a:softEdge rad="112500"/>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07904" y="3458620"/>
            <a:ext cx="1440921" cy="2158683"/>
          </a:xfrm>
          <a:prstGeom prst="rect">
            <a:avLst/>
          </a:prstGeom>
          <a:ln>
            <a:noFill/>
          </a:ln>
          <a:effectLst>
            <a:softEdge rad="112500"/>
          </a:effectLst>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rot="10800000" flipH="1" flipV="1">
            <a:off x="3276617" y="1457915"/>
            <a:ext cx="1872208" cy="16155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4550" y="4405906"/>
            <a:ext cx="2182292" cy="1452783"/>
          </a:xfrm>
          <a:prstGeom prst="rect">
            <a:avLst/>
          </a:prstGeom>
          <a:ln>
            <a:noFill/>
          </a:ln>
          <a:effectLst>
            <a:softEdge rad="112500"/>
          </a:effectLst>
        </p:spPr>
      </p:pic>
      <p:pic>
        <p:nvPicPr>
          <p:cNvPr id="8" name="Picture 2" descr="D:\Documents and Settings\Jacqui\Local Settings\Temporary Internet Files\Content.IE5\9KGJR60F\MC900432517[1].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04248" y="4405906"/>
            <a:ext cx="1762125"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51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1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amond(in)">
                                      <p:cBhvr>
                                        <p:cTn id="27" dur="1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diamond(in)">
                                      <p:cBhvr>
                                        <p:cTn id="32"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tint val="96000"/>
                <a:shade val="100000"/>
                <a:alpha val="100000"/>
                <a:satMod val="140000"/>
              </a:schemeClr>
            </a:gs>
            <a:gs pos="31000">
              <a:schemeClr val="bg1">
                <a:tint val="100000"/>
                <a:shade val="90000"/>
                <a:alpha val="100000"/>
              </a:schemeClr>
            </a:gs>
            <a:gs pos="100000">
              <a:schemeClr val="bg1">
                <a:tint val="100000"/>
                <a:shade val="80000"/>
                <a:alpha val="100000"/>
              </a:schemeClr>
            </a:gs>
          </a:gsLst>
          <a:lin ang="5400000" scaled="0"/>
        </a:gradFill>
        <a:effectLst/>
      </p:bgPr>
    </p:bg>
    <p:spTree>
      <p:nvGrpSpPr>
        <p:cNvPr id="1" name=""/>
        <p:cNvGrpSpPr/>
        <p:nvPr/>
      </p:nvGrpSpPr>
      <p:grpSpPr>
        <a:xfrm>
          <a:off x="0" y="0"/>
          <a:ext cx="0" cy="0"/>
          <a:chOff x="0" y="0"/>
          <a:chExt cx="0" cy="0"/>
        </a:xfrm>
      </p:grpSpPr>
      <p:sp>
        <p:nvSpPr>
          <p:cNvPr id="5" name="TextBox 4"/>
          <p:cNvSpPr txBox="1"/>
          <p:nvPr/>
        </p:nvSpPr>
        <p:spPr>
          <a:xfrm>
            <a:off x="395536" y="4005064"/>
            <a:ext cx="8352928" cy="2862322"/>
          </a:xfrm>
          <a:prstGeom prst="rect">
            <a:avLst/>
          </a:prstGeom>
          <a:noFill/>
        </p:spPr>
        <p:txBody>
          <a:bodyPr wrap="square" rtlCol="0">
            <a:spAutoFit/>
          </a:bodyPr>
          <a:lstStyle/>
          <a:p>
            <a:r>
              <a:rPr lang="en-GB" sz="2000" dirty="0" smtClean="0"/>
              <a:t>Light originates from </a:t>
            </a:r>
            <a:r>
              <a:rPr lang="en-GB" sz="2000" dirty="0">
                <a:solidFill>
                  <a:srgbClr val="FFC000"/>
                </a:solidFill>
              </a:rPr>
              <a:t>sources of </a:t>
            </a:r>
            <a:r>
              <a:rPr lang="en-GB" sz="2000" dirty="0" smtClean="0">
                <a:solidFill>
                  <a:srgbClr val="FFC000"/>
                </a:solidFill>
              </a:rPr>
              <a:t>light</a:t>
            </a:r>
            <a:r>
              <a:rPr lang="en-GB" sz="2000" dirty="0" smtClean="0"/>
              <a:t>, such as the sun, or this lighthouse.</a:t>
            </a:r>
          </a:p>
          <a:p>
            <a:endParaRPr lang="en-GB" sz="2000" dirty="0" smtClean="0"/>
          </a:p>
          <a:p>
            <a:r>
              <a:rPr lang="en-GB" sz="2000" dirty="0" smtClean="0"/>
              <a:t>Light travels away from sources of light in straight lines. It takes time for the light to travel, but it is so fast that it is impossible to notice.</a:t>
            </a:r>
          </a:p>
          <a:p>
            <a:endParaRPr lang="en-GB" sz="2000" dirty="0"/>
          </a:p>
          <a:p>
            <a:r>
              <a:rPr lang="en-GB" sz="2000" dirty="0" smtClean="0"/>
              <a:t>Light travels 300 million metres every second. </a:t>
            </a:r>
            <a:r>
              <a:rPr lang="en-GB" sz="2000" dirty="0"/>
              <a:t>That’s </a:t>
            </a:r>
            <a:r>
              <a:rPr lang="en-GB" sz="2000" dirty="0" smtClean="0"/>
              <a:t>nearly a billion miles per hour.</a:t>
            </a:r>
          </a:p>
        </p:txBody>
      </p:sp>
      <p:pic>
        <p:nvPicPr>
          <p:cNvPr id="15" name="Picture 2" descr="http://downloads.clipart.com/20787050.gif?t=1415014470&amp;h=210e4d3d53096c0a839d80187652db42&amp;u=jacquibanny"/>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backgroundMark x1="78533" y1="25827" x2="78533" y2="25827"/>
                        <a14:backgroundMark x1="37867" y1="25827" x2="37867" y2="25827"/>
                        <a14:backgroundMark x1="36133" y1="29606" x2="36133" y2="29606"/>
                        <a14:backgroundMark x1="32533" y1="34488" x2="25867" y2="57795"/>
                        <a14:backgroundMark x1="85867" y1="42677" x2="85867" y2="67874"/>
                        <a14:backgroundMark x1="28000" y1="63622" x2="25867" y2="46142"/>
                        <a14:backgroundMark x1="23467" y1="61575" x2="37067" y2="52441"/>
                        <a14:backgroundMark x1="35333" y1="59213" x2="30800" y2="32126"/>
                        <a14:backgroundMark x1="27200" y1="39843" x2="4133" y2="63622"/>
                        <a14:backgroundMark x1="15600" y1="79528" x2="28400" y2="47559"/>
                        <a14:backgroundMark x1="5333" y1="59685" x2="26800" y2="75748"/>
                        <a14:backgroundMark x1="32133" y1="70866" x2="11200" y2="85354"/>
                        <a14:backgroundMark x1="11200" y1="70394" x2="11200" y2="70394"/>
                        <a14:backgroundMark x1="32133" y1="66929" x2="32133" y2="66929"/>
                        <a14:backgroundMark x1="29200" y1="81102" x2="29200" y2="81102"/>
                        <a14:backgroundMark x1="23067" y1="85827" x2="23067" y2="85827"/>
                        <a14:backgroundMark x1="5733" y1="79055" x2="5733" y2="79055"/>
                        <a14:backgroundMark x1="6267" y1="67402" x2="9467" y2="77638"/>
                        <a14:backgroundMark x1="9467" y1="84882" x2="10667" y2="78110"/>
                        <a14:backgroundMark x1="59600" y1="20472" x2="66533" y2="73701"/>
                        <a14:backgroundMark x1="68667" y1="72756" x2="98133" y2="73228"/>
                        <a14:backgroundMark x1="94933" y1="21890" x2="96933" y2="81102"/>
                        <a14:backgroundMark x1="78933" y1="57323" x2="78933" y2="57323"/>
                        <a14:backgroundMark x1="65733" y1="51024" x2="80133" y2="50551"/>
                        <a14:backgroundMark x1="74800" y1="46614" x2="88267" y2="65984"/>
                        <a14:backgroundMark x1="96933" y1="39370" x2="72267" y2="68346"/>
                        <a14:backgroundMark x1="94533" y1="81102" x2="76800" y2="72283"/>
                        <a14:backgroundMark x1="27600" y1="71339" x2="26267" y2="84882"/>
                        <a14:backgroundMark x1="28400" y1="68346" x2="32933" y2="82520"/>
                        <a14:backgroundMark x1="37867" y1="33543" x2="30400" y2="54331"/>
                      </a14:backgroundRemoval>
                    </a14:imgEffect>
                  </a14:imgLayer>
                </a14:imgProps>
              </a:ext>
              <a:ext uri="{28A0092B-C50C-407E-A947-70E740481C1C}">
                <a14:useLocalDpi xmlns:a14="http://schemas.microsoft.com/office/drawing/2010/main" val="0"/>
              </a:ext>
            </a:extLst>
          </a:blip>
          <a:srcRect/>
          <a:stretch>
            <a:fillRect/>
          </a:stretch>
        </p:blipFill>
        <p:spPr bwMode="auto">
          <a:xfrm>
            <a:off x="2500290" y="188640"/>
            <a:ext cx="4427984" cy="3750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1746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tint val="96000"/>
                <a:shade val="100000"/>
                <a:alpha val="100000"/>
                <a:satMod val="140000"/>
              </a:schemeClr>
            </a:gs>
            <a:gs pos="31000">
              <a:schemeClr val="bg1">
                <a:tint val="100000"/>
                <a:shade val="90000"/>
                <a:alpha val="100000"/>
              </a:schemeClr>
            </a:gs>
            <a:gs pos="100000">
              <a:schemeClr val="bg1">
                <a:tint val="100000"/>
                <a:shade val="80000"/>
                <a:alpha val="100000"/>
              </a:schemeClr>
            </a:gs>
          </a:gsLst>
          <a:lin ang="5400000" scaled="0"/>
        </a:gradFill>
        <a:effectLst/>
      </p:bgPr>
    </p:bg>
    <p:spTree>
      <p:nvGrpSpPr>
        <p:cNvPr id="1" name=""/>
        <p:cNvGrpSpPr/>
        <p:nvPr/>
      </p:nvGrpSpPr>
      <p:grpSpPr>
        <a:xfrm>
          <a:off x="0" y="0"/>
          <a:ext cx="0" cy="0"/>
          <a:chOff x="0" y="0"/>
          <a:chExt cx="0" cy="0"/>
        </a:xfrm>
      </p:grpSpPr>
      <p:sp>
        <p:nvSpPr>
          <p:cNvPr id="5" name="TextBox 4"/>
          <p:cNvSpPr txBox="1"/>
          <p:nvPr/>
        </p:nvSpPr>
        <p:spPr>
          <a:xfrm>
            <a:off x="539552" y="4246056"/>
            <a:ext cx="7920880" cy="1631216"/>
          </a:xfrm>
          <a:prstGeom prst="rect">
            <a:avLst/>
          </a:prstGeom>
          <a:noFill/>
        </p:spPr>
        <p:txBody>
          <a:bodyPr wrap="square" rtlCol="0">
            <a:spAutoFit/>
          </a:bodyPr>
          <a:lstStyle/>
          <a:p>
            <a:r>
              <a:rPr lang="en-GB" sz="2000" dirty="0" smtClean="0"/>
              <a:t>This lighthouse warns sailors of rocks.</a:t>
            </a:r>
          </a:p>
          <a:p>
            <a:endParaRPr lang="en-GB" sz="2000" dirty="0"/>
          </a:p>
          <a:p>
            <a:r>
              <a:rPr lang="en-GB" sz="2000" dirty="0" smtClean="0"/>
              <a:t>The light from the lighthouse travels into the captain’s eyes, and he sees a bright light, which he knows means that there are rocks nearby.</a:t>
            </a:r>
          </a:p>
        </p:txBody>
      </p:sp>
      <p:pic>
        <p:nvPicPr>
          <p:cNvPr id="1026" name="Picture 2" descr="http://downloads.clipart.com/20787050.gif?t=1415014470&amp;h=210e4d3d53096c0a839d80187652db42&amp;u=jacquibanny"/>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backgroundMark x1="78533" y1="25827" x2="78533" y2="25827"/>
                        <a14:backgroundMark x1="37867" y1="25827" x2="37867" y2="25827"/>
                        <a14:backgroundMark x1="36133" y1="29606" x2="36133" y2="29606"/>
                        <a14:backgroundMark x1="32533" y1="34488" x2="25867" y2="57795"/>
                        <a14:backgroundMark x1="85867" y1="42677" x2="85867" y2="67874"/>
                        <a14:backgroundMark x1="28000" y1="63622" x2="25867" y2="46142"/>
                        <a14:backgroundMark x1="23467" y1="61575" x2="37067" y2="52441"/>
                        <a14:backgroundMark x1="35333" y1="59213" x2="30800" y2="32126"/>
                        <a14:backgroundMark x1="27200" y1="39843" x2="4133" y2="63622"/>
                        <a14:backgroundMark x1="15600" y1="79528" x2="28400" y2="47559"/>
                        <a14:backgroundMark x1="5333" y1="59685" x2="26800" y2="75748"/>
                        <a14:backgroundMark x1="32133" y1="70866" x2="11200" y2="85354"/>
                        <a14:backgroundMark x1="11200" y1="70394" x2="11200" y2="70394"/>
                        <a14:backgroundMark x1="32133" y1="66929" x2="32133" y2="66929"/>
                        <a14:backgroundMark x1="29200" y1="81102" x2="29200" y2="81102"/>
                        <a14:backgroundMark x1="23067" y1="85827" x2="23067" y2="85827"/>
                        <a14:backgroundMark x1="5733" y1="79055" x2="5733" y2="79055"/>
                        <a14:backgroundMark x1="6267" y1="67402" x2="9467" y2="77638"/>
                        <a14:backgroundMark x1="9467" y1="84882" x2="10667" y2="78110"/>
                        <a14:backgroundMark x1="59600" y1="20472" x2="66533" y2="73701"/>
                        <a14:backgroundMark x1="68667" y1="72756" x2="98133" y2="73228"/>
                        <a14:backgroundMark x1="94933" y1="21890" x2="96933" y2="81102"/>
                        <a14:backgroundMark x1="78933" y1="57323" x2="78933" y2="57323"/>
                        <a14:backgroundMark x1="65733" y1="51024" x2="80133" y2="50551"/>
                        <a14:backgroundMark x1="74800" y1="46614" x2="88267" y2="65984"/>
                        <a14:backgroundMark x1="96933" y1="39370" x2="72267" y2="68346"/>
                        <a14:backgroundMark x1="94533" y1="81102" x2="76800" y2="72283"/>
                        <a14:backgroundMark x1="27600" y1="71339" x2="26267" y2="84882"/>
                        <a14:backgroundMark x1="28400" y1="68346" x2="32933" y2="82520"/>
                        <a14:backgroundMark x1="37867" y1="33543" x2="30400" y2="54331"/>
                        <a14:backgroundMark x1="19600" y1="20000" x2="17067" y2="33228"/>
                        <a14:backgroundMark x1="24533" y1="33228" x2="10933" y2="33228"/>
                        <a14:backgroundMark x1="27733" y1="15591" x2="20800" y2="34646"/>
                        <a14:backgroundMark x1="18933" y1="49449" x2="267" y2="36850"/>
                        <a14:backgroundMark x1="14000" y1="39055" x2="9600" y2="11181"/>
                        <a14:backgroundMark x1="33867" y1="22205" x2="24533" y2="31024"/>
                        <a14:backgroundMark x1="33867" y1="14173" x2="32000" y2="25197"/>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6300192" y="332656"/>
            <a:ext cx="3240360" cy="27446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downloads.clipart.com/20785869.gif?t=1415014535&amp;h=7b58f356aae57aac1ad17aef019563f6&amp;u=jacquibann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368092">
            <a:off x="683568" y="916792"/>
            <a:ext cx="2162969" cy="2808632"/>
          </a:xfrm>
          <a:prstGeom prst="rect">
            <a:avLst/>
          </a:prstGeom>
          <a:noFill/>
          <a:extLst>
            <a:ext uri="{909E8E84-426E-40DD-AFC4-6F175D3DCCD1}">
              <a14:hiddenFill xmlns:a14="http://schemas.microsoft.com/office/drawing/2010/main">
                <a:solidFill>
                  <a:srgbClr val="FFFFFF"/>
                </a:solidFill>
              </a14:hiddenFill>
            </a:ext>
          </a:extLst>
        </p:spPr>
      </p:pic>
      <p:cxnSp>
        <p:nvCxnSpPr>
          <p:cNvPr id="19" name="Straight Arrow Connector 18"/>
          <p:cNvCxnSpPr/>
          <p:nvPr/>
        </p:nvCxnSpPr>
        <p:spPr>
          <a:xfrm flipH="1">
            <a:off x="2555777" y="847085"/>
            <a:ext cx="5112567" cy="637699"/>
          </a:xfrm>
          <a:prstGeom prst="straightConnector1">
            <a:avLst/>
          </a:prstGeom>
          <a:ln w="127000">
            <a:solidFill>
              <a:srgbClr val="FFFF99"/>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4968044" y="847085"/>
            <a:ext cx="2664296" cy="792088"/>
          </a:xfrm>
          <a:prstGeom prst="straightConnector1">
            <a:avLst/>
          </a:prstGeom>
          <a:ln w="127000">
            <a:solidFill>
              <a:srgbClr val="FFFF99"/>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4815644" y="688822"/>
            <a:ext cx="2816696" cy="152400"/>
          </a:xfrm>
          <a:prstGeom prst="straightConnector1">
            <a:avLst/>
          </a:prstGeom>
          <a:ln w="127000">
            <a:solidFill>
              <a:srgbClr val="FFFF99"/>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89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par>
                          <p:cTn id="11" fill="hold">
                            <p:stCondLst>
                              <p:cond delay="0"/>
                            </p:stCondLst>
                            <p:childTnLst>
                              <p:par>
                                <p:cTn id="12" presetID="22" presetClass="entr" presetSubtype="2"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right)">
                                      <p:cBhvr>
                                        <p:cTn id="14" dur="1500"/>
                                        <p:tgtEl>
                                          <p:spTgt spid="19"/>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right)">
                                      <p:cBhvr>
                                        <p:cTn id="18" dur="1500"/>
                                        <p:tgtEl>
                                          <p:spTgt spid="23"/>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right)">
                                      <p:cBhvr>
                                        <p:cTn id="22" dur="1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tint val="96000"/>
                <a:shade val="100000"/>
                <a:alpha val="100000"/>
                <a:satMod val="140000"/>
              </a:schemeClr>
            </a:gs>
            <a:gs pos="31000">
              <a:schemeClr val="bg1">
                <a:tint val="100000"/>
                <a:shade val="90000"/>
                <a:alpha val="100000"/>
              </a:schemeClr>
            </a:gs>
            <a:gs pos="100000">
              <a:schemeClr val="bg1">
                <a:tint val="100000"/>
                <a:shade val="80000"/>
                <a:alpha val="100000"/>
              </a:schemeClr>
            </a:gs>
          </a:gsLst>
          <a:lin ang="5400000" scaled="0"/>
        </a:gradFill>
        <a:effectLst/>
      </p:bgPr>
    </p:bg>
    <p:spTree>
      <p:nvGrpSpPr>
        <p:cNvPr id="1" name=""/>
        <p:cNvGrpSpPr/>
        <p:nvPr/>
      </p:nvGrpSpPr>
      <p:grpSpPr>
        <a:xfrm>
          <a:off x="0" y="0"/>
          <a:ext cx="0" cy="0"/>
          <a:chOff x="0" y="0"/>
          <a:chExt cx="0" cy="0"/>
        </a:xfrm>
      </p:grpSpPr>
      <p:pic>
        <p:nvPicPr>
          <p:cNvPr id="2052" name="Picture 4" descr="http://downloads.clipart.com/22252774.gif?t=1415015795&amp;h=7fdaa74c7bb117c5fc706f7e97086cae&amp;u=jacquibann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6742" y="1671050"/>
            <a:ext cx="3987258" cy="20467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39552" y="4246056"/>
            <a:ext cx="7920880" cy="1938992"/>
          </a:xfrm>
          <a:prstGeom prst="rect">
            <a:avLst/>
          </a:prstGeom>
          <a:noFill/>
        </p:spPr>
        <p:txBody>
          <a:bodyPr wrap="square" rtlCol="0">
            <a:spAutoFit/>
          </a:bodyPr>
          <a:lstStyle/>
          <a:p>
            <a:r>
              <a:rPr lang="en-GB" sz="2000" dirty="0" smtClean="0"/>
              <a:t>Light can also hit and bounce off objects.</a:t>
            </a:r>
          </a:p>
          <a:p>
            <a:endParaRPr lang="en-GB" sz="2000" dirty="0"/>
          </a:p>
          <a:p>
            <a:r>
              <a:rPr lang="en-GB" sz="2000" dirty="0" smtClean="0"/>
              <a:t>During the day, the light from the Sun hits a ship.</a:t>
            </a:r>
          </a:p>
          <a:p>
            <a:endParaRPr lang="en-GB" sz="2000" dirty="0"/>
          </a:p>
          <a:p>
            <a:r>
              <a:rPr lang="en-GB" sz="2000" dirty="0" smtClean="0"/>
              <a:t>After hitting the ship, the light then travels to the captain, allowing him to see the ship.</a:t>
            </a:r>
          </a:p>
        </p:txBody>
      </p:sp>
      <p:pic>
        <p:nvPicPr>
          <p:cNvPr id="1030" name="Picture 6" descr="http://downloads.clipart.com/20785869.gif?t=1415014535&amp;h=7b58f356aae57aac1ad17aef019563f6&amp;u=jacquibann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368092">
            <a:off x="615219" y="1696378"/>
            <a:ext cx="1775050" cy="2304916"/>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Straight Arrow Connector 26"/>
          <p:cNvCxnSpPr/>
          <p:nvPr/>
        </p:nvCxnSpPr>
        <p:spPr>
          <a:xfrm>
            <a:off x="4815644" y="0"/>
            <a:ext cx="1916596" cy="2294874"/>
          </a:xfrm>
          <a:prstGeom prst="straightConnector1">
            <a:avLst/>
          </a:prstGeom>
          <a:ln w="127000">
            <a:solidFill>
              <a:srgbClr val="FFFF99"/>
            </a:solidFill>
            <a:tailEnd type="arrow"/>
          </a:ln>
        </p:spPr>
        <p:style>
          <a:lnRef idx="1">
            <a:schemeClr val="accent1"/>
          </a:lnRef>
          <a:fillRef idx="0">
            <a:schemeClr val="accent1"/>
          </a:fillRef>
          <a:effectRef idx="0">
            <a:schemeClr val="accent1"/>
          </a:effectRef>
          <a:fontRef idx="minor">
            <a:schemeClr val="tx1"/>
          </a:fontRef>
        </p:style>
      </p:cxnSp>
      <p:sp>
        <p:nvSpPr>
          <p:cNvPr id="2" name="Oval 1"/>
          <p:cNvSpPr/>
          <p:nvPr/>
        </p:nvSpPr>
        <p:spPr>
          <a:xfrm>
            <a:off x="4153762" y="-647913"/>
            <a:ext cx="1323764" cy="1295826"/>
          </a:xfrm>
          <a:prstGeom prst="ellipse">
            <a:avLst/>
          </a:prstGeom>
          <a:solidFill>
            <a:srgbClr val="FFFF00"/>
          </a:solidFill>
          <a:ln>
            <a:solidFill>
              <a:srgbClr val="FFFF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Arrow Connector 12"/>
          <p:cNvCxnSpPr/>
          <p:nvPr/>
        </p:nvCxnSpPr>
        <p:spPr>
          <a:xfrm flipH="1">
            <a:off x="2123728" y="2240868"/>
            <a:ext cx="4464496" cy="0"/>
          </a:xfrm>
          <a:prstGeom prst="straightConnector1">
            <a:avLst/>
          </a:prstGeom>
          <a:ln w="127000">
            <a:solidFill>
              <a:srgbClr val="FFFF99"/>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5915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par>
                          <p:cTn id="15" fill="hold">
                            <p:stCondLst>
                              <p:cond delay="0"/>
                            </p:stCondLst>
                            <p:childTnLst>
                              <p:par>
                                <p:cTn id="16" presetID="22" presetClass="entr" presetSubtype="2"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right)">
                                      <p:cBhvr>
                                        <p:cTn id="18" dur="1500"/>
                                        <p:tgtEl>
                                          <p:spTgt spid="27"/>
                                        </p:tgtEl>
                                      </p:cBhvr>
                                    </p:animEffect>
                                  </p:childTnLst>
                                </p:cTn>
                              </p:par>
                            </p:childTnLst>
                          </p:cTn>
                        </p:par>
                        <p:par>
                          <p:cTn id="19" fill="hold">
                            <p:stCondLst>
                              <p:cond delay="1500"/>
                            </p:stCondLst>
                            <p:childTnLst>
                              <p:par>
                                <p:cTn id="20" presetID="22" presetClass="entr" presetSubtype="2"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right)">
                                      <p:cBhvr>
                                        <p:cTn id="22"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tint val="96000"/>
                <a:shade val="100000"/>
                <a:alpha val="100000"/>
                <a:satMod val="140000"/>
              </a:schemeClr>
            </a:gs>
            <a:gs pos="31000">
              <a:schemeClr val="bg1">
                <a:tint val="100000"/>
                <a:shade val="90000"/>
                <a:alpha val="100000"/>
              </a:schemeClr>
            </a:gs>
            <a:gs pos="100000">
              <a:schemeClr val="bg1">
                <a:tint val="100000"/>
                <a:shade val="80000"/>
                <a:alpha val="100000"/>
              </a:schemeClr>
            </a:gs>
          </a:gsLst>
          <a:lin ang="5400000" scaled="0"/>
        </a:grad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73942" y="356600"/>
            <a:ext cx="2974521" cy="43514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39552" y="4246056"/>
            <a:ext cx="8352928" cy="2246769"/>
          </a:xfrm>
          <a:prstGeom prst="rect">
            <a:avLst/>
          </a:prstGeom>
          <a:noFill/>
        </p:spPr>
        <p:txBody>
          <a:bodyPr wrap="square" rtlCol="0">
            <a:spAutoFit/>
          </a:bodyPr>
          <a:lstStyle/>
          <a:p>
            <a:r>
              <a:rPr lang="en-GB" sz="2000" dirty="0" smtClean="0"/>
              <a:t>In total darkness our eyes cannot see. </a:t>
            </a:r>
          </a:p>
          <a:p>
            <a:endParaRPr lang="en-GB" sz="2000" dirty="0"/>
          </a:p>
          <a:p>
            <a:r>
              <a:rPr lang="en-GB" sz="2000" dirty="0" smtClean="0"/>
              <a:t>This rarely happens in towns and cities as there is usually always light from streetlights or light reflected from the moon.</a:t>
            </a:r>
          </a:p>
          <a:p>
            <a:endParaRPr lang="en-GB" sz="2000" dirty="0"/>
          </a:p>
          <a:p>
            <a:r>
              <a:rPr lang="en-GB" sz="2000" dirty="0" smtClean="0"/>
              <a:t>When there is very little light our eyes adjust to the dark. Our eyes can only see faded colours, or black and grey tones.</a:t>
            </a:r>
          </a:p>
        </p:txBody>
      </p:sp>
      <p:pic>
        <p:nvPicPr>
          <p:cNvPr id="1030" name="Picture 6" descr="http://downloads.clipart.com/20785869.gif?t=1415014535&amp;h=7b58f356aae57aac1ad17aef019563f6&amp;u=jacquibann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368092">
            <a:off x="615219" y="1696378"/>
            <a:ext cx="1775050" cy="2304916"/>
          </a:xfrm>
          <a:prstGeom prst="rect">
            <a:avLst/>
          </a:prstGeom>
          <a:noFill/>
          <a:extLst>
            <a:ext uri="{909E8E84-426E-40DD-AFC4-6F175D3DCCD1}">
              <a14:hiddenFill xmlns:a14="http://schemas.microsoft.com/office/drawing/2010/main">
                <a:solidFill>
                  <a:srgbClr val="FFFFFF"/>
                </a:solidFill>
              </a14:hiddenFill>
            </a:ext>
          </a:extLst>
        </p:spPr>
      </p:pic>
      <p:cxnSp>
        <p:nvCxnSpPr>
          <p:cNvPr id="27" name="Straight Arrow Connector 26"/>
          <p:cNvCxnSpPr/>
          <p:nvPr/>
        </p:nvCxnSpPr>
        <p:spPr>
          <a:xfrm>
            <a:off x="7596336" y="2294874"/>
            <a:ext cx="0" cy="1062118"/>
          </a:xfrm>
          <a:prstGeom prst="straightConnector1">
            <a:avLst/>
          </a:prstGeom>
          <a:ln w="19050">
            <a:solidFill>
              <a:srgbClr val="FFFF99"/>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2123728" y="2294874"/>
            <a:ext cx="5472608" cy="1062118"/>
          </a:xfrm>
          <a:prstGeom prst="straightConnector1">
            <a:avLst/>
          </a:prstGeom>
          <a:ln w="19050">
            <a:solidFill>
              <a:srgbClr val="FFFF99"/>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23528" y="332656"/>
            <a:ext cx="2592288" cy="584775"/>
          </a:xfrm>
          <a:prstGeom prst="rect">
            <a:avLst/>
          </a:prstGeom>
          <a:noFill/>
        </p:spPr>
        <p:txBody>
          <a:bodyPr wrap="square" rtlCol="0">
            <a:spAutoFit/>
          </a:bodyPr>
          <a:lstStyle/>
          <a:p>
            <a:r>
              <a:rPr lang="en-GB" sz="3200" dirty="0" smtClean="0"/>
              <a:t>Night</a:t>
            </a:r>
            <a:endParaRPr lang="en-GB" sz="3200" dirty="0"/>
          </a:p>
        </p:txBody>
      </p:sp>
    </p:spTree>
    <p:extLst>
      <p:ext uri="{BB962C8B-B14F-4D97-AF65-F5344CB8AC3E}">
        <p14:creationId xmlns:p14="http://schemas.microsoft.com/office/powerpoint/2010/main" val="129803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par>
                          <p:cTn id="15" fill="hold">
                            <p:stCondLst>
                              <p:cond delay="0"/>
                            </p:stCondLst>
                            <p:childTnLst>
                              <p:par>
                                <p:cTn id="16" presetID="22" presetClass="entr" presetSubtype="2"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right)">
                                      <p:cBhvr>
                                        <p:cTn id="18" dur="1500"/>
                                        <p:tgtEl>
                                          <p:spTgt spid="27"/>
                                        </p:tgtEl>
                                      </p:cBhvr>
                                    </p:animEffect>
                                  </p:childTnLst>
                                </p:cTn>
                              </p:par>
                            </p:childTnLst>
                          </p:cTn>
                        </p:par>
                        <p:par>
                          <p:cTn id="19" fill="hold">
                            <p:stCondLst>
                              <p:cond delay="1500"/>
                            </p:stCondLst>
                            <p:childTnLst>
                              <p:par>
                                <p:cTn id="20" presetID="22" presetClass="entr" presetSubtype="2"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right)">
                                      <p:cBhvr>
                                        <p:cTn id="22"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539552" y="3501008"/>
            <a:ext cx="7920880" cy="2862322"/>
          </a:xfrm>
          <a:prstGeom prst="rect">
            <a:avLst/>
          </a:prstGeom>
          <a:noFill/>
        </p:spPr>
        <p:txBody>
          <a:bodyPr wrap="square" rtlCol="0">
            <a:spAutoFit/>
          </a:bodyPr>
          <a:lstStyle/>
          <a:p>
            <a:r>
              <a:rPr lang="en-GB" sz="2000" dirty="0" smtClean="0"/>
              <a:t>Light will travel in a straight line from its source until it hits something.</a:t>
            </a:r>
          </a:p>
          <a:p>
            <a:endParaRPr lang="en-GB" sz="2000" dirty="0"/>
          </a:p>
          <a:p>
            <a:r>
              <a:rPr lang="en-GB" sz="2000" dirty="0" smtClean="0"/>
              <a:t>Light from the </a:t>
            </a:r>
            <a:r>
              <a:rPr lang="en-GB" sz="2000" dirty="0"/>
              <a:t>Sun </a:t>
            </a:r>
            <a:r>
              <a:rPr lang="en-GB" sz="2000" dirty="0" smtClean="0"/>
              <a:t>travels 150 billion metres before it hits the Earth. It takes the light 8 minutes to make this journey.</a:t>
            </a:r>
          </a:p>
          <a:p>
            <a:endParaRPr lang="en-GB" sz="2000" dirty="0"/>
          </a:p>
          <a:p>
            <a:r>
              <a:rPr lang="en-GB" sz="2000" dirty="0" smtClean="0"/>
              <a:t>So if you look out the window during the day, you are watching light that has travelled 150,000,000,000 metres, only to stop after reaching your eyeballs.</a:t>
            </a:r>
          </a:p>
        </p:txBody>
      </p:sp>
      <p:pic>
        <p:nvPicPr>
          <p:cNvPr id="5122" name="Picture 2" descr="http://downloads.clipart.com/21691585.gif?t=1415020140&amp;h=c6c1817df2a38534f433a5051cea6913&amp;u=jacquibann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2913" y="116632"/>
            <a:ext cx="2778175" cy="3350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4612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tint val="96000"/>
                <a:shade val="100000"/>
                <a:alpha val="100000"/>
                <a:satMod val="140000"/>
              </a:schemeClr>
            </a:gs>
            <a:gs pos="31000">
              <a:schemeClr val="bg1">
                <a:tint val="100000"/>
                <a:shade val="90000"/>
                <a:alpha val="100000"/>
              </a:schemeClr>
            </a:gs>
            <a:gs pos="100000">
              <a:schemeClr val="bg1">
                <a:tint val="100000"/>
                <a:shade val="80000"/>
                <a:alpha val="100000"/>
              </a:schemeClr>
            </a:gs>
          </a:gsLst>
          <a:lin ang="5400000" scaled="0"/>
        </a:gradFill>
        <a:effectLst/>
      </p:bgPr>
    </p:bg>
    <p:spTree>
      <p:nvGrpSpPr>
        <p:cNvPr id="1" name=""/>
        <p:cNvGrpSpPr/>
        <p:nvPr/>
      </p:nvGrpSpPr>
      <p:grpSpPr>
        <a:xfrm>
          <a:off x="0" y="0"/>
          <a:ext cx="0" cy="0"/>
          <a:chOff x="0" y="0"/>
          <a:chExt cx="0" cy="0"/>
        </a:xfrm>
      </p:grpSpPr>
      <p:pic>
        <p:nvPicPr>
          <p:cNvPr id="1032" name="Picture 8" descr="http://downloads.clipart.com/20817435.gif?t=1415101639&amp;h=2773eaa5a494aef3ae6e7ac94a66357e&amp;u=jacquibann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14754" y="-41867"/>
            <a:ext cx="1401780" cy="159865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downloads.clipart.com/21635004.gif?t=1415101762&amp;h=82f6f23bff364d7ebf685d71b7eb9bec&amp;u=jacquibann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16534" y="2220416"/>
            <a:ext cx="1771181" cy="176827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4750112"/>
            <a:ext cx="7920880" cy="1631216"/>
          </a:xfrm>
          <a:prstGeom prst="rect">
            <a:avLst/>
          </a:prstGeom>
          <a:noFill/>
        </p:spPr>
        <p:txBody>
          <a:bodyPr wrap="square" rtlCol="0">
            <a:spAutoFit/>
          </a:bodyPr>
          <a:lstStyle/>
          <a:p>
            <a:r>
              <a:rPr lang="en-GB" sz="2000" dirty="0" smtClean="0"/>
              <a:t>When light enters our eyes, it is focused onto the part of the eye that detects light, the </a:t>
            </a:r>
            <a:r>
              <a:rPr lang="en-GB" sz="2000" i="1" dirty="0" smtClean="0"/>
              <a:t>retina</a:t>
            </a:r>
            <a:r>
              <a:rPr lang="en-GB" sz="2000" dirty="0" smtClean="0"/>
              <a:t>. </a:t>
            </a:r>
          </a:p>
          <a:p>
            <a:endParaRPr lang="en-GB" sz="2000" dirty="0"/>
          </a:p>
          <a:p>
            <a:r>
              <a:rPr lang="en-GB" sz="2000" dirty="0" smtClean="0"/>
              <a:t>The retina turns the light into a signal and sends it to your brain, allowing it to see.</a:t>
            </a:r>
          </a:p>
        </p:txBody>
      </p:sp>
      <p:pic>
        <p:nvPicPr>
          <p:cNvPr id="1030" name="Picture 6" descr="http://downloads.clipart.com/20499587.gif?t=1415100915&amp;h=26d42297c83bb35df80db74e83e78b4c&amp;u=jacquibanny"/>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2926"/>
          <a:stretch/>
        </p:blipFill>
        <p:spPr bwMode="auto">
          <a:xfrm>
            <a:off x="862184" y="2169678"/>
            <a:ext cx="2197648" cy="1619362"/>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Arrow Connector 10"/>
          <p:cNvCxnSpPr/>
          <p:nvPr/>
        </p:nvCxnSpPr>
        <p:spPr>
          <a:xfrm>
            <a:off x="4815644" y="1147437"/>
            <a:ext cx="1586480" cy="1777507"/>
          </a:xfrm>
          <a:prstGeom prst="straightConnector1">
            <a:avLst/>
          </a:prstGeom>
          <a:ln w="12700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1937628" y="2894560"/>
            <a:ext cx="4464496" cy="0"/>
          </a:xfrm>
          <a:prstGeom prst="straightConnector1">
            <a:avLst/>
          </a:prstGeom>
          <a:ln w="127000">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313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par>
                          <p:cTn id="11" fill="hold">
                            <p:stCondLst>
                              <p:cond delay="0"/>
                            </p:stCondLst>
                            <p:childTnLst>
                              <p:par>
                                <p:cTn id="12" presetID="22" presetClass="entr" presetSubtype="1"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1500"/>
                                        <p:tgtEl>
                                          <p:spTgt spid="11"/>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8" name="TextBox 7"/>
          <p:cNvSpPr txBox="1"/>
          <p:nvPr/>
        </p:nvSpPr>
        <p:spPr>
          <a:xfrm>
            <a:off x="575556" y="363448"/>
            <a:ext cx="8172908" cy="1938992"/>
          </a:xfrm>
          <a:prstGeom prst="rect">
            <a:avLst/>
          </a:prstGeom>
          <a:noFill/>
        </p:spPr>
        <p:txBody>
          <a:bodyPr wrap="square" rtlCol="0">
            <a:spAutoFit/>
          </a:bodyPr>
          <a:lstStyle/>
          <a:p>
            <a:r>
              <a:rPr lang="en-GB" sz="2000" dirty="0" smtClean="0">
                <a:solidFill>
                  <a:schemeClr val="bg1"/>
                </a:solidFill>
              </a:rPr>
              <a:t>There is an area on your retina that does not detect light, called your blind spot.</a:t>
            </a:r>
          </a:p>
          <a:p>
            <a:endParaRPr lang="en-GB" sz="2000" dirty="0">
              <a:solidFill>
                <a:schemeClr val="bg1"/>
              </a:solidFill>
            </a:endParaRPr>
          </a:p>
          <a:p>
            <a:r>
              <a:rPr lang="en-GB" sz="2000" dirty="0" smtClean="0">
                <a:solidFill>
                  <a:schemeClr val="bg1"/>
                </a:solidFill>
              </a:rPr>
              <a:t>Close your right eye and look at the circle. If you are at the correct distance, you will not be able to see the square because it is in your blind spot!</a:t>
            </a:r>
          </a:p>
        </p:txBody>
      </p:sp>
      <p:sp>
        <p:nvSpPr>
          <p:cNvPr id="2" name="Rectangle 1"/>
          <p:cNvSpPr/>
          <p:nvPr/>
        </p:nvSpPr>
        <p:spPr>
          <a:xfrm>
            <a:off x="575556" y="4076565"/>
            <a:ext cx="828092" cy="797886"/>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 name="Oval 2"/>
          <p:cNvSpPr/>
          <p:nvPr/>
        </p:nvSpPr>
        <p:spPr>
          <a:xfrm>
            <a:off x="7410725" y="4079464"/>
            <a:ext cx="720080" cy="79208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5" name="TextBox 4"/>
          <p:cNvSpPr txBox="1"/>
          <p:nvPr/>
        </p:nvSpPr>
        <p:spPr>
          <a:xfrm>
            <a:off x="431540" y="5889466"/>
            <a:ext cx="8172908" cy="707886"/>
          </a:xfrm>
          <a:prstGeom prst="rect">
            <a:avLst/>
          </a:prstGeom>
          <a:noFill/>
        </p:spPr>
        <p:txBody>
          <a:bodyPr wrap="square" rtlCol="0">
            <a:spAutoFit/>
          </a:bodyPr>
          <a:lstStyle/>
          <a:p>
            <a:r>
              <a:rPr lang="en-GB" sz="2000" dirty="0" smtClean="0">
                <a:solidFill>
                  <a:schemeClr val="bg1"/>
                </a:solidFill>
              </a:rPr>
              <a:t>Your teacher might want to find the correct distance before you try this.</a:t>
            </a:r>
          </a:p>
        </p:txBody>
      </p:sp>
    </p:spTree>
    <p:extLst>
      <p:ext uri="{BB962C8B-B14F-4D97-AF65-F5344CB8AC3E}">
        <p14:creationId xmlns:p14="http://schemas.microsoft.com/office/powerpoint/2010/main" val="27718372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tint val="96000"/>
                <a:shade val="100000"/>
                <a:alpha val="100000"/>
                <a:satMod val="140000"/>
              </a:schemeClr>
            </a:gs>
            <a:gs pos="31000">
              <a:schemeClr val="bg1">
                <a:tint val="100000"/>
                <a:shade val="90000"/>
                <a:alpha val="100000"/>
              </a:schemeClr>
            </a:gs>
            <a:gs pos="100000">
              <a:schemeClr val="bg1">
                <a:tint val="100000"/>
                <a:shade val="80000"/>
                <a:alpha val="100000"/>
              </a:schemeClr>
            </a:gs>
          </a:gsLst>
          <a:lin ang="5400000" scaled="0"/>
        </a:gradFill>
        <a:effectLst/>
      </p:bgPr>
    </p:bg>
    <p:spTree>
      <p:nvGrpSpPr>
        <p:cNvPr id="1" name=""/>
        <p:cNvGrpSpPr/>
        <p:nvPr/>
      </p:nvGrpSpPr>
      <p:grpSpPr>
        <a:xfrm>
          <a:off x="0" y="0"/>
          <a:ext cx="0" cy="0"/>
          <a:chOff x="0" y="0"/>
          <a:chExt cx="0" cy="0"/>
        </a:xfrm>
      </p:grpSpPr>
      <p:sp>
        <p:nvSpPr>
          <p:cNvPr id="5" name="TextBox 4"/>
          <p:cNvSpPr txBox="1"/>
          <p:nvPr/>
        </p:nvSpPr>
        <p:spPr>
          <a:xfrm>
            <a:off x="467544" y="4750112"/>
            <a:ext cx="7920880" cy="1815882"/>
          </a:xfrm>
          <a:prstGeom prst="rect">
            <a:avLst/>
          </a:prstGeom>
          <a:noFill/>
        </p:spPr>
        <p:txBody>
          <a:bodyPr wrap="square" rtlCol="0">
            <a:spAutoFit/>
          </a:bodyPr>
          <a:lstStyle/>
          <a:p>
            <a:r>
              <a:rPr lang="en-GB" sz="3200" dirty="0" smtClean="0"/>
              <a:t>NEVER LOOK DIRECTLY AT THE SUN!</a:t>
            </a:r>
          </a:p>
          <a:p>
            <a:endParaRPr lang="en-GB" sz="2000" dirty="0"/>
          </a:p>
          <a:p>
            <a:r>
              <a:rPr lang="en-GB" sz="2000" dirty="0" smtClean="0"/>
              <a:t>The Sun lights up the entire Earth. It is much too bright for our eyes to handle, and if we look directly at it we can permanently damage our eyes and even become blind.</a:t>
            </a:r>
          </a:p>
        </p:txBody>
      </p:sp>
      <p:pic>
        <p:nvPicPr>
          <p:cNvPr id="2054" name="Picture 6" descr="http://downloads.clipart.com/20200194.gif?t=1413198024&amp;h=8eada39656fbe55bb52cd5ec8a8b0a8f&amp;u=jacquibann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1111970"/>
            <a:ext cx="1297700" cy="12977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57051" y="188640"/>
            <a:ext cx="3073278" cy="923330"/>
          </a:xfrm>
          <a:prstGeom prst="rect">
            <a:avLst/>
          </a:prstGeom>
          <a:noFill/>
        </p:spPr>
        <p:txBody>
          <a:bodyPr wrap="none" lIns="91440" tIns="45720" rIns="91440" bIns="45720">
            <a:spAutoFit/>
          </a:bodyPr>
          <a:lstStyle/>
          <a:p>
            <a:pPr algn="ctr"/>
            <a:r>
              <a:rPr lang="en-U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Warning!</a:t>
            </a:r>
            <a:endParaRPr lang="en-U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pic>
        <p:nvPicPr>
          <p:cNvPr id="1028" name="Picture 4" descr="http://downloads.clipart.com/22002752.gif?t=1413207687&amp;h=ae0f3c58be97dc22ed4302f8db019e00&amp;u=jacquibanny"/>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452"/>
          <a:stretch/>
        </p:blipFill>
        <p:spPr bwMode="auto">
          <a:xfrm>
            <a:off x="5830329" y="1340767"/>
            <a:ext cx="1415243" cy="3219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05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1844824"/>
            <a:ext cx="7920880" cy="3477875"/>
          </a:xfrm>
          <a:prstGeom prst="rect">
            <a:avLst/>
          </a:prstGeom>
          <a:noFill/>
        </p:spPr>
        <p:txBody>
          <a:bodyPr wrap="square" rtlCol="0">
            <a:spAutoFit/>
          </a:bodyPr>
          <a:lstStyle/>
          <a:p>
            <a:pPr algn="ctr"/>
            <a:r>
              <a:rPr lang="en-GB" sz="2000" dirty="0" smtClean="0"/>
              <a:t>Can you answer these questions?</a:t>
            </a:r>
          </a:p>
          <a:p>
            <a:endParaRPr lang="en-GB" sz="2000" dirty="0" smtClean="0"/>
          </a:p>
          <a:p>
            <a:endParaRPr lang="en-GB" sz="2000" dirty="0" smtClean="0"/>
          </a:p>
          <a:p>
            <a:r>
              <a:rPr lang="en-GB" sz="2000" dirty="0" smtClean="0"/>
              <a:t>How do we see light?</a:t>
            </a:r>
          </a:p>
          <a:p>
            <a:endParaRPr lang="en-GB" sz="2000" dirty="0"/>
          </a:p>
          <a:p>
            <a:r>
              <a:rPr lang="en-GB" sz="2000" dirty="0" smtClean="0"/>
              <a:t>Where does light come from?</a:t>
            </a:r>
          </a:p>
          <a:p>
            <a:endParaRPr lang="en-GB" sz="2000" dirty="0"/>
          </a:p>
          <a:p>
            <a:r>
              <a:rPr lang="en-GB" sz="2000" dirty="0" smtClean="0"/>
              <a:t>Why can’t you see around a corner?</a:t>
            </a:r>
          </a:p>
          <a:p>
            <a:endParaRPr lang="en-GB" sz="2000" dirty="0"/>
          </a:p>
          <a:p>
            <a:r>
              <a:rPr lang="en-GB" sz="2000" dirty="0" smtClean="0"/>
              <a:t>When you turn your light on, does the light instantly appear?</a:t>
            </a:r>
          </a:p>
          <a:p>
            <a:endParaRPr lang="en-GB" sz="2000" dirty="0"/>
          </a:p>
        </p:txBody>
      </p:sp>
      <p:sp>
        <p:nvSpPr>
          <p:cNvPr id="4" name="Rectangle 3"/>
          <p:cNvSpPr/>
          <p:nvPr/>
        </p:nvSpPr>
        <p:spPr>
          <a:xfrm>
            <a:off x="2332574" y="332656"/>
            <a:ext cx="4334841" cy="923330"/>
          </a:xfrm>
          <a:prstGeom prst="rect">
            <a:avLst/>
          </a:prstGeom>
          <a:noFill/>
        </p:spPr>
        <p:txBody>
          <a:bodyPr wrap="none" lIns="91440" tIns="45720" rIns="91440" bIns="45720">
            <a:spAutoFit/>
          </a:bodyPr>
          <a:lstStyle/>
          <a:p>
            <a:pPr algn="ctr"/>
            <a:r>
              <a:rPr lang="en-US" sz="5400" b="1" cap="none" spc="0" dirty="0" smtClean="0">
                <a:ln w="10541" cmpd="sng">
                  <a:solidFill>
                    <a:srgbClr val="FFFF00"/>
                  </a:solidFill>
                  <a:prstDash val="solid"/>
                </a:ln>
                <a:solidFill>
                  <a:srgbClr val="FFC000"/>
                </a:solidFill>
                <a:effectLst>
                  <a:glow rad="101600">
                    <a:srgbClr val="FFFFCC">
                      <a:alpha val="60000"/>
                    </a:srgbClr>
                  </a:glow>
                </a:effectLst>
              </a:rPr>
              <a:t>Seeing Light</a:t>
            </a:r>
            <a:endParaRPr lang="en-US" sz="5400" b="1" cap="none" spc="0" dirty="0">
              <a:ln w="10541" cmpd="sng">
                <a:solidFill>
                  <a:srgbClr val="FFFF00"/>
                </a:solidFill>
                <a:prstDash val="solid"/>
              </a:ln>
              <a:solidFill>
                <a:srgbClr val="FFC000"/>
              </a:solidFill>
              <a:effectLst>
                <a:glow rad="101600">
                  <a:srgbClr val="FFFFCC">
                    <a:alpha val="60000"/>
                  </a:srgbClr>
                </a:glow>
              </a:effectLst>
            </a:endParaRPr>
          </a:p>
        </p:txBody>
      </p:sp>
    </p:spTree>
    <p:extLst>
      <p:ext uri="{BB962C8B-B14F-4D97-AF65-F5344CB8AC3E}">
        <p14:creationId xmlns:p14="http://schemas.microsoft.com/office/powerpoint/2010/main" val="2835504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710</TotalTime>
  <Words>605</Words>
  <Application>Microsoft Office PowerPoint</Application>
  <PresentationFormat>On-screen Show (4:3)</PresentationFormat>
  <Paragraphs>56</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Horizon</vt:lpstr>
      <vt:lpstr>PowerPoint Presentation</vt:lpstr>
      <vt:lpstr>PowerPoint Presentation</vt:lpstr>
      <vt:lpstr>PowerPoint Presentation</vt:lpstr>
      <vt:lpstr>PowerPoint Presentation</vt:lpstr>
      <vt:lpstr>Can you think of any other sources of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Primary Teaching Tools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Light and dark</dc:title>
  <dc:creator>Jacqui Bannister</dc:creator>
  <cp:lastModifiedBy>Jacqui Bannister</cp:lastModifiedBy>
  <cp:revision>68</cp:revision>
  <dcterms:created xsi:type="dcterms:W3CDTF">2010-10-21T08:43:56Z</dcterms:created>
  <dcterms:modified xsi:type="dcterms:W3CDTF">2014-11-05T15:49:46Z</dcterms:modified>
</cp:coreProperties>
</file>