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84" r:id="rId2"/>
    <p:sldId id="307" r:id="rId3"/>
    <p:sldId id="308" r:id="rId4"/>
    <p:sldId id="309" r:id="rId5"/>
    <p:sldId id="310" r:id="rId6"/>
    <p:sldId id="311" r:id="rId7"/>
    <p:sldId id="312" r:id="rId8"/>
    <p:sldId id="267" r:id="rId9"/>
    <p:sldId id="313" r:id="rId10"/>
    <p:sldId id="314" r:id="rId11"/>
    <p:sldId id="296" r:id="rId12"/>
  </p:sldIdLst>
  <p:sldSz cx="9144000" cy="6858000" type="screen4x3"/>
  <p:notesSz cx="6858000" cy="9144000"/>
  <p:embeddedFontLst>
    <p:embeddedFont>
      <p:font typeface="Twinkl" panose="020B0604020202020204" pitchFamily="2" charset="0"/>
      <p:regular r:id="rId15"/>
      <p:bold r:id="rId16"/>
    </p:embeddedFont>
    <p:embeddedFont>
      <p:font typeface="Calibri" panose="020F0502020204030204" pitchFamily="34" charset="0"/>
      <p:regular r:id="rId17"/>
      <p:bold r:id="rId18"/>
      <p:italic r:id="rId19"/>
      <p:boldItalic r:id="rId20"/>
    </p:embeddedFont>
    <p:embeddedFont>
      <p:font typeface="Sassoon Infant Rg" panose="02000503030000020003" pitchFamily="50" charset="0"/>
      <p:regular r:id="rId21"/>
      <p:bold r:id="rId22"/>
    </p:embeddedFont>
    <p:embeddedFont>
      <p:font typeface="Twinkl SemiBold" pitchFamily="2" charset="0"/>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A76"/>
    <a:srgbClr val="F0A466"/>
    <a:srgbClr val="F7DFBB"/>
    <a:srgbClr val="F8BD95"/>
    <a:srgbClr val="000000"/>
    <a:srgbClr val="FFFFFF"/>
    <a:srgbClr val="F0DD85"/>
    <a:srgbClr val="EB86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50" autoAdjust="0"/>
    <p:restoredTop sz="94660"/>
  </p:normalViewPr>
  <p:slideViewPr>
    <p:cSldViewPr snapToGrid="0">
      <p:cViewPr varScale="1">
        <p:scale>
          <a:sx n="83" d="100"/>
          <a:sy n="83" d="100"/>
        </p:scale>
        <p:origin x="1368" y="67"/>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92" d="100"/>
          <a:sy n="92" d="100"/>
        </p:scale>
        <p:origin x="287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29CC51C-906D-4B17-B66D-C7BD6D9F1450}" type="datetimeFigureOut">
              <a:rPr lang="en-GB"/>
              <a:pPr>
                <a:defRPr/>
              </a:pPr>
              <a:t>11/06/2020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6676B98-73E5-4C59-BE41-BF688648896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2175846-34DC-4AD8-8D6A-44277F7D20FD}" type="datetimeFigureOut">
              <a:rPr lang="en-GB"/>
              <a:pPr>
                <a:defRPr/>
              </a:pPr>
              <a:t>11/06/2020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2BF5C87-9A15-4BBF-8440-6A2157EA219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F623547F-C5B3-4912-8E35-E209AFC7603E}"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0751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Year 1 1A / Year 2 1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185282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Year 2 1A / Year 1 1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22065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Year 3 1A / Year 4 1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784458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Year 4 1A / Year 5 1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984975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Year 5 1A / Year 6 1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23132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Year 6 1A / Year 3 1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500320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Year 1 2A / Year 2 2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059462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Year 2 2A / Year 3 2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360318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Year 3 2A / Year 4 2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719643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Year 4 2A / Year 5 2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919866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Year 5 2A / Year 6 2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578746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Year 6 2A / Year 1 2B">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0261419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smtClean="0"/>
              <a:t>Click to edit Master text styles</a:t>
            </a:r>
          </a:p>
        </p:txBody>
      </p:sp>
    </p:spTree>
    <p:extLst>
      <p:ext uri="{BB962C8B-B14F-4D97-AF65-F5344CB8AC3E}">
        <p14:creationId xmlns:p14="http://schemas.microsoft.com/office/powerpoint/2010/main" val="32050454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7972516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52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6501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90002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05259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592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05111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66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7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65945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50525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824295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84767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120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2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620" r:id="rId1"/>
    <p:sldLayoutId id="2147484633" r:id="rId2"/>
    <p:sldLayoutId id="2147484634" r:id="rId3"/>
    <p:sldLayoutId id="2147484635" r:id="rId4"/>
    <p:sldLayoutId id="2147484636" r:id="rId5"/>
    <p:sldLayoutId id="2147484637" r:id="rId6"/>
    <p:sldLayoutId id="2147484638" r:id="rId7"/>
    <p:sldLayoutId id="2147484639" r:id="rId8"/>
    <p:sldLayoutId id="2147484640" r:id="rId9"/>
    <p:sldLayoutId id="2147484641" r:id="rId10"/>
    <p:sldLayoutId id="2147484642" r:id="rId11"/>
    <p:sldLayoutId id="2147484643" r:id="rId12"/>
    <p:sldLayoutId id="2147484644" r:id="rId13"/>
    <p:sldLayoutId id="2147484645" r:id="rId14"/>
    <p:sldLayoutId id="2147484646" r:id="rId15"/>
    <p:sldLayoutId id="2147484621" r:id="rId16"/>
    <p:sldLayoutId id="2147484622" r:id="rId17"/>
    <p:sldLayoutId id="2147484623" r:id="rId18"/>
    <p:sldLayoutId id="2147484624" r:id="rId19"/>
    <p:sldLayoutId id="2147484625" r:id="rId20"/>
    <p:sldLayoutId id="2147484626" r:id="rId21"/>
    <p:sldLayoutId id="2147484627" r:id="rId22"/>
    <p:sldLayoutId id="2147484628" r:id="rId23"/>
    <p:sldLayoutId id="2147484629" r:id="rId24"/>
    <p:sldLayoutId id="2147484630" r:id="rId25"/>
    <p:sldLayoutId id="2147484631" r:id="rId26"/>
    <p:sldLayoutId id="2147484632" r:id="rId2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1.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4"/>
          <p:cNvSpPr txBox="1">
            <a:spLocks noChangeArrowheads="1"/>
          </p:cNvSpPr>
          <p:nvPr/>
        </p:nvSpPr>
        <p:spPr bwMode="auto">
          <a:xfrm>
            <a:off x="539750" y="723900"/>
            <a:ext cx="806450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buFont typeface="Arial" panose="020B0604020202020204" pitchFamily="34" charset="0"/>
              <a:buNone/>
            </a:pPr>
            <a:r>
              <a:rPr lang="en-GB" altLang="en-US"/>
              <a:t>Today, we’re looking at spellings that belong to the same family of words and how words change when we add prefixes and suffixes. Knowing that a word follows a particular pattern can make it simpler to spell.</a:t>
            </a:r>
          </a:p>
        </p:txBody>
      </p:sp>
      <p:sp>
        <p:nvSpPr>
          <p:cNvPr id="13" name="Rectangle 12"/>
          <p:cNvSpPr/>
          <p:nvPr/>
        </p:nvSpPr>
        <p:spPr bwMode="auto">
          <a:xfrm>
            <a:off x="755650" y="1665288"/>
            <a:ext cx="7632700" cy="104298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Many words share the same </a:t>
            </a:r>
            <a:r>
              <a:rPr lang="en-GB" b="1" dirty="0">
                <a:solidFill>
                  <a:schemeClr val="tx1"/>
                </a:solidFill>
              </a:rPr>
              <a:t>origin</a:t>
            </a:r>
            <a:r>
              <a:rPr lang="en-GB" dirty="0">
                <a:solidFill>
                  <a:schemeClr val="tx1"/>
                </a:solidFill>
              </a:rPr>
              <a:t> or root word.</a:t>
            </a:r>
          </a:p>
        </p:txBody>
      </p:sp>
      <p:sp>
        <p:nvSpPr>
          <p:cNvPr id="4" name="Rectangle 3"/>
          <p:cNvSpPr>
            <a:spLocks noChangeArrowheads="1"/>
          </p:cNvSpPr>
          <p:nvPr/>
        </p:nvSpPr>
        <p:spPr bwMode="auto">
          <a:xfrm>
            <a:off x="755650" y="364966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The word ‘origin’ means where something came from or where it began.</a:t>
            </a:r>
          </a:p>
        </p:txBody>
      </p:sp>
      <p:cxnSp>
        <p:nvCxnSpPr>
          <p:cNvPr id="7" name="Elbow Connector 6"/>
          <p:cNvCxnSpPr/>
          <p:nvPr/>
        </p:nvCxnSpPr>
        <p:spPr>
          <a:xfrm rot="5400000">
            <a:off x="4334669" y="2632869"/>
            <a:ext cx="1262063" cy="771525"/>
          </a:xfrm>
          <a:prstGeom prst="bentConnector3">
            <a:avLst/>
          </a:prstGeom>
          <a:ln w="28575">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97300" y="4298950"/>
            <a:ext cx="1554163" cy="155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500"/>
                                        <p:tgtEl>
                                          <p:spTgt spid="7"/>
                                        </p:tgtEl>
                                      </p:cBhvr>
                                    </p:animEffect>
                                  </p:childTnLst>
                                </p:cTn>
                              </p:par>
                            </p:childTnLst>
                          </p:cTn>
                        </p:par>
                        <p:par>
                          <p:cTn id="13" fill="hold" nodeType="afterGroup">
                            <p:stCondLst>
                              <p:cond delay="500"/>
                            </p:stCondLst>
                            <p:childTnLst>
                              <p:par>
                                <p:cTn id="14" presetID="10" presetClass="entr" presetSubtype="0" fill="hold" grpId="0" nodeType="afterEffect">
                                  <p:stCondLst>
                                    <p:cond delay="25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4"/>
          <p:cNvSpPr txBox="1">
            <a:spLocks noChangeArrowheads="1"/>
          </p:cNvSpPr>
          <p:nvPr/>
        </p:nvSpPr>
        <p:spPr bwMode="auto">
          <a:xfrm>
            <a:off x="755650" y="765175"/>
            <a:ext cx="76327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buFont typeface="Arial" panose="020B0604020202020204" pitchFamily="34" charset="0"/>
              <a:buNone/>
            </a:pPr>
            <a:r>
              <a:rPr lang="en-GB" altLang="en-US"/>
              <a:t>The particular root word that we are going to look at this week is…</a:t>
            </a:r>
          </a:p>
        </p:txBody>
      </p:sp>
      <p:sp>
        <p:nvSpPr>
          <p:cNvPr id="13" name="Rectangle 12"/>
          <p:cNvSpPr/>
          <p:nvPr/>
        </p:nvSpPr>
        <p:spPr bwMode="auto">
          <a:xfrm>
            <a:off x="755650" y="3294063"/>
            <a:ext cx="7632700" cy="27987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0" tIns="144000" rIns="720000" bIns="1944000"/>
          <a:lstStyle/>
          <a:p>
            <a:pPr algn="ctr">
              <a:defRPr/>
            </a:pPr>
            <a:r>
              <a:rPr lang="en-GB" dirty="0">
                <a:solidFill>
                  <a:schemeClr val="tx1"/>
                </a:solidFill>
              </a:rPr>
              <a:t>Can you think of some words that contain the root ‘</a:t>
            </a:r>
            <a:r>
              <a:rPr lang="en-GB" b="1" dirty="0">
                <a:solidFill>
                  <a:schemeClr val="tx1"/>
                </a:solidFill>
              </a:rPr>
              <a:t>sign</a:t>
            </a:r>
            <a:r>
              <a:rPr lang="en-GB" dirty="0">
                <a:solidFill>
                  <a:schemeClr val="tx1"/>
                </a:solidFill>
              </a:rPr>
              <a:t>’?</a:t>
            </a:r>
          </a:p>
        </p:txBody>
      </p:sp>
      <p:sp>
        <p:nvSpPr>
          <p:cNvPr id="2" name="Rectangle 1"/>
          <p:cNvSpPr>
            <a:spLocks noChangeArrowheads="1"/>
          </p:cNvSpPr>
          <p:nvPr/>
        </p:nvSpPr>
        <p:spPr bwMode="auto">
          <a:xfrm>
            <a:off x="3586163" y="1106488"/>
            <a:ext cx="19716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6000">
                <a:solidFill>
                  <a:schemeClr val="tx1"/>
                </a:solidFill>
                <a:latin typeface="Twinkl SemiBold" pitchFamily="2" charset="0"/>
              </a:rPr>
              <a:t>‘sign’</a:t>
            </a:r>
          </a:p>
        </p:txBody>
      </p:sp>
      <p:sp>
        <p:nvSpPr>
          <p:cNvPr id="9" name="TextBox 4"/>
          <p:cNvSpPr txBox="1">
            <a:spLocks noChangeArrowheads="1"/>
          </p:cNvSpPr>
          <p:nvPr/>
        </p:nvSpPr>
        <p:spPr bwMode="auto">
          <a:xfrm>
            <a:off x="1846263" y="2252663"/>
            <a:ext cx="5451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buFont typeface="Arial" panose="020B0604020202020204" pitchFamily="34" charset="0"/>
              <a:buNone/>
            </a:pPr>
            <a:r>
              <a:rPr lang="en-GB" altLang="en-US"/>
              <a:t>which derives from Latin and is often associated with words that mean </a:t>
            </a:r>
            <a:r>
              <a:rPr lang="en-GB" altLang="en-US" b="1"/>
              <a:t>to mark or to seal</a:t>
            </a:r>
            <a:r>
              <a:rPr lang="en-GB" altLang="en-US"/>
              <a:t>.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t="2" b="38486"/>
          <a:stretch>
            <a:fillRect/>
          </a:stretch>
        </p:blipFill>
        <p:spPr bwMode="auto">
          <a:xfrm>
            <a:off x="2509838" y="4235450"/>
            <a:ext cx="1573212"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11"/>
          <p:cNvGrpSpPr>
            <a:grpSpLocks/>
          </p:cNvGrpSpPr>
          <p:nvPr/>
        </p:nvGrpSpPr>
        <p:grpSpPr bwMode="auto">
          <a:xfrm>
            <a:off x="4756150" y="4152900"/>
            <a:ext cx="2905125" cy="1749425"/>
            <a:chOff x="4755637" y="4152899"/>
            <a:chExt cx="2905125" cy="1749425"/>
          </a:xfrm>
        </p:grpSpPr>
        <p:sp>
          <p:nvSpPr>
            <p:cNvPr id="6" name="Cloud Callout 5"/>
            <p:cNvSpPr/>
            <p:nvPr/>
          </p:nvSpPr>
          <p:spPr>
            <a:xfrm>
              <a:off x="4755637" y="4152899"/>
              <a:ext cx="2905125" cy="1749425"/>
            </a:xfrm>
            <a:prstGeom prst="cloudCallout">
              <a:avLst>
                <a:gd name="adj1" fmla="val -75587"/>
                <a:gd name="adj2" fmla="val -27337"/>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5" name="Rectangle 9"/>
            <p:cNvSpPr>
              <a:spLocks noChangeArrowheads="1"/>
            </p:cNvSpPr>
            <p:nvPr/>
          </p:nvSpPr>
          <p:spPr bwMode="auto">
            <a:xfrm>
              <a:off x="5671099" y="4566828"/>
              <a:ext cx="115127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4000" b="1">
                  <a:solidFill>
                    <a:schemeClr val="tx1"/>
                  </a:solidFill>
                </a:rPr>
                <a:t>sign</a:t>
              </a:r>
              <a:endParaRPr lang="en-GB" altLang="en-US" sz="4000">
                <a:solidFill>
                  <a:schemeClr val="tx1"/>
                </a:solidFill>
              </a:endParaRPr>
            </a:p>
          </p:txBody>
        </p:sp>
        <p:sp>
          <p:nvSpPr>
            <p:cNvPr id="11" name="Rectangle 10"/>
            <p:cNvSpPr/>
            <p:nvPr/>
          </p:nvSpPr>
          <p:spPr>
            <a:xfrm rot="423796">
              <a:off x="7089262" y="4710112"/>
              <a:ext cx="295275" cy="369887"/>
            </a:xfrm>
            <a:prstGeom prst="rect">
              <a:avLst/>
            </a:prstGeom>
          </p:spPr>
          <p:txBody>
            <a:bodyPr wrap="none">
              <a:spAutoFit/>
            </a:bodyPr>
            <a:lstStyle/>
            <a:p>
              <a:pPr>
                <a:defRPr/>
              </a:pPr>
              <a:r>
                <a:rPr lang="en-GB" b="1" dirty="0">
                  <a:solidFill>
                    <a:schemeClr val="bg1">
                      <a:lumMod val="75000"/>
                    </a:schemeClr>
                  </a:solidFill>
                </a:rPr>
                <a:t>?</a:t>
              </a:r>
              <a:endParaRPr lang="en-GB" dirty="0">
                <a:solidFill>
                  <a:schemeClr val="bg1">
                    <a:lumMod val="75000"/>
                  </a:schemeClr>
                </a:solidFill>
              </a:endParaRPr>
            </a:p>
          </p:txBody>
        </p:sp>
        <p:sp>
          <p:nvSpPr>
            <p:cNvPr id="14" name="Rectangle 13"/>
            <p:cNvSpPr/>
            <p:nvPr/>
          </p:nvSpPr>
          <p:spPr>
            <a:xfrm rot="20512664">
              <a:off x="6514587" y="4292599"/>
              <a:ext cx="295275" cy="369888"/>
            </a:xfrm>
            <a:prstGeom prst="rect">
              <a:avLst/>
            </a:prstGeom>
          </p:spPr>
          <p:txBody>
            <a:bodyPr wrap="none">
              <a:spAutoFit/>
            </a:bodyPr>
            <a:lstStyle/>
            <a:p>
              <a:pPr>
                <a:defRPr/>
              </a:pPr>
              <a:r>
                <a:rPr lang="en-GB" b="1" dirty="0">
                  <a:solidFill>
                    <a:schemeClr val="bg1">
                      <a:lumMod val="75000"/>
                    </a:schemeClr>
                  </a:solidFill>
                </a:rPr>
                <a:t>?</a:t>
              </a:r>
              <a:endParaRPr lang="en-GB" dirty="0">
                <a:solidFill>
                  <a:schemeClr val="bg1">
                    <a:lumMod val="75000"/>
                  </a:schemeClr>
                </a:solidFill>
              </a:endParaRPr>
            </a:p>
          </p:txBody>
        </p:sp>
        <p:sp>
          <p:nvSpPr>
            <p:cNvPr id="15" name="Rectangle 14"/>
            <p:cNvSpPr/>
            <p:nvPr/>
          </p:nvSpPr>
          <p:spPr>
            <a:xfrm rot="355913">
              <a:off x="5560500" y="4418012"/>
              <a:ext cx="295275" cy="369887"/>
            </a:xfrm>
            <a:prstGeom prst="rect">
              <a:avLst/>
            </a:prstGeom>
          </p:spPr>
          <p:txBody>
            <a:bodyPr wrap="none">
              <a:spAutoFit/>
            </a:bodyPr>
            <a:lstStyle/>
            <a:p>
              <a:pPr>
                <a:defRPr/>
              </a:pPr>
              <a:r>
                <a:rPr lang="en-GB" b="1" dirty="0">
                  <a:solidFill>
                    <a:schemeClr val="bg1">
                      <a:lumMod val="75000"/>
                    </a:schemeClr>
                  </a:solidFill>
                </a:rPr>
                <a:t>?</a:t>
              </a:r>
              <a:endParaRPr lang="en-GB" dirty="0">
                <a:solidFill>
                  <a:schemeClr val="bg1">
                    <a:lumMod val="75000"/>
                  </a:schemeClr>
                </a:solidFill>
              </a:endParaRPr>
            </a:p>
          </p:txBody>
        </p:sp>
        <p:sp>
          <p:nvSpPr>
            <p:cNvPr id="16" name="Rectangle 15"/>
            <p:cNvSpPr/>
            <p:nvPr/>
          </p:nvSpPr>
          <p:spPr>
            <a:xfrm rot="20297448">
              <a:off x="5133462" y="4843462"/>
              <a:ext cx="295275" cy="368300"/>
            </a:xfrm>
            <a:prstGeom prst="rect">
              <a:avLst/>
            </a:prstGeom>
          </p:spPr>
          <p:txBody>
            <a:bodyPr wrap="none">
              <a:spAutoFit/>
            </a:bodyPr>
            <a:lstStyle/>
            <a:p>
              <a:pPr>
                <a:defRPr/>
              </a:pPr>
              <a:r>
                <a:rPr lang="en-GB" b="1" dirty="0">
                  <a:solidFill>
                    <a:schemeClr val="bg1">
                      <a:lumMod val="75000"/>
                    </a:schemeClr>
                  </a:solidFill>
                </a:rPr>
                <a:t>?</a:t>
              </a:r>
              <a:endParaRPr lang="en-GB" dirty="0">
                <a:solidFill>
                  <a:schemeClr val="bg1">
                    <a:lumMod val="75000"/>
                  </a:schemeClr>
                </a:solidFill>
              </a:endParaRPr>
            </a:p>
          </p:txBody>
        </p:sp>
        <p:sp>
          <p:nvSpPr>
            <p:cNvPr id="17" name="Rectangle 16"/>
            <p:cNvSpPr/>
            <p:nvPr/>
          </p:nvSpPr>
          <p:spPr>
            <a:xfrm rot="20340959">
              <a:off x="6508237" y="5254624"/>
              <a:ext cx="295275" cy="369888"/>
            </a:xfrm>
            <a:prstGeom prst="rect">
              <a:avLst/>
            </a:prstGeom>
          </p:spPr>
          <p:txBody>
            <a:bodyPr wrap="none">
              <a:spAutoFit/>
            </a:bodyPr>
            <a:lstStyle/>
            <a:p>
              <a:pPr>
                <a:defRPr/>
              </a:pPr>
              <a:r>
                <a:rPr lang="en-GB" b="1" dirty="0">
                  <a:solidFill>
                    <a:schemeClr val="bg1">
                      <a:lumMod val="75000"/>
                    </a:schemeClr>
                  </a:solidFill>
                </a:rPr>
                <a:t>?</a:t>
              </a:r>
              <a:endParaRPr lang="en-GB" dirty="0">
                <a:solidFill>
                  <a:schemeClr val="bg1">
                    <a:lumMod val="75000"/>
                  </a:schemeClr>
                </a:solidFill>
              </a:endParaRPr>
            </a:p>
          </p:txBody>
        </p:sp>
        <p:sp>
          <p:nvSpPr>
            <p:cNvPr id="18" name="Rectangle 17"/>
            <p:cNvSpPr/>
            <p:nvPr/>
          </p:nvSpPr>
          <p:spPr>
            <a:xfrm rot="1001254">
              <a:off x="5497000" y="5256212"/>
              <a:ext cx="295275" cy="369887"/>
            </a:xfrm>
            <a:prstGeom prst="rect">
              <a:avLst/>
            </a:prstGeom>
          </p:spPr>
          <p:txBody>
            <a:bodyPr wrap="none">
              <a:spAutoFit/>
            </a:bodyPr>
            <a:lstStyle/>
            <a:p>
              <a:pPr>
                <a:defRPr/>
              </a:pPr>
              <a:r>
                <a:rPr lang="en-GB" b="1" dirty="0">
                  <a:solidFill>
                    <a:schemeClr val="bg1">
                      <a:lumMod val="75000"/>
                    </a:schemeClr>
                  </a:solidFill>
                </a:rPr>
                <a:t>?</a:t>
              </a:r>
              <a:endParaRPr lang="en-GB" dirty="0">
                <a:solidFill>
                  <a:schemeClr val="bg1">
                    <a:lumMod val="75000"/>
                  </a:schemeClr>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nodeType="afterGroup">
                            <p:stCondLst>
                              <p:cond delay="500"/>
                            </p:stCondLst>
                            <p:childTnLst>
                              <p:par>
                                <p:cTn id="22" presetID="42"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4"/>
          <p:cNvSpPr txBox="1">
            <a:spLocks noChangeArrowheads="1"/>
          </p:cNvSpPr>
          <p:nvPr/>
        </p:nvSpPr>
        <p:spPr bwMode="auto">
          <a:xfrm>
            <a:off x="1495425" y="679450"/>
            <a:ext cx="6153150"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buFont typeface="Arial" panose="020B0604020202020204" pitchFamily="34" charset="0"/>
              <a:buNone/>
            </a:pPr>
            <a:r>
              <a:rPr lang="en-GB" altLang="en-US"/>
              <a:t>Working with a partner, can you think of the ‘sign’ words to match these definitions in this quick-fire quiz?</a:t>
            </a:r>
          </a:p>
        </p:txBody>
      </p:sp>
      <p:sp>
        <p:nvSpPr>
          <p:cNvPr id="3" name="Rectangle 2"/>
          <p:cNvSpPr/>
          <p:nvPr/>
        </p:nvSpPr>
        <p:spPr>
          <a:xfrm>
            <a:off x="755650" y="1438275"/>
            <a:ext cx="5302250" cy="857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To write your name in a distinctive way to sign off letters or authorise documents. </a:t>
            </a:r>
          </a:p>
        </p:txBody>
      </p:sp>
      <p:sp>
        <p:nvSpPr>
          <p:cNvPr id="19" name="Rectangle 18"/>
          <p:cNvSpPr/>
          <p:nvPr/>
        </p:nvSpPr>
        <p:spPr>
          <a:xfrm>
            <a:off x="755650" y="2387600"/>
            <a:ext cx="5302250" cy="857250"/>
          </a:xfrm>
          <a:prstGeom prst="rect">
            <a:avLst/>
          </a:prstGeom>
          <a:solidFill>
            <a:srgbClr val="EEDA76"/>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a:solidFill>
                  <a:schemeClr val="tx1"/>
                </a:solidFill>
              </a:rPr>
              <a:t>To allocate a job to someone.</a:t>
            </a:r>
          </a:p>
        </p:txBody>
      </p:sp>
      <p:sp>
        <p:nvSpPr>
          <p:cNvPr id="20" name="Rectangle 19"/>
          <p:cNvSpPr/>
          <p:nvPr/>
        </p:nvSpPr>
        <p:spPr>
          <a:xfrm>
            <a:off x="755650" y="3336925"/>
            <a:ext cx="5302250" cy="857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To create a plan or drawing of a building, piece of clothing or object before it is built or made.	</a:t>
            </a:r>
          </a:p>
        </p:txBody>
      </p:sp>
      <p:sp>
        <p:nvSpPr>
          <p:cNvPr id="21" name="Rectangle 20"/>
          <p:cNvSpPr/>
          <p:nvPr/>
        </p:nvSpPr>
        <p:spPr>
          <a:xfrm>
            <a:off x="755650" y="4286250"/>
            <a:ext cx="5302250" cy="857250"/>
          </a:xfrm>
          <a:prstGeom prst="rect">
            <a:avLst/>
          </a:prstGeom>
          <a:solidFill>
            <a:srgbClr val="EEDA76"/>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a:solidFill>
                  <a:schemeClr val="tx1"/>
                </a:solidFill>
              </a:rPr>
              <a:t>To appoint a person to a specific job.</a:t>
            </a:r>
          </a:p>
        </p:txBody>
      </p:sp>
      <p:sp>
        <p:nvSpPr>
          <p:cNvPr id="22" name="Rectangle 21"/>
          <p:cNvSpPr/>
          <p:nvPr/>
        </p:nvSpPr>
        <p:spPr>
          <a:xfrm>
            <a:off x="755650" y="5235575"/>
            <a:ext cx="5302250" cy="857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a:solidFill>
                  <a:schemeClr val="tx1"/>
                </a:solidFill>
              </a:rPr>
              <a:t>Greatly important and worthwhile.</a:t>
            </a:r>
          </a:p>
        </p:txBody>
      </p:sp>
      <p:sp>
        <p:nvSpPr>
          <p:cNvPr id="29" name="Rectangle 28"/>
          <p:cNvSpPr/>
          <p:nvPr/>
        </p:nvSpPr>
        <p:spPr>
          <a:xfrm>
            <a:off x="6162675" y="1438275"/>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signature</a:t>
            </a:r>
          </a:p>
        </p:txBody>
      </p:sp>
      <p:sp>
        <p:nvSpPr>
          <p:cNvPr id="30" name="Rectangle 29"/>
          <p:cNvSpPr/>
          <p:nvPr/>
        </p:nvSpPr>
        <p:spPr>
          <a:xfrm>
            <a:off x="6162675" y="2387600"/>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assign </a:t>
            </a:r>
          </a:p>
        </p:txBody>
      </p:sp>
      <p:sp>
        <p:nvSpPr>
          <p:cNvPr id="31" name="Rectangle 30"/>
          <p:cNvSpPr/>
          <p:nvPr/>
        </p:nvSpPr>
        <p:spPr>
          <a:xfrm>
            <a:off x="6162675" y="3336925"/>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design </a:t>
            </a:r>
          </a:p>
        </p:txBody>
      </p:sp>
      <p:sp>
        <p:nvSpPr>
          <p:cNvPr id="32" name="Rectangle 31"/>
          <p:cNvSpPr/>
          <p:nvPr/>
        </p:nvSpPr>
        <p:spPr>
          <a:xfrm>
            <a:off x="6162675" y="4286250"/>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designate </a:t>
            </a:r>
          </a:p>
        </p:txBody>
      </p:sp>
      <p:sp>
        <p:nvSpPr>
          <p:cNvPr id="33" name="Rectangle 32"/>
          <p:cNvSpPr/>
          <p:nvPr/>
        </p:nvSpPr>
        <p:spPr>
          <a:xfrm>
            <a:off x="6162675" y="5235575"/>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significant </a:t>
            </a:r>
          </a:p>
        </p:txBody>
      </p:sp>
      <p:sp>
        <p:nvSpPr>
          <p:cNvPr id="36" name="1"/>
          <p:cNvSpPr/>
          <p:nvPr/>
        </p:nvSpPr>
        <p:spPr>
          <a:xfrm>
            <a:off x="6162675" y="1438275"/>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chemeClr val="tx1"/>
                </a:solidFill>
              </a:rPr>
              <a:t>Click for answer</a:t>
            </a:r>
          </a:p>
        </p:txBody>
      </p:sp>
      <p:sp>
        <p:nvSpPr>
          <p:cNvPr id="37" name="2"/>
          <p:cNvSpPr/>
          <p:nvPr/>
        </p:nvSpPr>
        <p:spPr>
          <a:xfrm>
            <a:off x="6162675" y="2387600"/>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
        <p:nvSpPr>
          <p:cNvPr id="38" name="3"/>
          <p:cNvSpPr/>
          <p:nvPr/>
        </p:nvSpPr>
        <p:spPr>
          <a:xfrm>
            <a:off x="6162675" y="3336925"/>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
        <p:nvSpPr>
          <p:cNvPr id="39" name="4"/>
          <p:cNvSpPr/>
          <p:nvPr/>
        </p:nvSpPr>
        <p:spPr>
          <a:xfrm>
            <a:off x="6162675" y="4286250"/>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
        <p:nvSpPr>
          <p:cNvPr id="40" name="5"/>
          <p:cNvSpPr/>
          <p:nvPr/>
        </p:nvSpPr>
        <p:spPr>
          <a:xfrm>
            <a:off x="6162675" y="5235575"/>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36"/>
                                        </p:tgtEl>
                                      </p:cBhvr>
                                    </p:animEffect>
                                    <p:set>
                                      <p:cBhvr>
                                        <p:cTn id="7" dur="1" fill="hold">
                                          <p:stCondLst>
                                            <p:cond delay="499"/>
                                          </p:stCondLst>
                                        </p:cTn>
                                        <p:tgtEl>
                                          <p:spTgt spid="36"/>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nodeType="afterGroup">
                            <p:stCondLst>
                              <p:cond delay="1500"/>
                            </p:stCondLst>
                            <p:childTnLst>
                              <p:par>
                                <p:cTn id="16" presetID="1"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childTnLst>
                                </p:cTn>
                              </p:par>
                            </p:childTnLst>
                          </p:cTn>
                        </p:par>
                      </p:childTnLst>
                    </p:cTn>
                  </p:par>
                </p:childTnLst>
              </p:cTn>
              <p:nextCondLst>
                <p:cond evt="onClick" delay="0">
                  <p:tgtEl>
                    <p:spTgt spid="36"/>
                  </p:tgtEl>
                </p:cond>
              </p:nextCondLst>
            </p:seq>
            <p:seq concurrent="1" nextAc="seek">
              <p:cTn id="18" restart="whenNotActive" fill="hold" evtFilter="cancelBubble" nodeType="interactiveSeq">
                <p:stCondLst>
                  <p:cond evt="onClick" delay="0">
                    <p:tgtEl>
                      <p:spTgt spid="37"/>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22" presetClass="exit" presetSubtype="8" fill="hold" grpId="1" nodeType="clickEffect">
                                  <p:stCondLst>
                                    <p:cond delay="0"/>
                                  </p:stCondLst>
                                  <p:childTnLst>
                                    <p:animEffect transition="out" filter="wipe(left)">
                                      <p:cBhvr>
                                        <p:cTn id="22" dur="500"/>
                                        <p:tgtEl>
                                          <p:spTgt spid="37"/>
                                        </p:tgtEl>
                                      </p:cBhvr>
                                    </p:animEffect>
                                    <p:set>
                                      <p:cBhvr>
                                        <p:cTn id="23" dur="1" fill="hold">
                                          <p:stCondLst>
                                            <p:cond delay="499"/>
                                          </p:stCondLst>
                                        </p:cTn>
                                        <p:tgtEl>
                                          <p:spTgt spid="37"/>
                                        </p:tgtEl>
                                        <p:attrNameLst>
                                          <p:attrName>style.visibility</p:attrName>
                                        </p:attrNameLst>
                                      </p:cBhvr>
                                      <p:to>
                                        <p:strVal val="hidden"/>
                                      </p:to>
                                    </p:set>
                                  </p:childTnLst>
                                </p:cTn>
                              </p:par>
                            </p:childTnLst>
                          </p:cTn>
                        </p:par>
                        <p:par>
                          <p:cTn id="24" fill="hold" nodeType="afterGroup">
                            <p:stCondLst>
                              <p:cond delay="500"/>
                            </p:stCondLst>
                            <p:childTnLst>
                              <p:par>
                                <p:cTn id="25" presetID="10" presetClass="entr" presetSubtype="0" fill="hold" grpId="1" nodeType="afterEffect">
                                  <p:stCondLst>
                                    <p:cond delay="50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par>
                          <p:cTn id="31" fill="hold" nodeType="afterGroup">
                            <p:stCondLst>
                              <p:cond delay="1500"/>
                            </p:stCondLst>
                            <p:childTnLst>
                              <p:par>
                                <p:cTn id="32" presetID="1" presetClass="entr" presetSubtype="0"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37"/>
                  </p:tgtEl>
                </p:cond>
              </p:nextCondLst>
            </p:seq>
            <p:seq concurrent="1" nextAc="seek">
              <p:cTn id="34" restart="whenNotActive" fill="hold" evtFilter="cancelBubble" nodeType="interactiveSeq">
                <p:stCondLst>
                  <p:cond evt="onClick" delay="0">
                    <p:tgtEl>
                      <p:spTgt spid="38"/>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22" presetClass="exit" presetSubtype="8" fill="hold" grpId="0" nodeType="clickEffect">
                                  <p:stCondLst>
                                    <p:cond delay="0"/>
                                  </p:stCondLst>
                                  <p:childTnLst>
                                    <p:animEffect transition="out" filter="wipe(left)">
                                      <p:cBhvr>
                                        <p:cTn id="38" dur="500"/>
                                        <p:tgtEl>
                                          <p:spTgt spid="38"/>
                                        </p:tgtEl>
                                      </p:cBhvr>
                                    </p:animEffect>
                                    <p:set>
                                      <p:cBhvr>
                                        <p:cTn id="39" dur="1" fill="hold">
                                          <p:stCondLst>
                                            <p:cond delay="499"/>
                                          </p:stCondLst>
                                        </p:cTn>
                                        <p:tgtEl>
                                          <p:spTgt spid="38"/>
                                        </p:tgtEl>
                                        <p:attrNameLst>
                                          <p:attrName>style.visibility</p:attrName>
                                        </p:attrNameLst>
                                      </p:cBhvr>
                                      <p:to>
                                        <p:strVal val="hidden"/>
                                      </p:to>
                                    </p:set>
                                  </p:childTnLst>
                                </p:cTn>
                              </p:par>
                            </p:childTnLst>
                          </p:cTn>
                        </p:par>
                        <p:par>
                          <p:cTn id="40" fill="hold" nodeType="afterGroup">
                            <p:stCondLst>
                              <p:cond delay="500"/>
                            </p:stCondLst>
                            <p:childTnLst>
                              <p:par>
                                <p:cTn id="41" presetID="10" presetClass="entr" presetSubtype="0" fill="hold" grpId="1" nodeType="afterEffect">
                                  <p:stCondLst>
                                    <p:cond delay="50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nodeType="afterGroup">
                            <p:stCondLst>
                              <p:cond delay="1500"/>
                            </p:stCondLst>
                            <p:childTnLst>
                              <p:par>
                                <p:cTn id="48" presetID="1"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38"/>
                  </p:tgtEl>
                </p:cond>
              </p:nextCondLst>
            </p:seq>
            <p:seq concurrent="1" nextAc="seek">
              <p:cTn id="50" restart="whenNotActive" fill="hold" evtFilter="cancelBubble" nodeType="interactiveSeq">
                <p:stCondLst>
                  <p:cond evt="onClick" delay="0">
                    <p:tgtEl>
                      <p:spTgt spid="39"/>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22" presetClass="exit" presetSubtype="8" fill="hold" grpId="0" nodeType="clickEffect">
                                  <p:stCondLst>
                                    <p:cond delay="0"/>
                                  </p:stCondLst>
                                  <p:childTnLst>
                                    <p:animEffect transition="out" filter="wipe(left)">
                                      <p:cBhvr>
                                        <p:cTn id="54" dur="500"/>
                                        <p:tgtEl>
                                          <p:spTgt spid="39"/>
                                        </p:tgtEl>
                                      </p:cBhvr>
                                    </p:animEffect>
                                    <p:set>
                                      <p:cBhvr>
                                        <p:cTn id="55" dur="1" fill="hold">
                                          <p:stCondLst>
                                            <p:cond delay="499"/>
                                          </p:stCondLst>
                                        </p:cTn>
                                        <p:tgtEl>
                                          <p:spTgt spid="39"/>
                                        </p:tgtEl>
                                        <p:attrNameLst>
                                          <p:attrName>style.visibility</p:attrName>
                                        </p:attrNameLst>
                                      </p:cBhvr>
                                      <p:to>
                                        <p:strVal val="hidden"/>
                                      </p:to>
                                    </p:set>
                                  </p:childTnLst>
                                </p:cTn>
                              </p:par>
                            </p:childTnLst>
                          </p:cTn>
                        </p:par>
                        <p:par>
                          <p:cTn id="56" fill="hold" nodeType="afterGroup">
                            <p:stCondLst>
                              <p:cond delay="500"/>
                            </p:stCondLst>
                            <p:childTnLst>
                              <p:par>
                                <p:cTn id="57" presetID="10" presetClass="entr" presetSubtype="0" fill="hold" grpId="1" nodeType="afterEffect">
                                  <p:stCondLst>
                                    <p:cond delay="50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500"/>
                                        <p:tgtEl>
                                          <p:spTgt spid="40"/>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par>
                          <p:cTn id="63" fill="hold" nodeType="afterGroup">
                            <p:stCondLst>
                              <p:cond delay="1500"/>
                            </p:stCondLst>
                            <p:childTnLst>
                              <p:par>
                                <p:cTn id="64" presetID="1" presetClass="entr" presetSubtype="0"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66" restart="whenNotActive" fill="hold" evtFilter="cancelBubble" nodeType="interactiveSeq">
                <p:stCondLst>
                  <p:cond evt="onClick" delay="0">
                    <p:tgtEl>
                      <p:spTgt spid="40"/>
                    </p:tgtEl>
                  </p:cond>
                </p:stCondLst>
                <p:endSync evt="end" delay="0">
                  <p:rtn val="all"/>
                </p:endSync>
                <p:childTnLst>
                  <p:par>
                    <p:cTn id="67" fill="hold" nodeType="clickPar">
                      <p:stCondLst>
                        <p:cond delay="0"/>
                      </p:stCondLst>
                      <p:childTnLst>
                        <p:par>
                          <p:cTn id="68" fill="hold" nodeType="withGroup">
                            <p:stCondLst>
                              <p:cond delay="0"/>
                            </p:stCondLst>
                            <p:childTnLst>
                              <p:par>
                                <p:cTn id="69" presetID="22" presetClass="exit" presetSubtype="8" fill="hold" grpId="0" nodeType="clickEffect">
                                  <p:stCondLst>
                                    <p:cond delay="0"/>
                                  </p:stCondLst>
                                  <p:childTnLst>
                                    <p:animEffect transition="out" filter="wipe(left)">
                                      <p:cBhvr>
                                        <p:cTn id="70" dur="500"/>
                                        <p:tgtEl>
                                          <p:spTgt spid="40"/>
                                        </p:tgtEl>
                                      </p:cBhvr>
                                    </p:animEffect>
                                    <p:set>
                                      <p:cBhvr>
                                        <p:cTn id="71"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childTnLst>
        </p:cTn>
      </p:par>
    </p:tnLst>
    <p:bldLst>
      <p:bldP spid="19" grpId="0" animBg="1"/>
      <p:bldP spid="20" grpId="0" animBg="1"/>
      <p:bldP spid="21" grpId="0" animBg="1"/>
      <p:bldP spid="22" grpId="0" animBg="1"/>
      <p:bldP spid="30" grpId="0" animBg="1"/>
      <p:bldP spid="31" grpId="0" animBg="1"/>
      <p:bldP spid="32" grpId="0" animBg="1"/>
      <p:bldP spid="33" grpId="0" animBg="1"/>
      <p:bldP spid="36" grpId="0" animBg="1"/>
      <p:bldP spid="37" grpId="0" animBg="1"/>
      <p:bldP spid="37" grpId="1" animBg="1"/>
      <p:bldP spid="38" grpId="0" animBg="1"/>
      <p:bldP spid="38" grpId="1" animBg="1"/>
      <p:bldP spid="39" grpId="0" animBg="1"/>
      <p:bldP spid="39" grpId="1" animBg="1"/>
      <p:bldP spid="40" grpId="0" animBg="1"/>
      <p:bldP spid="40"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4"/>
          <p:cNvSpPr txBox="1">
            <a:spLocks noChangeArrowheads="1"/>
          </p:cNvSpPr>
          <p:nvPr/>
        </p:nvSpPr>
        <p:spPr bwMode="auto">
          <a:xfrm>
            <a:off x="1495425" y="679450"/>
            <a:ext cx="6153150"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buFont typeface="Arial" panose="020B0604020202020204" pitchFamily="34" charset="0"/>
              <a:buNone/>
            </a:pPr>
            <a:r>
              <a:rPr lang="en-GB" altLang="en-US"/>
              <a:t>Working with a partner, can you think of the ‘sign’ words to match these definitions in this quick-fire quiz?</a:t>
            </a:r>
          </a:p>
        </p:txBody>
      </p:sp>
      <p:sp>
        <p:nvSpPr>
          <p:cNvPr id="3" name="Rectangle 2"/>
          <p:cNvSpPr/>
          <p:nvPr/>
        </p:nvSpPr>
        <p:spPr>
          <a:xfrm>
            <a:off x="755650" y="1438275"/>
            <a:ext cx="5302250" cy="857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Giving up a position or retiring.</a:t>
            </a:r>
          </a:p>
        </p:txBody>
      </p:sp>
      <p:sp>
        <p:nvSpPr>
          <p:cNvPr id="19" name="Rectangle 18"/>
          <p:cNvSpPr/>
          <p:nvPr/>
        </p:nvSpPr>
        <p:spPr>
          <a:xfrm>
            <a:off x="755650" y="2387600"/>
            <a:ext cx="5302250" cy="857250"/>
          </a:xfrm>
          <a:prstGeom prst="rect">
            <a:avLst/>
          </a:prstGeom>
          <a:solidFill>
            <a:srgbClr val="EEDA76"/>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To voluntarily leave a job.</a:t>
            </a:r>
          </a:p>
        </p:txBody>
      </p:sp>
      <p:sp>
        <p:nvSpPr>
          <p:cNvPr id="20" name="Rectangle 19"/>
          <p:cNvSpPr/>
          <p:nvPr/>
        </p:nvSpPr>
        <p:spPr>
          <a:xfrm>
            <a:off x="755650" y="3336925"/>
            <a:ext cx="5302250" cy="857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Not all important or worth any thought.</a:t>
            </a:r>
          </a:p>
        </p:txBody>
      </p:sp>
      <p:sp>
        <p:nvSpPr>
          <p:cNvPr id="21" name="Rectangle 20"/>
          <p:cNvSpPr/>
          <p:nvPr/>
        </p:nvSpPr>
        <p:spPr>
          <a:xfrm>
            <a:off x="755650" y="4286250"/>
            <a:ext cx="5302250" cy="857250"/>
          </a:xfrm>
          <a:prstGeom prst="rect">
            <a:avLst/>
          </a:prstGeom>
          <a:solidFill>
            <a:srgbClr val="EEDA76"/>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A piece of work to complete as part of a job </a:t>
            </a:r>
            <a:br>
              <a:rPr lang="en-GB" sz="1600" dirty="0">
                <a:solidFill>
                  <a:schemeClr val="tx1"/>
                </a:solidFill>
              </a:rPr>
            </a:br>
            <a:r>
              <a:rPr lang="en-GB" sz="1600" dirty="0">
                <a:solidFill>
                  <a:schemeClr val="tx1"/>
                </a:solidFill>
              </a:rPr>
              <a:t>or course.</a:t>
            </a:r>
          </a:p>
        </p:txBody>
      </p:sp>
      <p:sp>
        <p:nvSpPr>
          <p:cNvPr id="22" name="Rectangle 21"/>
          <p:cNvSpPr/>
          <p:nvPr/>
        </p:nvSpPr>
        <p:spPr>
          <a:xfrm>
            <a:off x="755650" y="5235575"/>
            <a:ext cx="5302250" cy="8572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defRPr/>
            </a:pPr>
            <a:r>
              <a:rPr lang="en-GB" sz="1600" dirty="0">
                <a:solidFill>
                  <a:schemeClr val="tx1"/>
                </a:solidFill>
              </a:rPr>
              <a:t>A gesture, action or sound used to </a:t>
            </a:r>
            <a:br>
              <a:rPr lang="en-GB" sz="1600" dirty="0">
                <a:solidFill>
                  <a:schemeClr val="tx1"/>
                </a:solidFill>
              </a:rPr>
            </a:br>
            <a:r>
              <a:rPr lang="en-GB" sz="1600" dirty="0">
                <a:solidFill>
                  <a:schemeClr val="tx1"/>
                </a:solidFill>
              </a:rPr>
              <a:t>signify something.</a:t>
            </a:r>
          </a:p>
        </p:txBody>
      </p:sp>
      <p:sp>
        <p:nvSpPr>
          <p:cNvPr id="29" name="Rectangle 28"/>
          <p:cNvSpPr/>
          <p:nvPr/>
        </p:nvSpPr>
        <p:spPr>
          <a:xfrm>
            <a:off x="6162675" y="1438275"/>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resignation </a:t>
            </a:r>
          </a:p>
        </p:txBody>
      </p:sp>
      <p:sp>
        <p:nvSpPr>
          <p:cNvPr id="30" name="Rectangle 29"/>
          <p:cNvSpPr/>
          <p:nvPr/>
        </p:nvSpPr>
        <p:spPr>
          <a:xfrm>
            <a:off x="6162675" y="2387600"/>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resign </a:t>
            </a:r>
          </a:p>
        </p:txBody>
      </p:sp>
      <p:sp>
        <p:nvSpPr>
          <p:cNvPr id="31" name="Rectangle 30"/>
          <p:cNvSpPr/>
          <p:nvPr/>
        </p:nvSpPr>
        <p:spPr>
          <a:xfrm>
            <a:off x="6162675" y="3336925"/>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252000" tIns="0" rIns="252000" bIns="0" anchor="ctr"/>
          <a:lstStyle/>
          <a:p>
            <a:pPr algn="ctr">
              <a:defRPr/>
            </a:pPr>
            <a:r>
              <a:rPr lang="en-GB" sz="2400" dirty="0">
                <a:solidFill>
                  <a:schemeClr val="tx1"/>
                </a:solidFill>
              </a:rPr>
              <a:t>insignificant </a:t>
            </a:r>
          </a:p>
        </p:txBody>
      </p:sp>
      <p:sp>
        <p:nvSpPr>
          <p:cNvPr id="32" name="Rectangle 31"/>
          <p:cNvSpPr/>
          <p:nvPr/>
        </p:nvSpPr>
        <p:spPr>
          <a:xfrm>
            <a:off x="6162675" y="4286250"/>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assignment </a:t>
            </a:r>
          </a:p>
        </p:txBody>
      </p:sp>
      <p:sp>
        <p:nvSpPr>
          <p:cNvPr id="33" name="Rectangle 32"/>
          <p:cNvSpPr/>
          <p:nvPr/>
        </p:nvSpPr>
        <p:spPr>
          <a:xfrm>
            <a:off x="6162675" y="5235575"/>
            <a:ext cx="2225675" cy="85725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2400" dirty="0">
                <a:solidFill>
                  <a:schemeClr val="tx1"/>
                </a:solidFill>
              </a:rPr>
              <a:t>signal </a:t>
            </a:r>
          </a:p>
        </p:txBody>
      </p:sp>
      <p:sp>
        <p:nvSpPr>
          <p:cNvPr id="36" name="1"/>
          <p:cNvSpPr/>
          <p:nvPr/>
        </p:nvSpPr>
        <p:spPr>
          <a:xfrm>
            <a:off x="6162675" y="1438275"/>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chemeClr val="tx1"/>
                </a:solidFill>
              </a:rPr>
              <a:t>Click for answer</a:t>
            </a:r>
          </a:p>
        </p:txBody>
      </p:sp>
      <p:sp>
        <p:nvSpPr>
          <p:cNvPr id="37" name="2"/>
          <p:cNvSpPr/>
          <p:nvPr/>
        </p:nvSpPr>
        <p:spPr>
          <a:xfrm>
            <a:off x="6162675" y="2387600"/>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
        <p:nvSpPr>
          <p:cNvPr id="38" name="3"/>
          <p:cNvSpPr/>
          <p:nvPr/>
        </p:nvSpPr>
        <p:spPr>
          <a:xfrm>
            <a:off x="6162675" y="3336925"/>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
        <p:nvSpPr>
          <p:cNvPr id="39" name="4"/>
          <p:cNvSpPr/>
          <p:nvPr/>
        </p:nvSpPr>
        <p:spPr>
          <a:xfrm>
            <a:off x="6162675" y="4286250"/>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
        <p:nvSpPr>
          <p:cNvPr id="40" name="5"/>
          <p:cNvSpPr/>
          <p:nvPr/>
        </p:nvSpPr>
        <p:spPr>
          <a:xfrm>
            <a:off x="6162675" y="5235575"/>
            <a:ext cx="2225675" cy="85725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324000" tIns="0" rIns="324000" bIns="0" anchor="ctr"/>
          <a:lstStyle/>
          <a:p>
            <a:pPr algn="ctr">
              <a:defRPr/>
            </a:pPr>
            <a:r>
              <a:rPr lang="en-GB" sz="1600" dirty="0">
                <a:solidFill>
                  <a:srgbClr val="1C1C1C"/>
                </a:solidFill>
              </a:rPr>
              <a:t>Click for answer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36"/>
                                        </p:tgtEl>
                                      </p:cBhvr>
                                    </p:animEffect>
                                    <p:set>
                                      <p:cBhvr>
                                        <p:cTn id="7" dur="1" fill="hold">
                                          <p:stCondLst>
                                            <p:cond delay="499"/>
                                          </p:stCondLst>
                                        </p:cTn>
                                        <p:tgtEl>
                                          <p:spTgt spid="36"/>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nodeType="afterGroup">
                            <p:stCondLst>
                              <p:cond delay="1500"/>
                            </p:stCondLst>
                            <p:childTnLst>
                              <p:par>
                                <p:cTn id="16" presetID="1"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childTnLst>
                                </p:cTn>
                              </p:par>
                            </p:childTnLst>
                          </p:cTn>
                        </p:par>
                      </p:childTnLst>
                    </p:cTn>
                  </p:par>
                </p:childTnLst>
              </p:cTn>
              <p:nextCondLst>
                <p:cond evt="onClick" delay="0">
                  <p:tgtEl>
                    <p:spTgt spid="36"/>
                  </p:tgtEl>
                </p:cond>
              </p:nextCondLst>
            </p:seq>
            <p:seq concurrent="1" nextAc="seek">
              <p:cTn id="18" restart="whenNotActive" fill="hold" evtFilter="cancelBubble" nodeType="interactiveSeq">
                <p:stCondLst>
                  <p:cond evt="onClick" delay="0">
                    <p:tgtEl>
                      <p:spTgt spid="37"/>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22" presetClass="exit" presetSubtype="8" fill="hold" grpId="1" nodeType="clickEffect">
                                  <p:stCondLst>
                                    <p:cond delay="0"/>
                                  </p:stCondLst>
                                  <p:childTnLst>
                                    <p:animEffect transition="out" filter="wipe(left)">
                                      <p:cBhvr>
                                        <p:cTn id="22" dur="500"/>
                                        <p:tgtEl>
                                          <p:spTgt spid="37"/>
                                        </p:tgtEl>
                                      </p:cBhvr>
                                    </p:animEffect>
                                    <p:set>
                                      <p:cBhvr>
                                        <p:cTn id="23" dur="1" fill="hold">
                                          <p:stCondLst>
                                            <p:cond delay="499"/>
                                          </p:stCondLst>
                                        </p:cTn>
                                        <p:tgtEl>
                                          <p:spTgt spid="37"/>
                                        </p:tgtEl>
                                        <p:attrNameLst>
                                          <p:attrName>style.visibility</p:attrName>
                                        </p:attrNameLst>
                                      </p:cBhvr>
                                      <p:to>
                                        <p:strVal val="hidden"/>
                                      </p:to>
                                    </p:set>
                                  </p:childTnLst>
                                </p:cTn>
                              </p:par>
                            </p:childTnLst>
                          </p:cTn>
                        </p:par>
                        <p:par>
                          <p:cTn id="24" fill="hold" nodeType="afterGroup">
                            <p:stCondLst>
                              <p:cond delay="500"/>
                            </p:stCondLst>
                            <p:childTnLst>
                              <p:par>
                                <p:cTn id="25" presetID="10" presetClass="entr" presetSubtype="0" fill="hold" grpId="1" nodeType="afterEffect">
                                  <p:stCondLst>
                                    <p:cond delay="50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par>
                          <p:cTn id="31" fill="hold" nodeType="afterGroup">
                            <p:stCondLst>
                              <p:cond delay="1500"/>
                            </p:stCondLst>
                            <p:childTnLst>
                              <p:par>
                                <p:cTn id="32" presetID="1" presetClass="entr" presetSubtype="0"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37"/>
                  </p:tgtEl>
                </p:cond>
              </p:nextCondLst>
            </p:seq>
            <p:seq concurrent="1" nextAc="seek">
              <p:cTn id="34" restart="whenNotActive" fill="hold" evtFilter="cancelBubble" nodeType="interactiveSeq">
                <p:stCondLst>
                  <p:cond evt="onClick" delay="0">
                    <p:tgtEl>
                      <p:spTgt spid="38"/>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22" presetClass="exit" presetSubtype="8" fill="hold" grpId="0" nodeType="clickEffect">
                                  <p:stCondLst>
                                    <p:cond delay="0"/>
                                  </p:stCondLst>
                                  <p:childTnLst>
                                    <p:animEffect transition="out" filter="wipe(left)">
                                      <p:cBhvr>
                                        <p:cTn id="38" dur="500"/>
                                        <p:tgtEl>
                                          <p:spTgt spid="38"/>
                                        </p:tgtEl>
                                      </p:cBhvr>
                                    </p:animEffect>
                                    <p:set>
                                      <p:cBhvr>
                                        <p:cTn id="39" dur="1" fill="hold">
                                          <p:stCondLst>
                                            <p:cond delay="499"/>
                                          </p:stCondLst>
                                        </p:cTn>
                                        <p:tgtEl>
                                          <p:spTgt spid="38"/>
                                        </p:tgtEl>
                                        <p:attrNameLst>
                                          <p:attrName>style.visibility</p:attrName>
                                        </p:attrNameLst>
                                      </p:cBhvr>
                                      <p:to>
                                        <p:strVal val="hidden"/>
                                      </p:to>
                                    </p:set>
                                  </p:childTnLst>
                                </p:cTn>
                              </p:par>
                            </p:childTnLst>
                          </p:cTn>
                        </p:par>
                        <p:par>
                          <p:cTn id="40" fill="hold" nodeType="afterGroup">
                            <p:stCondLst>
                              <p:cond delay="500"/>
                            </p:stCondLst>
                            <p:childTnLst>
                              <p:par>
                                <p:cTn id="41" presetID="10" presetClass="entr" presetSubtype="0" fill="hold" grpId="1" nodeType="afterEffect">
                                  <p:stCondLst>
                                    <p:cond delay="50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nodeType="afterGroup">
                            <p:stCondLst>
                              <p:cond delay="1500"/>
                            </p:stCondLst>
                            <p:childTnLst>
                              <p:par>
                                <p:cTn id="48" presetID="1"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38"/>
                  </p:tgtEl>
                </p:cond>
              </p:nextCondLst>
            </p:seq>
            <p:seq concurrent="1" nextAc="seek">
              <p:cTn id="50" restart="whenNotActive" fill="hold" evtFilter="cancelBubble" nodeType="interactiveSeq">
                <p:stCondLst>
                  <p:cond evt="onClick" delay="0">
                    <p:tgtEl>
                      <p:spTgt spid="39"/>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22" presetClass="exit" presetSubtype="8" fill="hold" grpId="0" nodeType="clickEffect">
                                  <p:stCondLst>
                                    <p:cond delay="0"/>
                                  </p:stCondLst>
                                  <p:childTnLst>
                                    <p:animEffect transition="out" filter="wipe(left)">
                                      <p:cBhvr>
                                        <p:cTn id="54" dur="500"/>
                                        <p:tgtEl>
                                          <p:spTgt spid="39"/>
                                        </p:tgtEl>
                                      </p:cBhvr>
                                    </p:animEffect>
                                    <p:set>
                                      <p:cBhvr>
                                        <p:cTn id="55" dur="1" fill="hold">
                                          <p:stCondLst>
                                            <p:cond delay="499"/>
                                          </p:stCondLst>
                                        </p:cTn>
                                        <p:tgtEl>
                                          <p:spTgt spid="39"/>
                                        </p:tgtEl>
                                        <p:attrNameLst>
                                          <p:attrName>style.visibility</p:attrName>
                                        </p:attrNameLst>
                                      </p:cBhvr>
                                      <p:to>
                                        <p:strVal val="hidden"/>
                                      </p:to>
                                    </p:set>
                                  </p:childTnLst>
                                </p:cTn>
                              </p:par>
                            </p:childTnLst>
                          </p:cTn>
                        </p:par>
                        <p:par>
                          <p:cTn id="56" fill="hold" nodeType="afterGroup">
                            <p:stCondLst>
                              <p:cond delay="500"/>
                            </p:stCondLst>
                            <p:childTnLst>
                              <p:par>
                                <p:cTn id="57" presetID="10" presetClass="entr" presetSubtype="0" fill="hold" grpId="1" nodeType="afterEffect">
                                  <p:stCondLst>
                                    <p:cond delay="50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500"/>
                                        <p:tgtEl>
                                          <p:spTgt spid="40"/>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par>
                          <p:cTn id="63" fill="hold" nodeType="afterGroup">
                            <p:stCondLst>
                              <p:cond delay="1500"/>
                            </p:stCondLst>
                            <p:childTnLst>
                              <p:par>
                                <p:cTn id="64" presetID="1" presetClass="entr" presetSubtype="0"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66" restart="whenNotActive" fill="hold" evtFilter="cancelBubble" nodeType="interactiveSeq">
                <p:stCondLst>
                  <p:cond evt="onClick" delay="0">
                    <p:tgtEl>
                      <p:spTgt spid="40"/>
                    </p:tgtEl>
                  </p:cond>
                </p:stCondLst>
                <p:endSync evt="end" delay="0">
                  <p:rtn val="all"/>
                </p:endSync>
                <p:childTnLst>
                  <p:par>
                    <p:cTn id="67" fill="hold" nodeType="clickPar">
                      <p:stCondLst>
                        <p:cond delay="0"/>
                      </p:stCondLst>
                      <p:childTnLst>
                        <p:par>
                          <p:cTn id="68" fill="hold" nodeType="withGroup">
                            <p:stCondLst>
                              <p:cond delay="0"/>
                            </p:stCondLst>
                            <p:childTnLst>
                              <p:par>
                                <p:cTn id="69" presetID="22" presetClass="exit" presetSubtype="8" fill="hold" grpId="0" nodeType="clickEffect">
                                  <p:stCondLst>
                                    <p:cond delay="0"/>
                                  </p:stCondLst>
                                  <p:childTnLst>
                                    <p:animEffect transition="out" filter="wipe(left)">
                                      <p:cBhvr>
                                        <p:cTn id="70" dur="500"/>
                                        <p:tgtEl>
                                          <p:spTgt spid="40"/>
                                        </p:tgtEl>
                                      </p:cBhvr>
                                    </p:animEffect>
                                    <p:set>
                                      <p:cBhvr>
                                        <p:cTn id="71"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childTnLst>
        </p:cTn>
      </p:par>
    </p:tnLst>
    <p:bldLst>
      <p:bldP spid="19" grpId="0" animBg="1"/>
      <p:bldP spid="20" grpId="0" animBg="1"/>
      <p:bldP spid="21" grpId="0" animBg="1"/>
      <p:bldP spid="22" grpId="0" animBg="1"/>
      <p:bldP spid="30" grpId="0" animBg="1"/>
      <p:bldP spid="31" grpId="0" animBg="1"/>
      <p:bldP spid="32" grpId="0" animBg="1"/>
      <p:bldP spid="33" grpId="0" animBg="1"/>
      <p:bldP spid="36" grpId="0" animBg="1"/>
      <p:bldP spid="37" grpId="0" animBg="1"/>
      <p:bldP spid="37" grpId="1" animBg="1"/>
      <p:bldP spid="38" grpId="0" animBg="1"/>
      <p:bldP spid="38" grpId="1" animBg="1"/>
      <p:bldP spid="39" grpId="0" animBg="1"/>
      <p:bldP spid="39" grpId="1" animBg="1"/>
      <p:bldP spid="40" grpId="0" animBg="1"/>
      <p:bldP spid="40"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83100" y="550863"/>
            <a:ext cx="4462463" cy="575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ounded Rectangular Callout 21"/>
          <p:cNvSpPr/>
          <p:nvPr/>
        </p:nvSpPr>
        <p:spPr>
          <a:xfrm>
            <a:off x="1006475" y="765175"/>
            <a:ext cx="3314700" cy="1495425"/>
          </a:xfrm>
          <a:prstGeom prst="wedgeRoundRectCallout">
            <a:avLst>
              <a:gd name="adj1" fmla="val 980"/>
              <a:gd name="adj2" fmla="val 69408"/>
              <a:gd name="adj3" fmla="val 16667"/>
            </a:avLst>
          </a:prstGeom>
          <a:solidFill>
            <a:srgbClr val="E6C734"/>
          </a:solidFill>
          <a:ln>
            <a:solidFill>
              <a:srgbClr val="E6C7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a:solidFill>
                  <a:schemeClr val="tx1"/>
                </a:solidFill>
              </a:rPr>
              <a:t>Have another look at your ‘</a:t>
            </a:r>
            <a:r>
              <a:rPr lang="en-GB" altLang="en-US" b="1" dirty="0">
                <a:solidFill>
                  <a:schemeClr val="tx1"/>
                </a:solidFill>
              </a:rPr>
              <a:t>sign</a:t>
            </a:r>
            <a:r>
              <a:rPr lang="en-GB" altLang="en-US" dirty="0">
                <a:solidFill>
                  <a:schemeClr val="tx1"/>
                </a:solidFill>
              </a:rPr>
              <a:t>’ root word spellings for this week…</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83100" y="552450"/>
            <a:ext cx="4460875" cy="575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6"/>
          <p:cNvPicPr>
            <a:picLocks noChangeAspect="1"/>
          </p:cNvPicPr>
          <p:nvPr/>
        </p:nvPicPr>
        <p:blipFill>
          <a:blip r:embed="rId4">
            <a:extLst>
              <a:ext uri="{28A0092B-C50C-407E-A947-70E740481C1C}">
                <a14:useLocalDpi xmlns:a14="http://schemas.microsoft.com/office/drawing/2010/main" val="0"/>
              </a:ext>
            </a:extLst>
          </a:blip>
          <a:srcRect b="38995"/>
          <a:stretch>
            <a:fillRect/>
          </a:stretch>
        </p:blipFill>
        <p:spPr bwMode="auto">
          <a:xfrm>
            <a:off x="930275" y="2413000"/>
            <a:ext cx="1703388" cy="399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p:cNvPicPr>
            <a:picLocks noChangeAspect="1"/>
          </p:cNvPicPr>
          <p:nvPr/>
        </p:nvPicPr>
        <p:blipFill>
          <a:blip r:embed="rId5">
            <a:extLst>
              <a:ext uri="{28A0092B-C50C-407E-A947-70E740481C1C}">
                <a14:useLocalDpi xmlns:a14="http://schemas.microsoft.com/office/drawing/2010/main" val="0"/>
              </a:ext>
            </a:extLst>
          </a:blip>
          <a:srcRect b="38995"/>
          <a:stretch>
            <a:fillRect/>
          </a:stretch>
        </p:blipFill>
        <p:spPr bwMode="auto">
          <a:xfrm>
            <a:off x="928688" y="2413000"/>
            <a:ext cx="3392487" cy="399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755650" y="3771900"/>
            <a:ext cx="3651250" cy="2006600"/>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555" name="Rectangle 7"/>
          <p:cNvSpPr>
            <a:spLocks noChangeArrowheads="1"/>
          </p:cNvSpPr>
          <p:nvPr/>
        </p:nvSpPr>
        <p:spPr bwMode="auto">
          <a:xfrm>
            <a:off x="908050" y="671513"/>
            <a:ext cx="338772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4000">
                <a:solidFill>
                  <a:schemeClr val="tx1"/>
                </a:solidFill>
              </a:rPr>
              <a:t>Let’s spin </a:t>
            </a:r>
            <a:br>
              <a:rPr lang="en-GB" altLang="en-US" sz="4000">
                <a:solidFill>
                  <a:schemeClr val="tx1"/>
                </a:solidFill>
              </a:rPr>
            </a:br>
            <a:r>
              <a:rPr lang="en-GB" altLang="en-US" sz="4000">
                <a:solidFill>
                  <a:schemeClr val="tx1"/>
                </a:solidFill>
              </a:rPr>
              <a:t>the spinner!</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362075"/>
            <a:ext cx="3654425"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Pentagon 20"/>
          <p:cNvSpPr/>
          <p:nvPr/>
        </p:nvSpPr>
        <p:spPr>
          <a:xfrm rot="10800000">
            <a:off x="8120063" y="3067050"/>
            <a:ext cx="382587" cy="242888"/>
          </a:xfrm>
          <a:prstGeom prst="homePlate">
            <a:avLst>
              <a:gd name="adj" fmla="val 47878"/>
            </a:avLst>
          </a:prstGeom>
          <a:solidFill>
            <a:srgbClr val="C00000"/>
          </a:solidFill>
          <a:ln w="28575">
            <a:solidFill>
              <a:srgbClr val="D139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ysClr val="windowText" lastClr="000000"/>
              </a:solidFill>
            </a:endParaRPr>
          </a:p>
        </p:txBody>
      </p:sp>
      <p:sp>
        <p:nvSpPr>
          <p:cNvPr id="22" name="Spin Trigger"/>
          <p:cNvSpPr/>
          <p:nvPr/>
        </p:nvSpPr>
        <p:spPr>
          <a:xfrm>
            <a:off x="5830888" y="5278438"/>
            <a:ext cx="1136650" cy="500062"/>
          </a:xfrm>
          <a:prstGeom prst="homePlate">
            <a:avLst>
              <a:gd name="adj" fmla="val 0"/>
            </a:avLst>
          </a:prstGeom>
          <a:solidFill>
            <a:srgbClr val="D139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ysClr val="windowText" lastClr="000000"/>
                </a:solidFill>
                <a:latin typeface="Twinkl SemiBold" pitchFamily="2" charset="0"/>
              </a:rPr>
              <a:t>Spin</a:t>
            </a:r>
          </a:p>
        </p:txBody>
      </p:sp>
      <p:sp>
        <p:nvSpPr>
          <p:cNvPr id="23559" name="Rectangle 9"/>
          <p:cNvSpPr>
            <a:spLocks noChangeArrowheads="1"/>
          </p:cNvSpPr>
          <p:nvPr/>
        </p:nvSpPr>
        <p:spPr bwMode="auto">
          <a:xfrm>
            <a:off x="908050" y="2109788"/>
            <a:ext cx="33877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Now, work with your partner to write a sentence that contains the ‘sign’ word on your whiteboards. </a:t>
            </a:r>
            <a:endParaRPr lang="en-GB" altLang="en-US" sz="1100">
              <a:solidFill>
                <a:schemeClr val="tx1"/>
              </a:solidFill>
            </a:endParaRPr>
          </a:p>
        </p:txBody>
      </p:sp>
      <p:sp>
        <p:nvSpPr>
          <p:cNvPr id="2" name="1"/>
          <p:cNvSpPr>
            <a:spLocks noChangeArrowheads="1"/>
          </p:cNvSpPr>
          <p:nvPr/>
        </p:nvSpPr>
        <p:spPr bwMode="auto">
          <a:xfrm>
            <a:off x="1003300" y="4451350"/>
            <a:ext cx="31559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Could your sentence begin with a fronted adverbial?</a:t>
            </a:r>
          </a:p>
        </p:txBody>
      </p:sp>
      <p:sp>
        <p:nvSpPr>
          <p:cNvPr id="3" name="2"/>
          <p:cNvSpPr>
            <a:spLocks noChangeArrowheads="1"/>
          </p:cNvSpPr>
          <p:nvPr/>
        </p:nvSpPr>
        <p:spPr bwMode="auto">
          <a:xfrm>
            <a:off x="1003300" y="4451350"/>
            <a:ext cx="31559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Could your sentence be written in the passive voice?</a:t>
            </a:r>
          </a:p>
        </p:txBody>
      </p:sp>
      <p:sp>
        <p:nvSpPr>
          <p:cNvPr id="4" name="3"/>
          <p:cNvSpPr>
            <a:spLocks noChangeArrowheads="1"/>
          </p:cNvSpPr>
          <p:nvPr/>
        </p:nvSpPr>
        <p:spPr bwMode="auto">
          <a:xfrm>
            <a:off x="1003300" y="4313238"/>
            <a:ext cx="31559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Could your sentence also contain a modal verb or adverb of possibility?</a:t>
            </a:r>
          </a:p>
        </p:txBody>
      </p:sp>
      <p:sp>
        <p:nvSpPr>
          <p:cNvPr id="5" name="4"/>
          <p:cNvSpPr>
            <a:spLocks noChangeArrowheads="1"/>
          </p:cNvSpPr>
          <p:nvPr/>
        </p:nvSpPr>
        <p:spPr bwMode="auto">
          <a:xfrm>
            <a:off x="1003300" y="4451350"/>
            <a:ext cx="31559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Could your sentence include some direct speech?</a:t>
            </a:r>
          </a:p>
        </p:txBody>
      </p:sp>
      <p:sp>
        <p:nvSpPr>
          <p:cNvPr id="6" name="5"/>
          <p:cNvSpPr>
            <a:spLocks noChangeArrowheads="1"/>
          </p:cNvSpPr>
          <p:nvPr/>
        </p:nvSpPr>
        <p:spPr bwMode="auto">
          <a:xfrm>
            <a:off x="1003300" y="4313238"/>
            <a:ext cx="31559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Could your sentence use ‘after’ as a subordinating conjunction?</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nodeType="clickPar">
                      <p:stCondLst>
                        <p:cond delay="0"/>
                      </p:stCondLst>
                      <p:childTnLst>
                        <p:par>
                          <p:cTn id="4" fill="hold" nodeType="withGroup">
                            <p:stCondLst>
                              <p:cond delay="0"/>
                            </p:stCondLst>
                            <p:childTnLst>
                              <p:par>
                                <p:cTn id="5" presetID="8" presetClass="emph" presetSubtype="0" accel="50000" decel="50000" fill="hold" nodeType="clickEffect">
                                  <p:stCondLst>
                                    <p:cond delay="0"/>
                                  </p:stCondLst>
                                  <p:childTnLst>
                                    <p:animRot by="36780000">
                                      <p:cBhvr>
                                        <p:cTn id="6" dur="2000" fill="hold"/>
                                        <p:tgtEl>
                                          <p:spTgt spid="9"/>
                                        </p:tgtEl>
                                        <p:attrNameLst>
                                          <p:attrName>r</p:attrName>
                                        </p:attrNameLst>
                                      </p:cBhvr>
                                    </p:animRot>
                                  </p:childTnLst>
                                </p:cTn>
                              </p:par>
                            </p:childTnLst>
                          </p:cTn>
                        </p:par>
                        <p:par>
                          <p:cTn id="7" fill="hold" nodeType="afterGroup">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childTnLst>
                                </p:cTn>
                              </p:par>
                            </p:childTnLst>
                          </p:cTn>
                        </p:par>
                        <p:par>
                          <p:cTn id="10" fill="hold" nodeType="afterGroup">
                            <p:stCondLst>
                              <p:cond delay="2000"/>
                            </p:stCondLst>
                            <p:childTnLst>
                              <p:par>
                                <p:cTn id="11" presetID="26" presetClass="emph" presetSubtype="0" fill="hold" grpId="1" nodeType="afterEffect">
                                  <p:stCondLst>
                                    <p:cond delay="0"/>
                                  </p:stCondLst>
                                  <p:childTnLst>
                                    <p:animEffect transition="out" filter="fade">
                                      <p:cBhvr>
                                        <p:cTn id="12" dur="500" tmFilter="0, 0; .2, .5; .8, .5; 1, 0"/>
                                        <p:tgtEl>
                                          <p:spTgt spid="2"/>
                                        </p:tgtEl>
                                      </p:cBhvr>
                                    </p:animEffect>
                                    <p:animScale>
                                      <p:cBhvr>
                                        <p:cTn id="13" dur="250" autoRev="1" fill="hold"/>
                                        <p:tgtEl>
                                          <p:spTgt spid="2"/>
                                        </p:tgtEl>
                                      </p:cBhvr>
                                      <p:by x="105000" y="105000"/>
                                    </p:animScale>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mph" presetSubtype="0" accel="50000" decel="50000" fill="hold" nodeType="clickEffect">
                                  <p:stCondLst>
                                    <p:cond delay="0"/>
                                  </p:stCondLst>
                                  <p:childTnLst>
                                    <p:animRot by="51840000">
                                      <p:cBhvr>
                                        <p:cTn id="17" dur="2000" fill="hold"/>
                                        <p:tgtEl>
                                          <p:spTgt spid="9"/>
                                        </p:tgtEl>
                                        <p:attrNameLst>
                                          <p:attrName>r</p:attrName>
                                        </p:attrNameLst>
                                      </p:cBhvr>
                                    </p:animRot>
                                  </p:childTnLst>
                                </p:cTn>
                              </p:par>
                            </p:childTnLst>
                          </p:cTn>
                        </p:par>
                        <p:par>
                          <p:cTn id="18" fill="hold" nodeType="afterGroup">
                            <p:stCondLst>
                              <p:cond delay="2000"/>
                            </p:stCondLst>
                            <p:childTnLst>
                              <p:par>
                                <p:cTn id="19" presetID="1"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xit" presetSubtype="0" fill="hold" grpId="4" nodeType="withEffect">
                                  <p:stCondLst>
                                    <p:cond delay="0"/>
                                  </p:stCondLst>
                                  <p:childTnLst>
                                    <p:set>
                                      <p:cBhvr>
                                        <p:cTn id="22" dur="1" fill="hold">
                                          <p:stCondLst>
                                            <p:cond delay="0"/>
                                          </p:stCondLst>
                                        </p:cTn>
                                        <p:tgtEl>
                                          <p:spTgt spid="2"/>
                                        </p:tgtEl>
                                        <p:attrNameLst>
                                          <p:attrName>style.visibility</p:attrName>
                                        </p:attrNameLst>
                                      </p:cBhvr>
                                      <p:to>
                                        <p:strVal val="hidden"/>
                                      </p:to>
                                    </p:set>
                                  </p:childTnLst>
                                </p:cTn>
                              </p:par>
                            </p:childTnLst>
                          </p:cTn>
                        </p:par>
                        <p:par>
                          <p:cTn id="23" fill="hold" nodeType="afterGroup">
                            <p:stCondLst>
                              <p:cond delay="2000"/>
                            </p:stCondLst>
                            <p:childTnLst>
                              <p:par>
                                <p:cTn id="24" presetID="26" presetClass="emph" presetSubtype="0" fill="hold" grpId="1" nodeType="afterEffect">
                                  <p:stCondLst>
                                    <p:cond delay="0"/>
                                  </p:stCondLst>
                                  <p:childTnLst>
                                    <p:animEffect transition="out" filter="fade">
                                      <p:cBhvr>
                                        <p:cTn id="25" dur="500" tmFilter="0, 0; .2, .5; .8, .5; 1, 0"/>
                                        <p:tgtEl>
                                          <p:spTgt spid="3"/>
                                        </p:tgtEl>
                                      </p:cBhvr>
                                    </p:animEffect>
                                    <p:animScale>
                                      <p:cBhvr>
                                        <p:cTn id="26" dur="250" autoRev="1" fill="hold"/>
                                        <p:tgtEl>
                                          <p:spTgt spid="3"/>
                                        </p:tgtEl>
                                      </p:cBhvr>
                                      <p:by x="105000" y="105000"/>
                                    </p:animScale>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mph" presetSubtype="0" accel="50000" decel="50000" fill="hold" nodeType="clickEffect">
                                  <p:stCondLst>
                                    <p:cond delay="0"/>
                                  </p:stCondLst>
                                  <p:childTnLst>
                                    <p:animRot by="30240000">
                                      <p:cBhvr>
                                        <p:cTn id="30" dur="2000" fill="hold"/>
                                        <p:tgtEl>
                                          <p:spTgt spid="9"/>
                                        </p:tgtEl>
                                        <p:attrNameLst>
                                          <p:attrName>r</p:attrName>
                                        </p:attrNameLst>
                                      </p:cBhvr>
                                    </p:animRot>
                                  </p:childTnLst>
                                </p:cTn>
                              </p:par>
                            </p:childTnLst>
                          </p:cTn>
                        </p:par>
                        <p:par>
                          <p:cTn id="31" fill="hold" nodeType="afterGroup">
                            <p:stCondLst>
                              <p:cond delay="2000"/>
                            </p:stCondLst>
                            <p:childTnLst>
                              <p:par>
                                <p:cTn id="32" presetID="1"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childTnLst>
                                </p:cTn>
                              </p:par>
                              <p:par>
                                <p:cTn id="34" presetID="1" presetClass="exit" presetSubtype="0" fill="hold" grpId="4" nodeType="withEffect">
                                  <p:stCondLst>
                                    <p:cond delay="0"/>
                                  </p:stCondLst>
                                  <p:childTnLst>
                                    <p:set>
                                      <p:cBhvr>
                                        <p:cTn id="35" dur="1" fill="hold">
                                          <p:stCondLst>
                                            <p:cond delay="0"/>
                                          </p:stCondLst>
                                        </p:cTn>
                                        <p:tgtEl>
                                          <p:spTgt spid="3"/>
                                        </p:tgtEl>
                                        <p:attrNameLst>
                                          <p:attrName>style.visibility</p:attrName>
                                        </p:attrNameLst>
                                      </p:cBhvr>
                                      <p:to>
                                        <p:strVal val="hidden"/>
                                      </p:to>
                                    </p:set>
                                  </p:childTnLst>
                                </p:cTn>
                              </p:par>
                            </p:childTnLst>
                          </p:cTn>
                        </p:par>
                        <p:par>
                          <p:cTn id="36" fill="hold" nodeType="afterGroup">
                            <p:stCondLst>
                              <p:cond delay="2000"/>
                            </p:stCondLst>
                            <p:childTnLst>
                              <p:par>
                                <p:cTn id="37" presetID="26" presetClass="emph" presetSubtype="0" fill="hold" grpId="1" nodeType="afterEffect">
                                  <p:stCondLst>
                                    <p:cond delay="0"/>
                                  </p:stCondLst>
                                  <p:childTnLst>
                                    <p:animEffect transition="out" filter="fade">
                                      <p:cBhvr>
                                        <p:cTn id="38" dur="500" tmFilter="0, 0; .2, .5; .8, .5; 1, 0"/>
                                        <p:tgtEl>
                                          <p:spTgt spid="4"/>
                                        </p:tgtEl>
                                      </p:cBhvr>
                                    </p:animEffect>
                                    <p:animScale>
                                      <p:cBhvr>
                                        <p:cTn id="39" dur="250" autoRev="1" fill="hold"/>
                                        <p:tgtEl>
                                          <p:spTgt spid="4"/>
                                        </p:tgtEl>
                                      </p:cBhvr>
                                      <p:by x="105000" y="105000"/>
                                    </p:animScale>
                                  </p:childTnLst>
                                </p:cTn>
                              </p:par>
                            </p:childTnLst>
                          </p:cTn>
                        </p:par>
                      </p:childTnLst>
                    </p:cTn>
                  </p:par>
                  <p:par>
                    <p:cTn id="40" fill="hold" nodeType="clickPar">
                      <p:stCondLst>
                        <p:cond delay="indefinite"/>
                      </p:stCondLst>
                      <p:childTnLst>
                        <p:par>
                          <p:cTn id="41" fill="hold" nodeType="withGroup">
                            <p:stCondLst>
                              <p:cond delay="0"/>
                            </p:stCondLst>
                            <p:childTnLst>
                              <p:par>
                                <p:cTn id="42" presetID="8" presetClass="emph" presetSubtype="0" accel="50000" decel="50000" fill="hold" nodeType="clickEffect">
                                  <p:stCondLst>
                                    <p:cond delay="0"/>
                                  </p:stCondLst>
                                  <p:childTnLst>
                                    <p:animRot by="23760000">
                                      <p:cBhvr>
                                        <p:cTn id="43" dur="2000" fill="hold"/>
                                        <p:tgtEl>
                                          <p:spTgt spid="9"/>
                                        </p:tgtEl>
                                        <p:attrNameLst>
                                          <p:attrName>r</p:attrName>
                                        </p:attrNameLst>
                                      </p:cBhvr>
                                    </p:animRot>
                                  </p:childTnLst>
                                </p:cTn>
                              </p:par>
                            </p:childTnLst>
                          </p:cTn>
                        </p:par>
                        <p:par>
                          <p:cTn id="44" fill="hold" nodeType="afterGroup">
                            <p:stCondLst>
                              <p:cond delay="2000"/>
                            </p:stCondLst>
                            <p:childTnLst>
                              <p:par>
                                <p:cTn id="45" presetID="1" presetClass="entr" presetSubtype="0"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childTnLst>
                                </p:cTn>
                              </p:par>
                              <p:par>
                                <p:cTn id="47" presetID="1" presetClass="exit" presetSubtype="0" fill="hold" grpId="4" nodeType="withEffect">
                                  <p:stCondLst>
                                    <p:cond delay="0"/>
                                  </p:stCondLst>
                                  <p:childTnLst>
                                    <p:set>
                                      <p:cBhvr>
                                        <p:cTn id="48" dur="1" fill="hold">
                                          <p:stCondLst>
                                            <p:cond delay="0"/>
                                          </p:stCondLst>
                                        </p:cTn>
                                        <p:tgtEl>
                                          <p:spTgt spid="4"/>
                                        </p:tgtEl>
                                        <p:attrNameLst>
                                          <p:attrName>style.visibility</p:attrName>
                                        </p:attrNameLst>
                                      </p:cBhvr>
                                      <p:to>
                                        <p:strVal val="hidden"/>
                                      </p:to>
                                    </p:set>
                                  </p:childTnLst>
                                </p:cTn>
                              </p:par>
                            </p:childTnLst>
                          </p:cTn>
                        </p:par>
                        <p:par>
                          <p:cTn id="49" fill="hold" nodeType="afterGroup">
                            <p:stCondLst>
                              <p:cond delay="2000"/>
                            </p:stCondLst>
                            <p:childTnLst>
                              <p:par>
                                <p:cTn id="50" presetID="26" presetClass="emph" presetSubtype="0" fill="hold" grpId="1" nodeType="afterEffect">
                                  <p:stCondLst>
                                    <p:cond delay="0"/>
                                  </p:stCondLst>
                                  <p:childTnLst>
                                    <p:animEffect transition="out" filter="fade">
                                      <p:cBhvr>
                                        <p:cTn id="51" dur="500" tmFilter="0, 0; .2, .5; .8, .5; 1, 0"/>
                                        <p:tgtEl>
                                          <p:spTgt spid="5"/>
                                        </p:tgtEl>
                                      </p:cBhvr>
                                    </p:animEffect>
                                    <p:animScale>
                                      <p:cBhvr>
                                        <p:cTn id="52" dur="250" autoRev="1" fill="hold"/>
                                        <p:tgtEl>
                                          <p:spTgt spid="5"/>
                                        </p:tgtEl>
                                      </p:cBhvr>
                                      <p:by x="105000" y="105000"/>
                                    </p:animScale>
                                  </p:childTnLst>
                                </p:cTn>
                              </p:par>
                            </p:childTnLst>
                          </p:cTn>
                        </p:par>
                      </p:childTnLst>
                    </p:cTn>
                  </p:par>
                  <p:par>
                    <p:cTn id="53" fill="hold" nodeType="clickPar">
                      <p:stCondLst>
                        <p:cond delay="indefinite"/>
                      </p:stCondLst>
                      <p:childTnLst>
                        <p:par>
                          <p:cTn id="54" fill="hold" nodeType="withGroup">
                            <p:stCondLst>
                              <p:cond delay="0"/>
                            </p:stCondLst>
                            <p:childTnLst>
                              <p:par>
                                <p:cTn id="55" presetID="8" presetClass="emph" presetSubtype="0" accel="50000" decel="50000" fill="hold" nodeType="clickEffect">
                                  <p:stCondLst>
                                    <p:cond delay="0"/>
                                  </p:stCondLst>
                                  <p:childTnLst>
                                    <p:animRot by="99360000">
                                      <p:cBhvr>
                                        <p:cTn id="56" dur="2000" fill="hold"/>
                                        <p:tgtEl>
                                          <p:spTgt spid="9"/>
                                        </p:tgtEl>
                                        <p:attrNameLst>
                                          <p:attrName>r</p:attrName>
                                        </p:attrNameLst>
                                      </p:cBhvr>
                                    </p:animRot>
                                  </p:childTnLst>
                                </p:cTn>
                              </p:par>
                            </p:childTnLst>
                          </p:cTn>
                        </p:par>
                        <p:par>
                          <p:cTn id="57" fill="hold" nodeType="afterGroup">
                            <p:stCondLst>
                              <p:cond delay="2000"/>
                            </p:stCondLst>
                            <p:childTnLst>
                              <p:par>
                                <p:cTn id="58" presetID="1" presetClass="entr" presetSubtype="0" fill="hold" grpId="0" nodeType="afterEffect">
                                  <p:stCondLst>
                                    <p:cond delay="0"/>
                                  </p:stCondLst>
                                  <p:childTnLst>
                                    <p:set>
                                      <p:cBhvr>
                                        <p:cTn id="59" dur="1" fill="hold">
                                          <p:stCondLst>
                                            <p:cond delay="0"/>
                                          </p:stCondLst>
                                        </p:cTn>
                                        <p:tgtEl>
                                          <p:spTgt spid="6"/>
                                        </p:tgtEl>
                                        <p:attrNameLst>
                                          <p:attrName>style.visibility</p:attrName>
                                        </p:attrNameLst>
                                      </p:cBhvr>
                                      <p:to>
                                        <p:strVal val="visible"/>
                                      </p:to>
                                    </p:set>
                                  </p:childTnLst>
                                </p:cTn>
                              </p:par>
                              <p:par>
                                <p:cTn id="60" presetID="1" presetClass="exit" presetSubtype="0" fill="hold" grpId="4" nodeType="withEffect">
                                  <p:stCondLst>
                                    <p:cond delay="0"/>
                                  </p:stCondLst>
                                  <p:childTnLst>
                                    <p:set>
                                      <p:cBhvr>
                                        <p:cTn id="61" dur="1" fill="hold">
                                          <p:stCondLst>
                                            <p:cond delay="0"/>
                                          </p:stCondLst>
                                        </p:cTn>
                                        <p:tgtEl>
                                          <p:spTgt spid="5"/>
                                        </p:tgtEl>
                                        <p:attrNameLst>
                                          <p:attrName>style.visibility</p:attrName>
                                        </p:attrNameLst>
                                      </p:cBhvr>
                                      <p:to>
                                        <p:strVal val="hidden"/>
                                      </p:to>
                                    </p:set>
                                  </p:childTnLst>
                                </p:cTn>
                              </p:par>
                            </p:childTnLst>
                          </p:cTn>
                        </p:par>
                        <p:par>
                          <p:cTn id="62" fill="hold" nodeType="afterGroup">
                            <p:stCondLst>
                              <p:cond delay="2000"/>
                            </p:stCondLst>
                            <p:childTnLst>
                              <p:par>
                                <p:cTn id="63" presetID="26" presetClass="emph" presetSubtype="0" fill="hold" grpId="1" nodeType="afterEffect">
                                  <p:stCondLst>
                                    <p:cond delay="0"/>
                                  </p:stCondLst>
                                  <p:childTnLst>
                                    <p:animEffect transition="out" filter="fade">
                                      <p:cBhvr>
                                        <p:cTn id="64" dur="500" tmFilter="0, 0; .2, .5; .8, .5; 1, 0"/>
                                        <p:tgtEl>
                                          <p:spTgt spid="6"/>
                                        </p:tgtEl>
                                      </p:cBhvr>
                                    </p:animEffect>
                                    <p:animScale>
                                      <p:cBhvr>
                                        <p:cTn id="65" dur="250" autoRev="1" fill="hold"/>
                                        <p:tgtEl>
                                          <p:spTgt spid="6"/>
                                        </p:tgtEl>
                                      </p:cBhvr>
                                      <p:by x="105000" y="105000"/>
                                    </p:animScale>
                                  </p:childTnLst>
                                </p:cTn>
                              </p:par>
                            </p:childTnLst>
                          </p:cTn>
                        </p:par>
                      </p:childTnLst>
                    </p:cTn>
                  </p:par>
                  <p:par>
                    <p:cTn id="66" fill="hold" nodeType="clickPar">
                      <p:stCondLst>
                        <p:cond delay="indefinite"/>
                      </p:stCondLst>
                      <p:childTnLst>
                        <p:par>
                          <p:cTn id="67" fill="hold" nodeType="withGroup">
                            <p:stCondLst>
                              <p:cond delay="0"/>
                            </p:stCondLst>
                            <p:childTnLst>
                              <p:par>
                                <p:cTn id="68" presetID="8" presetClass="emph" presetSubtype="0" accel="50000" decel="50000" fill="hold" nodeType="clickEffect">
                                  <p:stCondLst>
                                    <p:cond delay="0"/>
                                  </p:stCondLst>
                                  <p:childTnLst>
                                    <p:animRot by="23760000">
                                      <p:cBhvr>
                                        <p:cTn id="69" dur="2000" fill="hold"/>
                                        <p:tgtEl>
                                          <p:spTgt spid="9"/>
                                        </p:tgtEl>
                                        <p:attrNameLst>
                                          <p:attrName>r</p:attrName>
                                        </p:attrNameLst>
                                      </p:cBhvr>
                                    </p:animRot>
                                  </p:childTnLst>
                                </p:cTn>
                              </p:par>
                            </p:childTnLst>
                          </p:cTn>
                        </p:par>
                        <p:par>
                          <p:cTn id="70" fill="hold" nodeType="afterGroup">
                            <p:stCondLst>
                              <p:cond delay="2000"/>
                            </p:stCondLst>
                            <p:childTnLst>
                              <p:par>
                                <p:cTn id="71" presetID="1" presetClass="entr" presetSubtype="0" fill="hold" grpId="2" nodeType="afterEffect">
                                  <p:stCondLst>
                                    <p:cond delay="0"/>
                                  </p:stCondLst>
                                  <p:childTnLst>
                                    <p:set>
                                      <p:cBhvr>
                                        <p:cTn id="72" dur="1" fill="hold">
                                          <p:stCondLst>
                                            <p:cond delay="0"/>
                                          </p:stCondLst>
                                        </p:cTn>
                                        <p:tgtEl>
                                          <p:spTgt spid="2"/>
                                        </p:tgtEl>
                                        <p:attrNameLst>
                                          <p:attrName>style.visibility</p:attrName>
                                        </p:attrNameLst>
                                      </p:cBhvr>
                                      <p:to>
                                        <p:strVal val="visible"/>
                                      </p:to>
                                    </p:set>
                                  </p:childTnLst>
                                </p:cTn>
                              </p:par>
                              <p:par>
                                <p:cTn id="73" presetID="1" presetClass="exit" presetSubtype="0" fill="hold" grpId="4" nodeType="withEffect">
                                  <p:stCondLst>
                                    <p:cond delay="0"/>
                                  </p:stCondLst>
                                  <p:childTnLst>
                                    <p:set>
                                      <p:cBhvr>
                                        <p:cTn id="74" dur="1" fill="hold">
                                          <p:stCondLst>
                                            <p:cond delay="0"/>
                                          </p:stCondLst>
                                        </p:cTn>
                                        <p:tgtEl>
                                          <p:spTgt spid="6"/>
                                        </p:tgtEl>
                                        <p:attrNameLst>
                                          <p:attrName>style.visibility</p:attrName>
                                        </p:attrNameLst>
                                      </p:cBhvr>
                                      <p:to>
                                        <p:strVal val="hidden"/>
                                      </p:to>
                                    </p:set>
                                  </p:childTnLst>
                                </p:cTn>
                              </p:par>
                              <p:par>
                                <p:cTn id="75" presetID="26" presetClass="emph" presetSubtype="0" fill="hold" grpId="3" nodeType="withEffect">
                                  <p:stCondLst>
                                    <p:cond delay="0"/>
                                  </p:stCondLst>
                                  <p:childTnLst>
                                    <p:animEffect transition="out" filter="fade">
                                      <p:cBhvr>
                                        <p:cTn id="76" dur="500" tmFilter="0, 0; .2, .5; .8, .5; 1, 0"/>
                                        <p:tgtEl>
                                          <p:spTgt spid="2"/>
                                        </p:tgtEl>
                                      </p:cBhvr>
                                    </p:animEffect>
                                    <p:animScale>
                                      <p:cBhvr>
                                        <p:cTn id="77" dur="250" autoRev="1" fill="hold"/>
                                        <p:tgtEl>
                                          <p:spTgt spid="2"/>
                                        </p:tgtEl>
                                      </p:cBhvr>
                                      <p:by x="105000" y="105000"/>
                                    </p:animScale>
                                  </p:childTnLst>
                                </p:cTn>
                              </p:par>
                            </p:childTnLst>
                          </p:cTn>
                        </p:par>
                      </p:childTnLst>
                    </p:cTn>
                  </p:par>
                  <p:par>
                    <p:cTn id="78" fill="hold" nodeType="clickPar">
                      <p:stCondLst>
                        <p:cond delay="indefinite"/>
                      </p:stCondLst>
                      <p:childTnLst>
                        <p:par>
                          <p:cTn id="79" fill="hold" nodeType="withGroup">
                            <p:stCondLst>
                              <p:cond delay="0"/>
                            </p:stCondLst>
                            <p:childTnLst>
                              <p:par>
                                <p:cTn id="80" presetID="8" presetClass="emph" presetSubtype="0" accel="50000" decel="50000" fill="hold" nodeType="clickEffect">
                                  <p:stCondLst>
                                    <p:cond delay="0"/>
                                  </p:stCondLst>
                                  <p:childTnLst>
                                    <p:animRot by="56160000">
                                      <p:cBhvr>
                                        <p:cTn id="81" dur="2000" fill="hold"/>
                                        <p:tgtEl>
                                          <p:spTgt spid="9"/>
                                        </p:tgtEl>
                                        <p:attrNameLst>
                                          <p:attrName>r</p:attrName>
                                        </p:attrNameLst>
                                      </p:cBhvr>
                                    </p:animRot>
                                  </p:childTnLst>
                                </p:cTn>
                              </p:par>
                            </p:childTnLst>
                          </p:cTn>
                        </p:par>
                        <p:par>
                          <p:cTn id="82" fill="hold" nodeType="afterGroup">
                            <p:stCondLst>
                              <p:cond delay="2000"/>
                            </p:stCondLst>
                            <p:childTnLst>
                              <p:par>
                                <p:cTn id="83" presetID="1" presetClass="entr" presetSubtype="0" fill="hold" grpId="2" nodeType="afterEffect">
                                  <p:stCondLst>
                                    <p:cond delay="0"/>
                                  </p:stCondLst>
                                  <p:childTnLst>
                                    <p:set>
                                      <p:cBhvr>
                                        <p:cTn id="84" dur="1" fill="hold">
                                          <p:stCondLst>
                                            <p:cond delay="0"/>
                                          </p:stCondLst>
                                        </p:cTn>
                                        <p:tgtEl>
                                          <p:spTgt spid="3"/>
                                        </p:tgtEl>
                                        <p:attrNameLst>
                                          <p:attrName>style.visibility</p:attrName>
                                        </p:attrNameLst>
                                      </p:cBhvr>
                                      <p:to>
                                        <p:strVal val="visible"/>
                                      </p:to>
                                    </p:set>
                                  </p:childTnLst>
                                </p:cTn>
                              </p:par>
                              <p:par>
                                <p:cTn id="85" presetID="1" presetClass="exit" presetSubtype="0" fill="hold" grpId="5" nodeType="withEffect">
                                  <p:stCondLst>
                                    <p:cond delay="0"/>
                                  </p:stCondLst>
                                  <p:childTnLst>
                                    <p:set>
                                      <p:cBhvr>
                                        <p:cTn id="86" dur="1" fill="hold">
                                          <p:stCondLst>
                                            <p:cond delay="0"/>
                                          </p:stCondLst>
                                        </p:cTn>
                                        <p:tgtEl>
                                          <p:spTgt spid="2"/>
                                        </p:tgtEl>
                                        <p:attrNameLst>
                                          <p:attrName>style.visibility</p:attrName>
                                        </p:attrNameLst>
                                      </p:cBhvr>
                                      <p:to>
                                        <p:strVal val="hidden"/>
                                      </p:to>
                                    </p:set>
                                  </p:childTnLst>
                                </p:cTn>
                              </p:par>
                              <p:par>
                                <p:cTn id="87" presetID="26" presetClass="emph" presetSubtype="0" fill="hold" grpId="3" nodeType="withEffect">
                                  <p:stCondLst>
                                    <p:cond delay="0"/>
                                  </p:stCondLst>
                                  <p:childTnLst>
                                    <p:animEffect transition="out" filter="fade">
                                      <p:cBhvr>
                                        <p:cTn id="88" dur="500" tmFilter="0, 0; .2, .5; .8, .5; 1, 0"/>
                                        <p:tgtEl>
                                          <p:spTgt spid="3"/>
                                        </p:tgtEl>
                                      </p:cBhvr>
                                    </p:animEffect>
                                    <p:animScale>
                                      <p:cBhvr>
                                        <p:cTn id="89" dur="250" autoRev="1" fill="hold"/>
                                        <p:tgtEl>
                                          <p:spTgt spid="3"/>
                                        </p:tgtEl>
                                      </p:cBhvr>
                                      <p:by x="105000" y="105000"/>
                                    </p:animScale>
                                  </p:childTnLst>
                                </p:cTn>
                              </p:par>
                            </p:childTnLst>
                          </p:cTn>
                        </p:par>
                      </p:childTnLst>
                    </p:cTn>
                  </p:par>
                  <p:par>
                    <p:cTn id="90" fill="hold" nodeType="clickPar">
                      <p:stCondLst>
                        <p:cond delay="indefinite"/>
                      </p:stCondLst>
                      <p:childTnLst>
                        <p:par>
                          <p:cTn id="91" fill="hold" nodeType="withGroup">
                            <p:stCondLst>
                              <p:cond delay="0"/>
                            </p:stCondLst>
                            <p:childTnLst>
                              <p:par>
                                <p:cTn id="92" presetID="8" presetClass="emph" presetSubtype="0" accel="50000" decel="50000" fill="hold" nodeType="clickEffect">
                                  <p:stCondLst>
                                    <p:cond delay="0"/>
                                  </p:stCondLst>
                                  <p:childTnLst>
                                    <p:animRot by="54000000">
                                      <p:cBhvr>
                                        <p:cTn id="93" dur="2000" fill="hold"/>
                                        <p:tgtEl>
                                          <p:spTgt spid="9"/>
                                        </p:tgtEl>
                                        <p:attrNameLst>
                                          <p:attrName>r</p:attrName>
                                        </p:attrNameLst>
                                      </p:cBhvr>
                                    </p:animRot>
                                  </p:childTnLst>
                                </p:cTn>
                              </p:par>
                            </p:childTnLst>
                          </p:cTn>
                        </p:par>
                        <p:par>
                          <p:cTn id="94" fill="hold" nodeType="afterGroup">
                            <p:stCondLst>
                              <p:cond delay="2000"/>
                            </p:stCondLst>
                            <p:childTnLst>
                              <p:par>
                                <p:cTn id="95" presetID="1" presetClass="entr" presetSubtype="0" fill="hold" grpId="2" nodeType="afterEffect">
                                  <p:stCondLst>
                                    <p:cond delay="0"/>
                                  </p:stCondLst>
                                  <p:childTnLst>
                                    <p:set>
                                      <p:cBhvr>
                                        <p:cTn id="96" dur="1" fill="hold">
                                          <p:stCondLst>
                                            <p:cond delay="0"/>
                                          </p:stCondLst>
                                        </p:cTn>
                                        <p:tgtEl>
                                          <p:spTgt spid="4"/>
                                        </p:tgtEl>
                                        <p:attrNameLst>
                                          <p:attrName>style.visibility</p:attrName>
                                        </p:attrNameLst>
                                      </p:cBhvr>
                                      <p:to>
                                        <p:strVal val="visible"/>
                                      </p:to>
                                    </p:set>
                                  </p:childTnLst>
                                </p:cTn>
                              </p:par>
                              <p:par>
                                <p:cTn id="97" presetID="1" presetClass="exit" presetSubtype="0" fill="hold" grpId="5" nodeType="withEffect">
                                  <p:stCondLst>
                                    <p:cond delay="0"/>
                                  </p:stCondLst>
                                  <p:childTnLst>
                                    <p:set>
                                      <p:cBhvr>
                                        <p:cTn id="98" dur="1" fill="hold">
                                          <p:stCondLst>
                                            <p:cond delay="0"/>
                                          </p:stCondLst>
                                        </p:cTn>
                                        <p:tgtEl>
                                          <p:spTgt spid="3"/>
                                        </p:tgtEl>
                                        <p:attrNameLst>
                                          <p:attrName>style.visibility</p:attrName>
                                        </p:attrNameLst>
                                      </p:cBhvr>
                                      <p:to>
                                        <p:strVal val="hidden"/>
                                      </p:to>
                                    </p:set>
                                  </p:childTnLst>
                                </p:cTn>
                              </p:par>
                              <p:par>
                                <p:cTn id="99" presetID="26" presetClass="emph" presetSubtype="0" fill="hold" grpId="3" nodeType="withEffect">
                                  <p:stCondLst>
                                    <p:cond delay="0"/>
                                  </p:stCondLst>
                                  <p:childTnLst>
                                    <p:animEffect transition="out" filter="fade">
                                      <p:cBhvr>
                                        <p:cTn id="100" dur="500" tmFilter="0, 0; .2, .5; .8, .5; 1, 0"/>
                                        <p:tgtEl>
                                          <p:spTgt spid="4"/>
                                        </p:tgtEl>
                                      </p:cBhvr>
                                    </p:animEffect>
                                    <p:animScale>
                                      <p:cBhvr>
                                        <p:cTn id="101" dur="250" autoRev="1" fill="hold"/>
                                        <p:tgtEl>
                                          <p:spTgt spid="4"/>
                                        </p:tgtEl>
                                      </p:cBhvr>
                                      <p:by x="105000" y="105000"/>
                                    </p:animScale>
                                  </p:childTnLst>
                                </p:cTn>
                              </p:par>
                            </p:childTnLst>
                          </p:cTn>
                        </p:par>
                      </p:childTnLst>
                    </p:cTn>
                  </p:par>
                  <p:par>
                    <p:cTn id="102" fill="hold" nodeType="clickPar">
                      <p:stCondLst>
                        <p:cond delay="indefinite"/>
                      </p:stCondLst>
                      <p:childTnLst>
                        <p:par>
                          <p:cTn id="103" fill="hold" nodeType="withGroup">
                            <p:stCondLst>
                              <p:cond delay="0"/>
                            </p:stCondLst>
                            <p:childTnLst>
                              <p:par>
                                <p:cTn id="104" presetID="8" presetClass="emph" presetSubtype="0" accel="50000" decel="50000" fill="hold" nodeType="clickEffect">
                                  <p:stCondLst>
                                    <p:cond delay="0"/>
                                  </p:stCondLst>
                                  <p:childTnLst>
                                    <p:animRot by="56160000">
                                      <p:cBhvr>
                                        <p:cTn id="105" dur="2000" fill="hold"/>
                                        <p:tgtEl>
                                          <p:spTgt spid="9"/>
                                        </p:tgtEl>
                                        <p:attrNameLst>
                                          <p:attrName>r</p:attrName>
                                        </p:attrNameLst>
                                      </p:cBhvr>
                                    </p:animRot>
                                  </p:childTnLst>
                                </p:cTn>
                              </p:par>
                            </p:childTnLst>
                          </p:cTn>
                        </p:par>
                        <p:par>
                          <p:cTn id="106" fill="hold" nodeType="afterGroup">
                            <p:stCondLst>
                              <p:cond delay="2000"/>
                            </p:stCondLst>
                            <p:childTnLst>
                              <p:par>
                                <p:cTn id="107" presetID="1" presetClass="entr" presetSubtype="0" fill="hold" grpId="2" nodeType="afterEffect">
                                  <p:stCondLst>
                                    <p:cond delay="0"/>
                                  </p:stCondLst>
                                  <p:childTnLst>
                                    <p:set>
                                      <p:cBhvr>
                                        <p:cTn id="108" dur="1" fill="hold">
                                          <p:stCondLst>
                                            <p:cond delay="0"/>
                                          </p:stCondLst>
                                        </p:cTn>
                                        <p:tgtEl>
                                          <p:spTgt spid="5"/>
                                        </p:tgtEl>
                                        <p:attrNameLst>
                                          <p:attrName>style.visibility</p:attrName>
                                        </p:attrNameLst>
                                      </p:cBhvr>
                                      <p:to>
                                        <p:strVal val="visible"/>
                                      </p:to>
                                    </p:set>
                                  </p:childTnLst>
                                </p:cTn>
                              </p:par>
                              <p:par>
                                <p:cTn id="109" presetID="1" presetClass="exit" presetSubtype="0" fill="hold" grpId="5" nodeType="withEffect">
                                  <p:stCondLst>
                                    <p:cond delay="0"/>
                                  </p:stCondLst>
                                  <p:childTnLst>
                                    <p:set>
                                      <p:cBhvr>
                                        <p:cTn id="110" dur="1" fill="hold">
                                          <p:stCondLst>
                                            <p:cond delay="0"/>
                                          </p:stCondLst>
                                        </p:cTn>
                                        <p:tgtEl>
                                          <p:spTgt spid="4"/>
                                        </p:tgtEl>
                                        <p:attrNameLst>
                                          <p:attrName>style.visibility</p:attrName>
                                        </p:attrNameLst>
                                      </p:cBhvr>
                                      <p:to>
                                        <p:strVal val="hidden"/>
                                      </p:to>
                                    </p:set>
                                  </p:childTnLst>
                                </p:cTn>
                              </p:par>
                              <p:par>
                                <p:cTn id="111" presetID="26" presetClass="emph" presetSubtype="0" fill="hold" grpId="3" nodeType="withEffect">
                                  <p:stCondLst>
                                    <p:cond delay="0"/>
                                  </p:stCondLst>
                                  <p:childTnLst>
                                    <p:animEffect transition="out" filter="fade">
                                      <p:cBhvr>
                                        <p:cTn id="112" dur="500" tmFilter="0, 0; .2, .5; .8, .5; 1, 0"/>
                                        <p:tgtEl>
                                          <p:spTgt spid="5"/>
                                        </p:tgtEl>
                                      </p:cBhvr>
                                    </p:animEffect>
                                    <p:animScale>
                                      <p:cBhvr>
                                        <p:cTn id="113" dur="250" autoRev="1" fill="hold"/>
                                        <p:tgtEl>
                                          <p:spTgt spid="5"/>
                                        </p:tgtEl>
                                      </p:cBhvr>
                                      <p:by x="105000" y="105000"/>
                                    </p:animScale>
                                  </p:childTnLst>
                                </p:cTn>
                              </p:par>
                            </p:childTnLst>
                          </p:cTn>
                        </p:par>
                      </p:childTnLst>
                    </p:cTn>
                  </p:par>
                  <p:par>
                    <p:cTn id="114" fill="hold" nodeType="clickPar">
                      <p:stCondLst>
                        <p:cond delay="indefinite"/>
                      </p:stCondLst>
                      <p:childTnLst>
                        <p:par>
                          <p:cTn id="115" fill="hold" nodeType="withGroup">
                            <p:stCondLst>
                              <p:cond delay="0"/>
                            </p:stCondLst>
                            <p:childTnLst>
                              <p:par>
                                <p:cTn id="116" presetID="8" presetClass="emph" presetSubtype="0" accel="50000" decel="50000" fill="hold" nodeType="clickEffect">
                                  <p:stCondLst>
                                    <p:cond delay="0"/>
                                  </p:stCondLst>
                                  <p:childTnLst>
                                    <p:animRot by="17280000">
                                      <p:cBhvr>
                                        <p:cTn id="117" dur="2000" fill="hold"/>
                                        <p:tgtEl>
                                          <p:spTgt spid="9"/>
                                        </p:tgtEl>
                                        <p:attrNameLst>
                                          <p:attrName>r</p:attrName>
                                        </p:attrNameLst>
                                      </p:cBhvr>
                                    </p:animRot>
                                  </p:childTnLst>
                                </p:cTn>
                              </p:par>
                            </p:childTnLst>
                          </p:cTn>
                        </p:par>
                        <p:par>
                          <p:cTn id="118" fill="hold" nodeType="afterGroup">
                            <p:stCondLst>
                              <p:cond delay="2000"/>
                            </p:stCondLst>
                            <p:childTnLst>
                              <p:par>
                                <p:cTn id="119" presetID="1" presetClass="entr" presetSubtype="0" fill="hold" grpId="2" nodeType="afterEffect">
                                  <p:stCondLst>
                                    <p:cond delay="0"/>
                                  </p:stCondLst>
                                  <p:childTnLst>
                                    <p:set>
                                      <p:cBhvr>
                                        <p:cTn id="120" dur="1" fill="hold">
                                          <p:stCondLst>
                                            <p:cond delay="0"/>
                                          </p:stCondLst>
                                        </p:cTn>
                                        <p:tgtEl>
                                          <p:spTgt spid="6"/>
                                        </p:tgtEl>
                                        <p:attrNameLst>
                                          <p:attrName>style.visibility</p:attrName>
                                        </p:attrNameLst>
                                      </p:cBhvr>
                                      <p:to>
                                        <p:strVal val="visible"/>
                                      </p:to>
                                    </p:set>
                                  </p:childTnLst>
                                </p:cTn>
                              </p:par>
                              <p:par>
                                <p:cTn id="121" presetID="1" presetClass="exit" presetSubtype="0" fill="hold" grpId="5" nodeType="withEffect">
                                  <p:stCondLst>
                                    <p:cond delay="0"/>
                                  </p:stCondLst>
                                  <p:childTnLst>
                                    <p:set>
                                      <p:cBhvr>
                                        <p:cTn id="122" dur="1" fill="hold">
                                          <p:stCondLst>
                                            <p:cond delay="0"/>
                                          </p:stCondLst>
                                        </p:cTn>
                                        <p:tgtEl>
                                          <p:spTgt spid="5"/>
                                        </p:tgtEl>
                                        <p:attrNameLst>
                                          <p:attrName>style.visibility</p:attrName>
                                        </p:attrNameLst>
                                      </p:cBhvr>
                                      <p:to>
                                        <p:strVal val="hidden"/>
                                      </p:to>
                                    </p:set>
                                  </p:childTnLst>
                                </p:cTn>
                              </p:par>
                              <p:par>
                                <p:cTn id="123" presetID="26" presetClass="emph" presetSubtype="0" fill="hold" grpId="3" nodeType="withEffect">
                                  <p:stCondLst>
                                    <p:cond delay="0"/>
                                  </p:stCondLst>
                                  <p:childTnLst>
                                    <p:animEffect transition="out" filter="fade">
                                      <p:cBhvr>
                                        <p:cTn id="124" dur="500" tmFilter="0, 0; .2, .5; .8, .5; 1, 0"/>
                                        <p:tgtEl>
                                          <p:spTgt spid="6"/>
                                        </p:tgtEl>
                                      </p:cBhvr>
                                    </p:animEffect>
                                    <p:animScale>
                                      <p:cBhvr>
                                        <p:cTn id="125" dur="250" autoRev="1" fill="hold"/>
                                        <p:tgtEl>
                                          <p:spTgt spid="6"/>
                                        </p:tgtEl>
                                      </p:cBhvr>
                                      <p:by x="105000" y="105000"/>
                                    </p:animScale>
                                  </p:childTnLst>
                                </p:cTn>
                              </p:par>
                            </p:childTnLst>
                          </p:cTn>
                        </p:par>
                      </p:childTnLst>
                    </p:cTn>
                  </p:par>
                  <p:par>
                    <p:cTn id="126" fill="hold" nodeType="clickPar">
                      <p:stCondLst>
                        <p:cond delay="indefinite"/>
                      </p:stCondLst>
                      <p:childTnLst>
                        <p:par>
                          <p:cTn id="127" fill="hold" nodeType="withGroup">
                            <p:stCondLst>
                              <p:cond delay="0"/>
                            </p:stCondLst>
                            <p:childTnLst>
                              <p:par>
                                <p:cTn id="128" presetID="8" presetClass="emph" presetSubtype="0" fill="hold" nodeType="clickEffect">
                                  <p:stCondLst>
                                    <p:cond delay="0"/>
                                  </p:stCondLst>
                                  <p:childTnLst>
                                    <p:animRot by="-17280000">
                                      <p:cBhvr>
                                        <p:cTn id="129" dur="5000" fill="hold"/>
                                        <p:tgtEl>
                                          <p:spTgt spid="9"/>
                                        </p:tgtEl>
                                        <p:attrNameLst>
                                          <p:attrName>r</p:attrName>
                                        </p:attrNameLst>
                                      </p:cBhvr>
                                    </p:animRot>
                                  </p:childTnLst>
                                </p:cTn>
                              </p:par>
                              <p:par>
                                <p:cTn id="130" presetID="32" presetClass="emph" presetSubtype="0" fill="hold" nodeType="withEffect">
                                  <p:stCondLst>
                                    <p:cond delay="5000"/>
                                  </p:stCondLst>
                                  <p:childTnLst>
                                    <p:animRot by="120000">
                                      <p:cBhvr>
                                        <p:cTn id="131" dur="50" fill="hold">
                                          <p:stCondLst>
                                            <p:cond delay="0"/>
                                          </p:stCondLst>
                                        </p:cTn>
                                        <p:tgtEl>
                                          <p:spTgt spid="9"/>
                                        </p:tgtEl>
                                        <p:attrNameLst>
                                          <p:attrName>r</p:attrName>
                                        </p:attrNameLst>
                                      </p:cBhvr>
                                    </p:animRot>
                                    <p:animRot by="-240000">
                                      <p:cBhvr>
                                        <p:cTn id="132" dur="100" fill="hold">
                                          <p:stCondLst>
                                            <p:cond delay="100"/>
                                          </p:stCondLst>
                                        </p:cTn>
                                        <p:tgtEl>
                                          <p:spTgt spid="9"/>
                                        </p:tgtEl>
                                        <p:attrNameLst>
                                          <p:attrName>r</p:attrName>
                                        </p:attrNameLst>
                                      </p:cBhvr>
                                    </p:animRot>
                                    <p:animRot by="240000">
                                      <p:cBhvr>
                                        <p:cTn id="133" dur="100" fill="hold">
                                          <p:stCondLst>
                                            <p:cond delay="200"/>
                                          </p:stCondLst>
                                        </p:cTn>
                                        <p:tgtEl>
                                          <p:spTgt spid="9"/>
                                        </p:tgtEl>
                                        <p:attrNameLst>
                                          <p:attrName>r</p:attrName>
                                        </p:attrNameLst>
                                      </p:cBhvr>
                                    </p:animRot>
                                    <p:animRot by="-240000">
                                      <p:cBhvr>
                                        <p:cTn id="134" dur="100" fill="hold">
                                          <p:stCondLst>
                                            <p:cond delay="300"/>
                                          </p:stCondLst>
                                        </p:cTn>
                                        <p:tgtEl>
                                          <p:spTgt spid="9"/>
                                        </p:tgtEl>
                                        <p:attrNameLst>
                                          <p:attrName>r</p:attrName>
                                        </p:attrNameLst>
                                      </p:cBhvr>
                                    </p:animRot>
                                    <p:animRot by="120000">
                                      <p:cBhvr>
                                        <p:cTn id="135" dur="100" fill="hold">
                                          <p:stCondLst>
                                            <p:cond delay="400"/>
                                          </p:stCondLst>
                                        </p:cTn>
                                        <p:tgtEl>
                                          <p:spTgt spid="9"/>
                                        </p:tgtEl>
                                        <p:attrNameLst>
                                          <p:attrName>r</p:attrName>
                                        </p:attrNameLst>
                                      </p:cBhvr>
                                    </p:animRot>
                                  </p:childTnLst>
                                </p:cTn>
                              </p:par>
                              <p:par>
                                <p:cTn id="136" presetID="1" presetClass="exit" presetSubtype="0" fill="hold" grpId="5" nodeType="withEffect">
                                  <p:stCondLst>
                                    <p:cond delay="5000"/>
                                  </p:stCondLst>
                                  <p:childTnLst>
                                    <p:set>
                                      <p:cBhvr>
                                        <p:cTn id="137"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2" grpId="0"/>
      <p:bldP spid="2" grpId="1"/>
      <p:bldP spid="2" grpId="2"/>
      <p:bldP spid="2" grpId="3"/>
      <p:bldP spid="2" grpId="4"/>
      <p:bldP spid="2" grpId="5"/>
      <p:bldP spid="3" grpId="0"/>
      <p:bldP spid="3" grpId="1"/>
      <p:bldP spid="3" grpId="2"/>
      <p:bldP spid="3" grpId="3"/>
      <p:bldP spid="3" grpId="4"/>
      <p:bldP spid="3" grpId="5"/>
      <p:bldP spid="4" grpId="0"/>
      <p:bldP spid="4" grpId="1"/>
      <p:bldP spid="4" grpId="2"/>
      <p:bldP spid="4" grpId="3"/>
      <p:bldP spid="4" grpId="4"/>
      <p:bldP spid="4" grpId="5"/>
      <p:bldP spid="5" grpId="0"/>
      <p:bldP spid="5" grpId="1"/>
      <p:bldP spid="5" grpId="2"/>
      <p:bldP spid="5" grpId="3"/>
      <p:bldP spid="5" grpId="4"/>
      <p:bldP spid="5" grpId="5"/>
      <p:bldP spid="6" grpId="0"/>
      <p:bldP spid="6" grpId="1"/>
      <p:bldP spid="6" grpId="2"/>
      <p:bldP spid="6" grpId="3"/>
      <p:bldP spid="6" grpId="4"/>
      <p:bldP spid="6" grpId="5"/>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1284288" y="304800"/>
            <a:ext cx="6372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a:t>For the words in the slides above, we added prefixes and suffixes to make new words. </a:t>
            </a:r>
          </a:p>
          <a:p>
            <a:r>
              <a:rPr lang="en-US" altLang="en-US"/>
              <a:t>Remember, a prefix is added to the beginning of word and a suffix is added to the end. </a:t>
            </a:r>
            <a:endParaRPr lang="en-GB" altLang="en-US"/>
          </a:p>
        </p:txBody>
      </p:sp>
      <p:pic>
        <p:nvPicPr>
          <p:cNvPr id="25603" name="Picture 2"/>
          <p:cNvPicPr>
            <a:picLocks noChangeAspect="1"/>
          </p:cNvPicPr>
          <p:nvPr/>
        </p:nvPicPr>
        <p:blipFill rotWithShape="1">
          <a:blip r:embed="rId3">
            <a:extLst>
              <a:ext uri="{28A0092B-C50C-407E-A947-70E740481C1C}">
                <a14:useLocalDpi xmlns:a14="http://schemas.microsoft.com/office/drawing/2010/main" val="0"/>
              </a:ext>
            </a:extLst>
          </a:blip>
          <a:srcRect t="18421"/>
          <a:stretch/>
        </p:blipFill>
        <p:spPr bwMode="auto">
          <a:xfrm>
            <a:off x="153122" y="1902691"/>
            <a:ext cx="8871237" cy="439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p:cNvPicPr>
            <a:picLocks noChangeAspect="1"/>
          </p:cNvPicPr>
          <p:nvPr/>
        </p:nvPicPr>
        <p:blipFill rotWithShape="1">
          <a:blip r:embed="rId2">
            <a:extLst>
              <a:ext uri="{28A0092B-C50C-407E-A947-70E740481C1C}">
                <a14:useLocalDpi xmlns:a14="http://schemas.microsoft.com/office/drawing/2010/main" val="0"/>
              </a:ext>
            </a:extLst>
          </a:blip>
          <a:srcRect t="16106"/>
          <a:stretch/>
        </p:blipFill>
        <p:spPr bwMode="auto">
          <a:xfrm>
            <a:off x="332654" y="665017"/>
            <a:ext cx="8515169" cy="503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2275" y="147638"/>
            <a:ext cx="5738813"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2"/>
          <p:cNvSpPr txBox="1">
            <a:spLocks noChangeArrowheads="1"/>
          </p:cNvSpPr>
          <p:nvPr/>
        </p:nvSpPr>
        <p:spPr bwMode="auto">
          <a:xfrm>
            <a:off x="6521450" y="895350"/>
            <a:ext cx="2465388"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sz="2500" dirty="0"/>
              <a:t>In the text, how many words with prefixes and suffixes can you spot? What is the root of each of these words? E.g. grump</a:t>
            </a:r>
            <a:r>
              <a:rPr lang="en-US" altLang="en-US" sz="2500" dirty="0">
                <a:solidFill>
                  <a:srgbClr val="FF0000"/>
                </a:solidFill>
              </a:rPr>
              <a:t>ily = grump</a:t>
            </a:r>
            <a:endParaRPr lang="en-GB" altLang="en-US" sz="2500" dirty="0">
              <a:solidFill>
                <a:srgbClr val="FF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1377950"/>
            <a:ext cx="7631113" cy="4714875"/>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anchor="ctr"/>
          <a:lstStyle/>
          <a:p>
            <a:pPr algn="ctr" eaLnBrk="1" fontAlgn="auto" hangingPunct="1">
              <a:spcBef>
                <a:spcPts val="0"/>
              </a:spcBef>
              <a:spcAft>
                <a:spcPts val="0"/>
              </a:spcAft>
              <a:defRPr/>
            </a:pPr>
            <a:endParaRPr lang="en-GB" sz="2200" dirty="0">
              <a:solidFill>
                <a:schemeClr val="tx1"/>
              </a:solidFill>
            </a:endParaRPr>
          </a:p>
        </p:txBody>
      </p:sp>
      <p:pic>
        <p:nvPicPr>
          <p:cNvPr id="2" name="Picture 1"/>
          <p:cNvPicPr>
            <a:picLocks noChangeAspect="1"/>
          </p:cNvPicPr>
          <p:nvPr/>
        </p:nvPicPr>
        <p:blipFill rotWithShape="1">
          <a:blip r:embed="rId2"/>
          <a:srcRect l="40389" t="4967" r="40389" b="50196"/>
          <a:stretch/>
        </p:blipFill>
        <p:spPr>
          <a:xfrm>
            <a:off x="6656388" y="1585913"/>
            <a:ext cx="1296987" cy="4275137"/>
          </a:xfrm>
          <a:prstGeom prst="rect">
            <a:avLst/>
          </a:prstGeom>
          <a:effectLst>
            <a:outerShdw blurRad="63500" sx="101000" sy="101000" algn="ctr" rotWithShape="0">
              <a:prstClr val="black">
                <a:alpha val="20000"/>
              </a:prstClr>
            </a:outerShdw>
          </a:effectLst>
        </p:spPr>
      </p:pic>
      <p:sp>
        <p:nvSpPr>
          <p:cNvPr id="28676" name="Rectangle 1"/>
          <p:cNvSpPr>
            <a:spLocks noChangeArrowheads="1"/>
          </p:cNvSpPr>
          <p:nvPr/>
        </p:nvSpPr>
        <p:spPr bwMode="auto">
          <a:xfrm>
            <a:off x="1962150" y="765175"/>
            <a:ext cx="52197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b="1">
                <a:solidFill>
                  <a:schemeClr val="tx1"/>
                </a:solidFill>
              </a:rPr>
              <a:t>Here are your spelling words for this week.</a:t>
            </a:r>
          </a:p>
        </p:txBody>
      </p:sp>
      <p:sp>
        <p:nvSpPr>
          <p:cNvPr id="6" name="Rectangular Callout 5"/>
          <p:cNvSpPr/>
          <p:nvPr/>
        </p:nvSpPr>
        <p:spPr>
          <a:xfrm>
            <a:off x="3736975" y="1636713"/>
            <a:ext cx="2474913" cy="3378200"/>
          </a:xfrm>
          <a:prstGeom prst="wedgeRectCallout">
            <a:avLst>
              <a:gd name="adj1" fmla="val -76418"/>
              <a:gd name="adj2" fmla="val -21557"/>
            </a:avLst>
          </a:prstGeom>
          <a:solidFill>
            <a:srgbClr val="FFFFFF"/>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a:spcAft>
                <a:spcPts val="1800"/>
              </a:spcAft>
              <a:defRPr/>
            </a:pPr>
            <a:r>
              <a:rPr lang="en-US" dirty="0">
                <a:solidFill>
                  <a:schemeClr val="tx1"/>
                </a:solidFill>
              </a:rPr>
              <a:t>Choose some of the spelling words opposite and practice spelling them like we do in class. Maybe put on some ‘chill out’ music whilst you do them. Use some of the techniques we use in class too. </a:t>
            </a:r>
            <a:endParaRPr lang="en-GB" dirty="0">
              <a:solidFill>
                <a:schemeClr val="tx1"/>
              </a:solidFill>
            </a:endParaRPr>
          </a:p>
        </p:txBody>
      </p:sp>
      <p:pic>
        <p:nvPicPr>
          <p:cNvPr id="28678"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944" y="1287146"/>
            <a:ext cx="2246312" cy="1594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0533" y="2970212"/>
            <a:ext cx="2323234" cy="1625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Picture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5650" y="4718050"/>
            <a:ext cx="23749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2329</TotalTime>
  <Words>517</Words>
  <Application>Microsoft Office PowerPoint</Application>
  <PresentationFormat>On-screen Show (4:3)</PresentationFormat>
  <Paragraphs>61</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Twinkl</vt:lpstr>
      <vt:lpstr>Calibri</vt:lpstr>
      <vt:lpstr>Sassoon Infant Rg</vt:lpstr>
      <vt:lpstr>Arial</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Lindsay Baker</cp:lastModifiedBy>
  <cp:revision>209</cp:revision>
  <dcterms:created xsi:type="dcterms:W3CDTF">2014-10-01T16:09:27Z</dcterms:created>
  <dcterms:modified xsi:type="dcterms:W3CDTF">2020-06-11T09:13:08Z</dcterms:modified>
</cp:coreProperties>
</file>