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7"/>
  </p:handoutMasterIdLst>
  <p:sldIdLst>
    <p:sldId id="267" r:id="rId2"/>
    <p:sldId id="263" r:id="rId3"/>
    <p:sldId id="284" r:id="rId4"/>
    <p:sldId id="269" r:id="rId5"/>
    <p:sldId id="285" r:id="rId6"/>
  </p:sldIdLst>
  <p:sldSz cx="9144000" cy="6858000" type="screen4x3"/>
  <p:notesSz cx="6858000" cy="9144000"/>
  <p:embeddedFontLst>
    <p:embeddedFont>
      <p:font typeface="Twinkl SemiBold" charset="0"/>
      <p:bold r:id="rId8"/>
    </p:embeddedFont>
    <p:embeddedFont>
      <p:font typeface="Sassoon Infant Md" panose="02000603050000020003" charset="0"/>
      <p:regular r:id="rId9"/>
    </p:embeddedFont>
    <p:embeddedFont>
      <p:font typeface="Sassoon Infant Rg" panose="02000503030000020003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omic Sans MS" panose="030F0702030302020204" pitchFamily="66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7E88"/>
    <a:srgbClr val="FCA59B"/>
    <a:srgbClr val="96BCCA"/>
    <a:srgbClr val="143E44"/>
    <a:srgbClr val="1F5E67"/>
    <a:srgbClr val="4D3253"/>
    <a:srgbClr val="E66B5B"/>
    <a:srgbClr val="BB4D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24EE78-1FE9-49C6-BA0E-BC89C6B01820}" type="datetimeFigureOut">
              <a:rPr lang="en-GB"/>
              <a:pPr>
                <a:defRPr/>
              </a:pPr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1FB59A4-8D07-4576-A840-91701D978B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226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582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307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1332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274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1289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1" r:id="rId4"/>
    <p:sldLayoutId id="2147483722" r:id="rId5"/>
    <p:sldLayoutId id="214748372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378q6f" TargetMode="External"/><Relationship Id="rId2" Type="http://schemas.openxmlformats.org/officeDocument/2006/relationships/hyperlink" Target="https://www.bbc.co.uk/programmes/p011n4hk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55638"/>
            <a:ext cx="9144000" cy="133032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71" name="Title 7"/>
          <p:cNvSpPr>
            <a:spLocks noGrp="1"/>
          </p:cNvSpPr>
          <p:nvPr>
            <p:ph type="title"/>
          </p:nvPr>
        </p:nvSpPr>
        <p:spPr>
          <a:xfrm>
            <a:off x="628650" y="657225"/>
            <a:ext cx="7886700" cy="1325563"/>
          </a:xfrm>
        </p:spPr>
        <p:txBody>
          <a:bodyPr lIns="0" tIns="0" rIns="0" bIns="0"/>
          <a:lstStyle/>
          <a:p>
            <a:pPr eaLnBrk="1" hangingPunct="1"/>
            <a:r>
              <a:rPr lang="en-US" altLang="en-US" sz="5400" b="0" dirty="0" smtClean="0">
                <a:solidFill>
                  <a:schemeClr val="tx1"/>
                </a:solidFill>
                <a:latin typeface="Twinkl SemiBold" charset="0"/>
              </a:rPr>
              <a:t>The Jabberwocky</a:t>
            </a:r>
            <a:endParaRPr lang="en-GB" altLang="en-US" sz="5400" b="0" dirty="0" smtClean="0">
              <a:solidFill>
                <a:schemeClr val="tx1"/>
              </a:solidFill>
              <a:latin typeface="Twinkl SemiBold" charset="0"/>
            </a:endParaRPr>
          </a:p>
        </p:txBody>
      </p:sp>
      <p:pic>
        <p:nvPicPr>
          <p:cNvPr id="7172" name="Twinkl Logo"/>
          <p:cNvPicPr>
            <a:picLocks noChangeAspect="1"/>
          </p:cNvPicPr>
          <p:nvPr/>
        </p:nvPicPr>
        <p:blipFill>
          <a:blip r:embed="rId2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31"/>
          <a:stretch>
            <a:fillRect/>
          </a:stretch>
        </p:blipFill>
        <p:spPr bwMode="auto">
          <a:xfrm>
            <a:off x="373063" y="2182813"/>
            <a:ext cx="4081462" cy="467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175" y="2932113"/>
            <a:ext cx="2549525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705099"/>
            <a:ext cx="8137525" cy="364013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197" name="Title 1"/>
          <p:cNvSpPr txBox="1">
            <a:spLocks/>
          </p:cNvSpPr>
          <p:nvPr/>
        </p:nvSpPr>
        <p:spPr bwMode="auto">
          <a:xfrm>
            <a:off x="754063" y="1854925"/>
            <a:ext cx="7886700" cy="3030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charset="0"/>
                <a:cs typeface="Sassoon Infant Rg" charset="0"/>
              </a:defRPr>
            </a:lvl9pPr>
          </a:lstStyle>
          <a:p>
            <a:endParaRPr lang="en-US" u="sng" dirty="0" smtClean="0">
              <a:hlinkClick r:id="rId2"/>
            </a:endParaRPr>
          </a:p>
          <a:p>
            <a:pPr>
              <a:buNone/>
            </a:pPr>
            <a:endParaRPr lang="en-US" sz="2500" dirty="0" smtClean="0"/>
          </a:p>
          <a:p>
            <a:pPr>
              <a:buNone/>
            </a:pPr>
            <a:r>
              <a:rPr lang="en-US" sz="2500" dirty="0" smtClean="0"/>
              <a:t>Watch </a:t>
            </a:r>
            <a:r>
              <a:rPr lang="en-US" sz="2500" dirty="0" smtClean="0"/>
              <a:t>another different </a:t>
            </a:r>
            <a:r>
              <a:rPr lang="en-US" sz="2500" dirty="0" smtClean="0"/>
              <a:t>performance of the Jabberwocky by clicking below. Can you join in with any of it? </a:t>
            </a:r>
            <a:endParaRPr lang="en-US" sz="2500" dirty="0" smtClean="0"/>
          </a:p>
          <a:p>
            <a:pPr>
              <a:buNone/>
            </a:pPr>
            <a:r>
              <a:rPr lang="en-US" sz="2800" u="sng" dirty="0">
                <a:hlinkClick r:id="rId3"/>
              </a:rPr>
              <a:t>https://www.bbc.co.uk/bitesize/clips/z378q6f</a:t>
            </a:r>
            <a:r>
              <a:rPr lang="en-US" sz="2800" dirty="0"/>
              <a:t> </a:t>
            </a:r>
            <a:endParaRPr lang="en-US" sz="2000" dirty="0" smtClean="0"/>
          </a:p>
          <a:p>
            <a:pPr>
              <a:buNone/>
            </a:pPr>
            <a:endParaRPr lang="en-US" sz="2000" dirty="0"/>
          </a:p>
          <a:p>
            <a:pPr>
              <a:buNone/>
            </a:pPr>
            <a:r>
              <a:rPr lang="en-US" sz="2500" dirty="0" smtClean="0"/>
              <a:t>If you want to read along, you could print out the Jabberwocky poem on the webpage or look at slide 4.</a:t>
            </a:r>
            <a:endParaRPr lang="en-US" sz="2500" dirty="0" smtClean="0"/>
          </a:p>
          <a:p>
            <a:pPr>
              <a:buNone/>
            </a:pPr>
            <a:r>
              <a:rPr lang="en-US" dirty="0"/>
              <a:t> </a:t>
            </a:r>
            <a:endParaRPr lang="en-US" sz="3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600" dirty="0">
              <a:solidFill>
                <a:schemeClr val="tx1"/>
              </a:solidFill>
              <a:latin typeface="Twinkl SemiBol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49" y="1341120"/>
            <a:ext cx="7761333" cy="4667794"/>
          </a:xfrm>
          <a:prstGeom prst="rect">
            <a:avLst/>
          </a:prstGeom>
          <a:solidFill>
            <a:srgbClr val="96BC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16000" anchor="ctr"/>
          <a:lstStyle/>
          <a:p>
            <a:r>
              <a:rPr lang="en-US" dirty="0">
                <a:solidFill>
                  <a:srgbClr val="FF0000"/>
                </a:solidFill>
              </a:rPr>
              <a:t>Spend some time reading through the </a:t>
            </a:r>
            <a:r>
              <a:rPr lang="en-US" dirty="0" smtClean="0">
                <a:solidFill>
                  <a:srgbClr val="FF0000"/>
                </a:solidFill>
              </a:rPr>
              <a:t>poem on the next slide or print off a copy if you’d like to.  </a:t>
            </a:r>
            <a:r>
              <a:rPr lang="en-US" dirty="0">
                <a:solidFill>
                  <a:srgbClr val="FF0000"/>
                </a:solidFill>
              </a:rPr>
              <a:t> </a:t>
            </a:r>
            <a:endParaRPr lang="en-US" sz="1400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What</a:t>
            </a:r>
            <a:r>
              <a:rPr lang="en-US" dirty="0">
                <a:solidFill>
                  <a:srgbClr val="FF0000"/>
                </a:solidFill>
              </a:rPr>
              <a:t> does  ‘</a:t>
            </a:r>
            <a:r>
              <a:rPr lang="en-US" dirty="0" err="1">
                <a:solidFill>
                  <a:srgbClr val="FF0000"/>
                </a:solidFill>
              </a:rPr>
              <a:t>brillig</a:t>
            </a:r>
            <a:r>
              <a:rPr lang="en-US" dirty="0">
                <a:solidFill>
                  <a:srgbClr val="FF0000"/>
                </a:solidFill>
              </a:rPr>
              <a:t>’ mean to you? Is it a time of day e.g. dusk 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sz="1400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What did you think ‘</a:t>
            </a:r>
            <a:r>
              <a:rPr lang="en-US" dirty="0" err="1">
                <a:solidFill>
                  <a:srgbClr val="FF0000"/>
                </a:solidFill>
              </a:rPr>
              <a:t>toves</a:t>
            </a:r>
            <a:r>
              <a:rPr lang="en-US" dirty="0">
                <a:solidFill>
                  <a:srgbClr val="FF0000"/>
                </a:solidFill>
              </a:rPr>
              <a:t>’ are?  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sz="1400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Does ‘</a:t>
            </a:r>
            <a:r>
              <a:rPr lang="en-US" dirty="0" err="1">
                <a:solidFill>
                  <a:srgbClr val="FF0000"/>
                </a:solidFill>
              </a:rPr>
              <a:t>slithy</a:t>
            </a:r>
            <a:r>
              <a:rPr lang="en-US" dirty="0">
                <a:solidFill>
                  <a:srgbClr val="FF0000"/>
                </a:solidFill>
              </a:rPr>
              <a:t>’ mean something between </a:t>
            </a:r>
            <a:r>
              <a:rPr lang="en-US" dirty="0" smtClean="0">
                <a:solidFill>
                  <a:srgbClr val="FF0000"/>
                </a:solidFill>
              </a:rPr>
              <a:t>‘</a:t>
            </a:r>
            <a:r>
              <a:rPr lang="en-US" dirty="0">
                <a:solidFill>
                  <a:srgbClr val="FF0000"/>
                </a:solidFill>
              </a:rPr>
              <a:t>slimy’ and ‘writhing’?  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sz="1400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Do you think ‘gyring</a:t>
            </a:r>
            <a:r>
              <a:rPr lang="en-US" dirty="0">
                <a:solidFill>
                  <a:srgbClr val="FF0000"/>
                </a:solidFill>
              </a:rPr>
              <a:t>’ and ‘</a:t>
            </a:r>
            <a:r>
              <a:rPr lang="en-US" dirty="0" err="1">
                <a:solidFill>
                  <a:srgbClr val="FF0000"/>
                </a:solidFill>
              </a:rPr>
              <a:t>gimbling</a:t>
            </a:r>
            <a:r>
              <a:rPr lang="en-US" dirty="0">
                <a:solidFill>
                  <a:srgbClr val="FF0000"/>
                </a:solidFill>
              </a:rPr>
              <a:t>’ </a:t>
            </a:r>
            <a:r>
              <a:rPr lang="en-US" dirty="0" smtClean="0">
                <a:solidFill>
                  <a:srgbClr val="FF0000"/>
                </a:solidFill>
              </a:rPr>
              <a:t>are verbs? If so, what </a:t>
            </a:r>
            <a:r>
              <a:rPr lang="en-US" dirty="0">
                <a:solidFill>
                  <a:srgbClr val="FF0000"/>
                </a:solidFill>
              </a:rPr>
              <a:t>would you be doing if you were ‘gyring’ and ‘</a:t>
            </a:r>
            <a:r>
              <a:rPr lang="en-US" dirty="0" err="1">
                <a:solidFill>
                  <a:srgbClr val="FF0000"/>
                </a:solidFill>
              </a:rPr>
              <a:t>gimbling</a:t>
            </a:r>
            <a:r>
              <a:rPr lang="en-US" dirty="0">
                <a:solidFill>
                  <a:srgbClr val="FF0000"/>
                </a:solidFill>
              </a:rPr>
              <a:t>?’ 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sz="1400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What might </a:t>
            </a:r>
            <a:r>
              <a:rPr lang="en-US" dirty="0" err="1">
                <a:solidFill>
                  <a:srgbClr val="FF0000"/>
                </a:solidFill>
              </a:rPr>
              <a:t>vorpal</a:t>
            </a:r>
            <a:r>
              <a:rPr lang="en-US" dirty="0">
                <a:solidFill>
                  <a:srgbClr val="FF0000"/>
                </a:solidFill>
              </a:rPr>
              <a:t> mean? 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sz="1400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Ensure you have a good understanding of the poem before you move on to the activity.  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itle 5"/>
          <p:cNvSpPr>
            <a:spLocks noGrp="1"/>
          </p:cNvSpPr>
          <p:nvPr>
            <p:ph type="title"/>
          </p:nvPr>
        </p:nvSpPr>
        <p:spPr>
          <a:xfrm>
            <a:off x="457200" y="617538"/>
            <a:ext cx="8220075" cy="800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b="0" dirty="0" smtClean="0">
                <a:latin typeface="Twinkl SemiBold" pitchFamily="2" charset="0"/>
              </a:rPr>
              <a:t>Think about these questions</a:t>
            </a:r>
            <a:endParaRPr lang="en-GB" altLang="en-US" b="0" dirty="0" smtClean="0">
              <a:latin typeface="Twinkl SemiBold" pitchFamily="2" charset="0"/>
            </a:endParaRPr>
          </a:p>
        </p:txBody>
      </p:sp>
      <p:pic>
        <p:nvPicPr>
          <p:cNvPr id="10247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2255838" y="1296987"/>
            <a:ext cx="50854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charset="0"/>
              </a:defRPr>
            </a:lvl9pPr>
          </a:lstStyle>
          <a:p>
            <a:endParaRPr lang="en-GB" altLang="en-US" sz="30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838" y="226424"/>
            <a:ext cx="4621501" cy="6348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257" y="407722"/>
            <a:ext cx="8569234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chemeClr val="bg1"/>
                </a:solidFill>
                <a:latin typeface="Comic Sans MS" panose="030F0702030302020204" pitchFamily="66" charset="0"/>
              </a:rPr>
              <a:t>Use the Jabberwocky storyboard sheet </a:t>
            </a:r>
            <a:r>
              <a:rPr lang="en-US" sz="25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on the webpage to </a:t>
            </a:r>
            <a:r>
              <a:rPr lang="en-US" sz="2500" dirty="0">
                <a:solidFill>
                  <a:schemeClr val="bg1"/>
                </a:solidFill>
                <a:latin typeface="Comic Sans MS" panose="030F0702030302020204" pitchFamily="66" charset="0"/>
              </a:rPr>
              <a:t>illustrate what is happening in each verse of the poem. Try to include everything that it mentions </a:t>
            </a:r>
            <a:r>
              <a:rPr lang="en-US" sz="25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in the verse so </a:t>
            </a:r>
            <a:r>
              <a:rPr lang="en-US" sz="2500" dirty="0">
                <a:solidFill>
                  <a:schemeClr val="bg1"/>
                </a:solidFill>
                <a:latin typeface="Comic Sans MS" panose="030F0702030302020204" pitchFamily="66" charset="0"/>
              </a:rPr>
              <a:t>that you can talk through </a:t>
            </a:r>
            <a:r>
              <a:rPr lang="en-US" sz="25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your ideas when you share it with us.</a:t>
            </a:r>
            <a:r>
              <a:rPr lang="en-US" sz="2500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r>
              <a:rPr lang="en-US" sz="25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This activity may take you a few days. (if you can’t print, ask to pick up a copy or use plain paper).</a:t>
            </a:r>
            <a:endParaRPr lang="en-GB" sz="25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783" y="3082429"/>
            <a:ext cx="5225143" cy="357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575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1395</TotalTime>
  <Words>54</Words>
  <Application>Microsoft Office PowerPoint</Application>
  <PresentationFormat>On-screen Show (4:3)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BPreplay</vt:lpstr>
      <vt:lpstr>Twinkl SemiBold</vt:lpstr>
      <vt:lpstr>Sassoon Infant Md</vt:lpstr>
      <vt:lpstr>Sassoon Infant Rg</vt:lpstr>
      <vt:lpstr>Calibri</vt:lpstr>
      <vt:lpstr>Comic Sans MS</vt:lpstr>
      <vt:lpstr>Office Theme</vt:lpstr>
      <vt:lpstr>The Jabberwocky</vt:lpstr>
      <vt:lpstr>PowerPoint Presentation</vt:lpstr>
      <vt:lpstr>Think about these questions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Lindsay Baker</cp:lastModifiedBy>
  <cp:revision>107</cp:revision>
  <dcterms:created xsi:type="dcterms:W3CDTF">2014-10-01T16:09:27Z</dcterms:created>
  <dcterms:modified xsi:type="dcterms:W3CDTF">2020-06-17T14:02:30Z</dcterms:modified>
</cp:coreProperties>
</file>