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handoutMasterIdLst>
    <p:handoutMasterId r:id="rId9"/>
  </p:handoutMasterIdLst>
  <p:sldIdLst>
    <p:sldId id="261" r:id="rId2"/>
    <p:sldId id="258" r:id="rId3"/>
    <p:sldId id="263" r:id="rId4"/>
    <p:sldId id="264" r:id="rId5"/>
    <p:sldId id="292" r:id="rId6"/>
    <p:sldId id="291" r:id="rId7"/>
    <p:sldId id="271" r:id="rId8"/>
  </p:sldIdLst>
  <p:sldSz cx="9144000" cy="6858000" type="screen4x3"/>
  <p:notesSz cx="6858000" cy="9144000"/>
  <p:embeddedFontLst>
    <p:embeddedFont>
      <p:font typeface="Sassoon Infant Md" panose="02000603050000020003" pitchFamily="50" charset="0"/>
      <p:regular r:id="rId10"/>
    </p:embeddedFont>
    <p:embeddedFont>
      <p:font typeface="Sassoon Infant Rg" panose="02000503030000020003" pitchFamily="50" charset="0"/>
      <p:regular r:id="rId11"/>
      <p:bold r:id="rId12"/>
    </p:embeddedFont>
    <p:embeddedFont>
      <p:font typeface="Calibri" panose="020F0502020204030204" pitchFamily="34" charset="0"/>
      <p:regular r:id="rId13"/>
      <p:bold r:id="rId14"/>
      <p:italic r:id="rId15"/>
      <p:boldItalic r:id="rId16"/>
    </p:embeddedFont>
    <p:embeddedFont>
      <p:font typeface="BPreplay" panose="02000503000000020004" pitchFamily="50" charset="0"/>
      <p:regular r:id="rId17"/>
      <p:bold r:id="rId18"/>
      <p:italic r:id="rId19"/>
      <p:boldItalic r:id="rId20"/>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itchFamily="50" charset="0"/>
        <a:ea typeface="+mn-ea"/>
        <a:cs typeface="+mn-cs"/>
      </a:defRPr>
    </a:lvl5pPr>
    <a:lvl6pPr marL="2286000" algn="l" defTabSz="914400" rtl="0" eaLnBrk="1" latinLnBrk="0" hangingPunct="1">
      <a:defRPr kern="1200">
        <a:solidFill>
          <a:schemeClr val="tx1"/>
        </a:solidFill>
        <a:latin typeface="Sassoon Infant Rg" pitchFamily="50" charset="0"/>
        <a:ea typeface="+mn-ea"/>
        <a:cs typeface="+mn-cs"/>
      </a:defRPr>
    </a:lvl6pPr>
    <a:lvl7pPr marL="2743200" algn="l" defTabSz="914400" rtl="0" eaLnBrk="1" latinLnBrk="0" hangingPunct="1">
      <a:defRPr kern="1200">
        <a:solidFill>
          <a:schemeClr val="tx1"/>
        </a:solidFill>
        <a:latin typeface="Sassoon Infant Rg" pitchFamily="50" charset="0"/>
        <a:ea typeface="+mn-ea"/>
        <a:cs typeface="+mn-cs"/>
      </a:defRPr>
    </a:lvl7pPr>
    <a:lvl8pPr marL="3200400" algn="l" defTabSz="914400" rtl="0" eaLnBrk="1" latinLnBrk="0" hangingPunct="1">
      <a:defRPr kern="1200">
        <a:solidFill>
          <a:schemeClr val="tx1"/>
        </a:solidFill>
        <a:latin typeface="Sassoon Infant Rg" pitchFamily="50" charset="0"/>
        <a:ea typeface="+mn-ea"/>
        <a:cs typeface="+mn-cs"/>
      </a:defRPr>
    </a:lvl8pPr>
    <a:lvl9pPr marL="3657600" algn="l" defTabSz="914400" rtl="0" eaLnBrk="1" latinLnBrk="0" hangingPunct="1">
      <a:defRPr kern="1200">
        <a:solidFill>
          <a:schemeClr val="tx1"/>
        </a:solidFill>
        <a:latin typeface="Sassoon Infant Rg"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43">
          <p15:clr>
            <a:srgbClr val="A4A3A4"/>
          </p15:clr>
        </p15:guide>
        <p15:guide id="6" orient="horz" pos="323">
          <p15:clr>
            <a:srgbClr val="A4A3A4"/>
          </p15:clr>
        </p15:guide>
        <p15:guide id="7" pos="476">
          <p15:clr>
            <a:srgbClr val="A4A3A4"/>
          </p15:clr>
        </p15:guide>
        <p15:guide id="8" orient="horz" pos="459">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DC4E"/>
    <a:srgbClr val="F7ECD6"/>
    <a:srgbClr val="546AE1"/>
    <a:srgbClr val="5E9AD0"/>
    <a:srgbClr val="D2D62A"/>
    <a:srgbClr val="FFA44B"/>
    <a:srgbClr val="A92EFF"/>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88" d="100"/>
          <a:sy n="88" d="100"/>
        </p:scale>
        <p:origin x="1291" y="62"/>
      </p:cViewPr>
      <p:guideLst>
        <p:guide orient="horz" pos="2160"/>
        <p:guide pos="2880"/>
        <p:guide pos="317"/>
        <p:guide orient="horz" pos="3997"/>
        <p:guide pos="5443"/>
        <p:guide orient="horz" pos="323"/>
        <p:guide pos="476"/>
        <p:guide orient="horz" pos="459"/>
        <p:guide orient="horz" pos="3838"/>
        <p:guide pos="5284"/>
      </p:guideLst>
    </p:cSldViewPr>
  </p:slideViewPr>
  <p:notesTextViewPr>
    <p:cViewPr>
      <p:scale>
        <a:sx n="1" d="1"/>
        <a:sy n="1" d="1"/>
      </p:scale>
      <p:origin x="0" y="0"/>
    </p:cViewPr>
  </p:notesTextViewPr>
  <p:notesViewPr>
    <p:cSldViewPr snapToGrid="0">
      <p:cViewPr varScale="1">
        <p:scale>
          <a:sx n="86" d="100"/>
          <a:sy n="86" d="100"/>
        </p:scale>
        <p:origin x="2928" y="7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4.fntdata"/><Relationship Id="rId18" Type="http://schemas.openxmlformats.org/officeDocument/2006/relationships/font" Target="fonts/font9.fntdata"/><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font" Target="fonts/font3.fntdata"/><Relationship Id="rId17" Type="http://schemas.openxmlformats.org/officeDocument/2006/relationships/font" Target="fonts/font8.fntdata"/><Relationship Id="rId2" Type="http://schemas.openxmlformats.org/officeDocument/2006/relationships/slide" Target="slides/slide1.xml"/><Relationship Id="rId16" Type="http://schemas.openxmlformats.org/officeDocument/2006/relationships/font" Target="fonts/font7.fntdata"/><Relationship Id="rId20" Type="http://schemas.openxmlformats.org/officeDocument/2006/relationships/font" Target="fonts/font11.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font" Target="fonts/font2.fntdata"/><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font" Target="fonts/font6.fntdata"/><Relationship Id="rId23" Type="http://schemas.openxmlformats.org/officeDocument/2006/relationships/theme" Target="theme/theme1.xml"/><Relationship Id="rId10" Type="http://schemas.openxmlformats.org/officeDocument/2006/relationships/font" Target="fonts/font1.fntdata"/><Relationship Id="rId19" Type="http://schemas.openxmlformats.org/officeDocument/2006/relationships/font" Target="fonts/font10.fntdata"/><Relationship Id="rId4" Type="http://schemas.openxmlformats.org/officeDocument/2006/relationships/slide" Target="slides/slide3.xml"/><Relationship Id="rId9" Type="http://schemas.openxmlformats.org/officeDocument/2006/relationships/handoutMaster" Target="handoutMasters/handoutMaster1.xml"/><Relationship Id="rId14" Type="http://schemas.openxmlformats.org/officeDocument/2006/relationships/font" Target="fonts/font5.fntdata"/><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245B0B15-7DC8-4342-A681-81052BE85D20}" type="datetimeFigureOut">
              <a:rPr lang="en-GB"/>
              <a:pPr>
                <a:defRPr/>
              </a:pPr>
              <a:t>05/05/2020</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0C2E0A14-E2A6-4498-A39D-2F3C337D0B07}"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endParaRPr lang="en-GB" sz="1350" dirty="0"/>
          </a:p>
        </p:txBody>
      </p:sp>
      <p:pic>
        <p:nvPicPr>
          <p:cNvPr id="5" name="Picture 14"/>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smtClean="0"/>
              <a:t>Click to edit Master title style</a:t>
            </a:r>
            <a:endParaRPr lang="en-US" dirty="0"/>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smtClean="0"/>
              <a:t>Click to edit Master subtitle style</a:t>
            </a:r>
            <a:endParaRPr lang="en-US" dirty="0"/>
          </a:p>
        </p:txBody>
      </p:sp>
    </p:spTree>
    <p:extLst>
      <p:ext uri="{BB962C8B-B14F-4D97-AF65-F5344CB8AC3E}">
        <p14:creationId xmlns:p14="http://schemas.microsoft.com/office/powerpoint/2010/main" val="24183501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endParaRPr lang="en-GB" sz="1350" dirty="0"/>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2407906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smtClean="0"/>
              <a:t>Click to edit Master title style</a:t>
            </a:r>
            <a:endParaRPr lang="en-US" dirty="0"/>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Tree>
    <p:extLst>
      <p:ext uri="{BB962C8B-B14F-4D97-AF65-F5344CB8AC3E}">
        <p14:creationId xmlns:p14="http://schemas.microsoft.com/office/powerpoint/2010/main" val="34626037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smtClean="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smtClean="0"/>
              <a:t>Click to edit Master text styles</a:t>
            </a:r>
          </a:p>
        </p:txBody>
      </p:sp>
    </p:spTree>
    <p:extLst>
      <p:ext uri="{BB962C8B-B14F-4D97-AF65-F5344CB8AC3E}">
        <p14:creationId xmlns:p14="http://schemas.microsoft.com/office/powerpoint/2010/main" val="14611211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40404251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24301289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1" r:id="rId4"/>
    <p:sldLayoutId id="2147483672" r:id="rId5"/>
    <p:sldLayoutId id="2147483676" r:id="rId6"/>
  </p:sldLayoutIdLst>
  <p:timing>
    <p:tnLst>
      <p:par>
        <p:cTn id="1" dur="indefinite" restart="never" nodeType="tmRoot"/>
      </p:par>
    </p:tnLst>
  </p:timing>
  <p:txStyles>
    <p:titleStyle>
      <a:lvl1pPr algn="l" rtl="0" fontAlgn="base">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fontAlgn="base">
        <a:lnSpc>
          <a:spcPct val="90000"/>
        </a:lnSpc>
        <a:spcBef>
          <a:spcPct val="0"/>
        </a:spcBef>
        <a:spcAft>
          <a:spcPct val="0"/>
        </a:spcAft>
        <a:defRPr sz="4000">
          <a:solidFill>
            <a:srgbClr val="1C1C1C"/>
          </a:solidFill>
          <a:latin typeface="Sassoon Infant Md" pitchFamily="50" charset="0"/>
        </a:defRPr>
      </a:lvl2pPr>
      <a:lvl3pPr algn="l" rtl="0" fontAlgn="base">
        <a:lnSpc>
          <a:spcPct val="90000"/>
        </a:lnSpc>
        <a:spcBef>
          <a:spcPct val="0"/>
        </a:spcBef>
        <a:spcAft>
          <a:spcPct val="0"/>
        </a:spcAft>
        <a:defRPr sz="4000">
          <a:solidFill>
            <a:srgbClr val="1C1C1C"/>
          </a:solidFill>
          <a:latin typeface="Sassoon Infant Md" pitchFamily="50" charset="0"/>
        </a:defRPr>
      </a:lvl3pPr>
      <a:lvl4pPr algn="l" rtl="0" fontAlgn="base">
        <a:lnSpc>
          <a:spcPct val="90000"/>
        </a:lnSpc>
        <a:spcBef>
          <a:spcPct val="0"/>
        </a:spcBef>
        <a:spcAft>
          <a:spcPct val="0"/>
        </a:spcAft>
        <a:defRPr sz="4000">
          <a:solidFill>
            <a:srgbClr val="1C1C1C"/>
          </a:solidFill>
          <a:latin typeface="Sassoon Infant Md" pitchFamily="50" charset="0"/>
        </a:defRPr>
      </a:lvl4pPr>
      <a:lvl5pPr algn="l" rtl="0" fontAlgn="base">
        <a:lnSpc>
          <a:spcPct val="90000"/>
        </a:lnSpc>
        <a:spcBef>
          <a:spcPct val="0"/>
        </a:spcBef>
        <a:spcAft>
          <a:spcPct val="0"/>
        </a:spcAft>
        <a:defRPr sz="4000">
          <a:solidFill>
            <a:srgbClr val="1C1C1C"/>
          </a:solidFill>
          <a:latin typeface="Sassoon Infant Md" pitchFamily="50" charset="0"/>
        </a:defRPr>
      </a:lvl5pPr>
      <a:lvl6pPr marL="457200" algn="l" rtl="0" fontAlgn="base">
        <a:lnSpc>
          <a:spcPct val="90000"/>
        </a:lnSpc>
        <a:spcBef>
          <a:spcPct val="0"/>
        </a:spcBef>
        <a:spcAft>
          <a:spcPct val="0"/>
        </a:spcAft>
        <a:defRPr sz="4000">
          <a:solidFill>
            <a:srgbClr val="1C1C1C"/>
          </a:solidFill>
          <a:latin typeface="Sassoon Infant Md" pitchFamily="50" charset="0"/>
        </a:defRPr>
      </a:lvl6pPr>
      <a:lvl7pPr marL="914400" algn="l" rtl="0" fontAlgn="base">
        <a:lnSpc>
          <a:spcPct val="90000"/>
        </a:lnSpc>
        <a:spcBef>
          <a:spcPct val="0"/>
        </a:spcBef>
        <a:spcAft>
          <a:spcPct val="0"/>
        </a:spcAft>
        <a:defRPr sz="4000">
          <a:solidFill>
            <a:srgbClr val="1C1C1C"/>
          </a:solidFill>
          <a:latin typeface="Sassoon Infant Md" pitchFamily="50" charset="0"/>
        </a:defRPr>
      </a:lvl7pPr>
      <a:lvl8pPr marL="1371600" algn="l" rtl="0" fontAlgn="base">
        <a:lnSpc>
          <a:spcPct val="90000"/>
        </a:lnSpc>
        <a:spcBef>
          <a:spcPct val="0"/>
        </a:spcBef>
        <a:spcAft>
          <a:spcPct val="0"/>
        </a:spcAft>
        <a:defRPr sz="4000">
          <a:solidFill>
            <a:srgbClr val="1C1C1C"/>
          </a:solidFill>
          <a:latin typeface="Sassoon Infant Md" pitchFamily="50" charset="0"/>
        </a:defRPr>
      </a:lvl8pPr>
      <a:lvl9pPr marL="1828800" algn="l" rtl="0" fontAlgn="base">
        <a:lnSpc>
          <a:spcPct val="90000"/>
        </a:lnSpc>
        <a:spcBef>
          <a:spcPct val="0"/>
        </a:spcBef>
        <a:spcAft>
          <a:spcPct val="0"/>
        </a:spcAft>
        <a:defRPr sz="4000">
          <a:solidFill>
            <a:srgbClr val="1C1C1C"/>
          </a:solidFill>
          <a:latin typeface="Sassoon Infant Md" pitchFamily="50"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e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www.bbc.co.uk/education/clips/z87jmp3" TargetMode="External"/><Relationship Id="rId2" Type="http://schemas.openxmlformats.org/officeDocument/2006/relationships/image" Target="../media/image8.png"/><Relationship Id="rId1" Type="http://schemas.openxmlformats.org/officeDocument/2006/relationships/slideLayout" Target="../slideLayouts/slideLayout2.xml"/><Relationship Id="rId6" Type="http://schemas.openxmlformats.org/officeDocument/2006/relationships/image" Target="../media/image11.jpeg"/><Relationship Id="rId5" Type="http://schemas.openxmlformats.org/officeDocument/2006/relationships/image" Target="../media/image10.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hyperlink" Target="https://www.youtube.com/watch?v=l8ae9NCwHWs" TargetMode="External"/><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hyperlink" Target="https://www.youtube.com/watch?v=x1r9qNVqSrk" TargetMode="External"/><Relationship Id="rId4" Type="http://schemas.openxmlformats.org/officeDocument/2006/relationships/hyperlink" Target="https://www.youtube.com/watch?v=JOZS_Vq6eKw" TargetMode="External"/></Relationships>
</file>

<file path=ppt/slides/_rels/slide7.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17463"/>
            <a:ext cx="9144000" cy="68802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algn="ctr" eaLnBrk="1" hangingPunct="1"/>
            <a:r>
              <a:rPr lang="en-GB" altLang="en-US">
                <a:solidFill>
                  <a:schemeClr val="bg1"/>
                </a:solidFill>
                <a:latin typeface="BPreplay" pitchFamily="50" charset="0"/>
              </a:rPr>
              <a:t>Year One</a:t>
            </a:r>
          </a:p>
        </p:txBody>
      </p:sp>
      <p:sp>
        <p:nvSpPr>
          <p:cNvPr id="4" name="Rectangle 3"/>
          <p:cNvSpPr/>
          <p:nvPr/>
        </p:nvSpPr>
        <p:spPr>
          <a:xfrm>
            <a:off x="0" y="6251575"/>
            <a:ext cx="9144000" cy="61118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857500" y="6464300"/>
            <a:ext cx="3421063" cy="20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r>
              <a:rPr lang="en-GB" altLang="en-US" sz="800" b="1">
                <a:solidFill>
                  <a:schemeClr val="bg1"/>
                </a:solidFill>
                <a:latin typeface="BPreplay" pitchFamily="50" charset="0"/>
              </a:rPr>
              <a:t>Science</a:t>
            </a:r>
            <a:r>
              <a:rPr lang="en-GB" altLang="en-US" sz="800">
                <a:solidFill>
                  <a:schemeClr val="bg1"/>
                </a:solidFill>
                <a:latin typeface="BPreplay" pitchFamily="50" charset="0"/>
              </a:rPr>
              <a:t> | Year 6 | Light | Shadow Theatre | Lesson 6</a:t>
            </a:r>
          </a:p>
        </p:txBody>
      </p:sp>
      <p:sp>
        <p:nvSpPr>
          <p:cNvPr id="7175" name="Text Placeholder 16"/>
          <p:cNvSpPr>
            <a:spLocks noGrp="1"/>
          </p:cNvSpPr>
          <p:nvPr>
            <p:ph type="body" sz="quarter" idx="10"/>
          </p:nvPr>
        </p:nvSpPr>
        <p:spPr>
          <a:xfrm>
            <a:off x="1655763" y="3200400"/>
            <a:ext cx="5832475" cy="542925"/>
          </a:xfrm>
        </p:spPr>
        <p:txBody>
          <a:bodyPr/>
          <a:lstStyle/>
          <a:p>
            <a:r>
              <a:rPr lang="en-GB" altLang="en-US" smtClean="0"/>
              <a:t>Light</a:t>
            </a:r>
          </a:p>
        </p:txBody>
      </p:sp>
      <p:sp>
        <p:nvSpPr>
          <p:cNvPr id="7176" name="Title 17"/>
          <p:cNvSpPr>
            <a:spLocks noGrp="1"/>
          </p:cNvSpPr>
          <p:nvPr>
            <p:ph type="title"/>
          </p:nvPr>
        </p:nvSpPr>
        <p:spPr>
          <a:xfrm>
            <a:off x="539750" y="2359025"/>
            <a:ext cx="8064500" cy="655638"/>
          </a:xfrm>
        </p:spPr>
        <p:txBody>
          <a:bodyPr/>
          <a:lstStyle/>
          <a:p>
            <a:r>
              <a:rPr lang="en-GB" altLang="en-US" smtClean="0"/>
              <a:t>Science</a:t>
            </a:r>
          </a:p>
        </p:txBody>
      </p:sp>
      <p:pic>
        <p:nvPicPr>
          <p:cNvPr id="717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4" name="Rectangle 3"/>
          <p:cNvSpPr/>
          <p:nvPr/>
        </p:nvSpPr>
        <p:spPr>
          <a:xfrm>
            <a:off x="4340225" y="5808663"/>
            <a:ext cx="427038" cy="177800"/>
          </a:xfrm>
          <a:prstGeom prst="rect">
            <a:avLst/>
          </a:prstGeom>
          <a:solidFill>
            <a:srgbClr val="F7EC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pic>
        <p:nvPicPr>
          <p:cNvPr id="8195" name="Picture 1"/>
          <p:cNvPicPr>
            <a:picLocks noChangeAspect="1"/>
          </p:cNvPicPr>
          <p:nvPr/>
        </p:nvPicPr>
        <p:blipFill>
          <a:blip r:embed="rId3" cstate="print">
            <a:grayscl/>
            <a:biLevel thresh="50000"/>
            <a:extLst>
              <a:ext uri="{28A0092B-C50C-407E-A947-70E740481C1C}">
                <a14:useLocalDpi xmlns:a14="http://schemas.microsoft.com/office/drawing/2010/main" val="0"/>
              </a:ext>
            </a:extLst>
          </a:blip>
          <a:srcRect/>
          <a:stretch>
            <a:fillRect/>
          </a:stretch>
        </p:blipFill>
        <p:spPr bwMode="auto">
          <a:xfrm>
            <a:off x="4278313" y="5718175"/>
            <a:ext cx="588962" cy="37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endParaRPr lang="en-GB" sz="1350" dirty="0"/>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endParaRPr lang="en-GB" sz="1350" dirty="0"/>
          </a:p>
        </p:txBody>
      </p:sp>
      <p:sp>
        <p:nvSpPr>
          <p:cNvPr id="9220"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lnSpc>
                <a:spcPct val="90000"/>
              </a:lnSpc>
            </a:pPr>
            <a:r>
              <a:rPr lang="en-US" altLang="en-US" sz="3600" b="1">
                <a:latin typeface="Sassoon Infant Md" pitchFamily="50" charset="0"/>
              </a:rPr>
              <a:t>Success Criteria</a:t>
            </a:r>
          </a:p>
        </p:txBody>
      </p:sp>
      <p:sp>
        <p:nvSpPr>
          <p:cNvPr id="9221"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lnSpc>
                <a:spcPct val="90000"/>
              </a:lnSpc>
            </a:pPr>
            <a:r>
              <a:rPr lang="en-US" altLang="en-US" sz="3600" b="1">
                <a:latin typeface="Sassoon Infant Md" pitchFamily="50" charset="0"/>
              </a:rPr>
              <a:t>Aim</a:t>
            </a:r>
          </a:p>
        </p:txBody>
      </p:sp>
      <p:sp>
        <p:nvSpPr>
          <p:cNvPr id="9222" name="Content Placeholder 15"/>
          <p:cNvSpPr>
            <a:spLocks noGrp="1"/>
          </p:cNvSpPr>
          <p:nvPr>
            <p:ph idx="1"/>
          </p:nvPr>
        </p:nvSpPr>
        <p:spPr>
          <a:xfrm>
            <a:off x="628650" y="1127125"/>
            <a:ext cx="7886700" cy="1409700"/>
          </a:xfrm>
        </p:spPr>
        <p:txBody>
          <a:bodyPr/>
          <a:lstStyle/>
          <a:p>
            <a:pPr>
              <a:lnSpc>
                <a:spcPct val="100000"/>
              </a:lnSpc>
            </a:pPr>
            <a:r>
              <a:rPr lang="en-GB" altLang="en-US" smtClean="0"/>
              <a:t>I can explain why shadows have the same shape as the object that casts them. </a:t>
            </a:r>
          </a:p>
        </p:txBody>
      </p:sp>
      <p:sp>
        <p:nvSpPr>
          <p:cNvPr id="20" name="Content Placeholder 15"/>
          <p:cNvSpPr txBox="1">
            <a:spLocks/>
          </p:cNvSpPr>
          <p:nvPr/>
        </p:nvSpPr>
        <p:spPr>
          <a:xfrm>
            <a:off x="628650" y="3467100"/>
            <a:ext cx="7886700" cy="2625725"/>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00000"/>
              </a:lnSpc>
              <a:spcAft>
                <a:spcPts val="0"/>
              </a:spcAft>
              <a:defRPr/>
            </a:pPr>
            <a:r>
              <a:rPr lang="en-GB" dirty="0"/>
              <a:t>I can explain how a shadow is formed.</a:t>
            </a:r>
          </a:p>
          <a:p>
            <a:pPr fontAlgn="auto">
              <a:lnSpc>
                <a:spcPct val="100000"/>
              </a:lnSpc>
              <a:spcAft>
                <a:spcPts val="0"/>
              </a:spcAft>
              <a:defRPr/>
            </a:pPr>
            <a:r>
              <a:rPr lang="en-GB" dirty="0"/>
              <a:t>I can explain why shadows are the same shape as the object that casts them.</a:t>
            </a:r>
          </a:p>
          <a:p>
            <a:pPr fontAlgn="auto">
              <a:lnSpc>
                <a:spcPct val="100000"/>
              </a:lnSpc>
              <a:spcAft>
                <a:spcPts val="0"/>
              </a:spcAft>
              <a:defRPr/>
            </a:pPr>
            <a:r>
              <a:rPr lang="en-GB" dirty="0"/>
              <a:t>I can use my knowledge of Isaac Newton's ideas about light to create a shadow puppet play.</a:t>
            </a:r>
          </a:p>
          <a:p>
            <a:pPr marL="0" indent="0" fontAlgn="auto">
              <a:lnSpc>
                <a:spcPct val="100000"/>
              </a:lnSpc>
              <a:spcAft>
                <a:spcPts val="0"/>
              </a:spcAft>
              <a:buFont typeface="Arial" panose="020B0604020202020204" pitchFamily="34" charset="0"/>
              <a:buNone/>
              <a:defRPr/>
            </a:pPr>
            <a:endParaRPr lang="en-GB"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noGrp="1"/>
          </p:cNvSpPr>
          <p:nvPr>
            <p:ph type="title"/>
          </p:nvPr>
        </p:nvSpPr>
        <p:spPr>
          <a:xfrm>
            <a:off x="457200" y="485775"/>
            <a:ext cx="8220075" cy="1204913"/>
          </a:xfrm>
        </p:spPr>
        <p:txBody>
          <a:bodyPr/>
          <a:lstStyle/>
          <a:p>
            <a:pPr algn="ctr"/>
            <a:r>
              <a:rPr lang="en-GB" altLang="en-US" smtClean="0"/>
              <a:t>Shadows</a:t>
            </a:r>
          </a:p>
        </p:txBody>
      </p:sp>
      <p:sp>
        <p:nvSpPr>
          <p:cNvPr id="16" name="Rectangle 15"/>
          <p:cNvSpPr/>
          <p:nvPr/>
        </p:nvSpPr>
        <p:spPr>
          <a:xfrm>
            <a:off x="755650" y="1690688"/>
            <a:ext cx="7640638" cy="4402137"/>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Content Placeholder 6"/>
          <p:cNvSpPr txBox="1">
            <a:spLocks/>
          </p:cNvSpPr>
          <p:nvPr/>
        </p:nvSpPr>
        <p:spPr>
          <a:xfrm>
            <a:off x="755650" y="1690688"/>
            <a:ext cx="7640638" cy="1854200"/>
          </a:xfrm>
          <a:prstGeom prst="roundRect">
            <a:avLst>
              <a:gd name="adj" fmla="val 2585"/>
            </a:avLst>
          </a:prstGeom>
          <a:noFill/>
          <a:ln w="25400">
            <a:noFill/>
          </a:ln>
        </p:spPr>
        <p:txBody>
          <a:bodyPr lIns="252000" tIns="252000" rIns="252000" bIns="252000"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00000"/>
              </a:lnSpc>
              <a:spcAft>
                <a:spcPts val="0"/>
              </a:spcAft>
              <a:buFont typeface="Arial" panose="020B0604020202020204" pitchFamily="34" charset="0"/>
              <a:buNone/>
              <a:defRPr/>
            </a:pPr>
            <a:r>
              <a:rPr lang="en-GB" dirty="0"/>
              <a:t>Shadows are formed when an opaque object blocks a ray of light.</a:t>
            </a:r>
          </a:p>
          <a:p>
            <a:pPr marL="0" indent="0" fontAlgn="auto">
              <a:lnSpc>
                <a:spcPct val="100000"/>
              </a:lnSpc>
              <a:spcAft>
                <a:spcPts val="0"/>
              </a:spcAft>
              <a:buFont typeface="Arial" panose="020B0604020202020204" pitchFamily="34" charset="0"/>
              <a:buNone/>
              <a:defRPr/>
            </a:pPr>
            <a:r>
              <a:rPr lang="en-GB" dirty="0"/>
              <a:t>Is a shadow always the same shape as the object that casts </a:t>
            </a:r>
            <a:r>
              <a:rPr lang="en-GB" dirty="0" smtClean="0"/>
              <a:t>it?</a:t>
            </a:r>
          </a:p>
          <a:p>
            <a:pPr marL="0" indent="0" fontAlgn="auto">
              <a:lnSpc>
                <a:spcPct val="100000"/>
              </a:lnSpc>
              <a:spcAft>
                <a:spcPts val="0"/>
              </a:spcAft>
              <a:buFont typeface="Arial" panose="020B0604020202020204" pitchFamily="34" charset="0"/>
              <a:buNone/>
              <a:defRPr/>
            </a:pPr>
            <a:r>
              <a:rPr lang="en-GB" dirty="0"/>
              <a:t>A shadow can change size depending on the distance the object casting it is from the light source. Shadows can also be elongated or shortened depending on the angle of the light source</a:t>
            </a:r>
            <a:r>
              <a:rPr lang="en-GB" dirty="0" smtClean="0"/>
              <a:t>.</a:t>
            </a:r>
            <a:endParaRPr lang="en-GB" dirty="0"/>
          </a:p>
        </p:txBody>
      </p:sp>
      <p:pic>
        <p:nvPicPr>
          <p:cNvPr id="11269" name="Picture 3"/>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72025" y="3519488"/>
            <a:ext cx="3465513" cy="2151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Content Placeholder 6"/>
          <p:cNvSpPr txBox="1">
            <a:spLocks/>
          </p:cNvSpPr>
          <p:nvPr/>
        </p:nvSpPr>
        <p:spPr>
          <a:xfrm>
            <a:off x="755650" y="3205163"/>
            <a:ext cx="4016375" cy="2887662"/>
          </a:xfrm>
          <a:prstGeom prst="roundRect">
            <a:avLst>
              <a:gd name="adj" fmla="val 2585"/>
            </a:avLst>
          </a:prstGeom>
          <a:noFill/>
          <a:ln w="25400">
            <a:noFill/>
          </a:ln>
        </p:spPr>
        <p:txBody>
          <a:bodyPr lIns="252000" tIns="252000" rIns="252000" bIns="252000">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Aft>
                <a:spcPts val="0"/>
              </a:spcAft>
              <a:buFont typeface="Arial" panose="020B0604020202020204" pitchFamily="34" charset="0"/>
              <a:buNone/>
              <a:defRPr/>
            </a:pPr>
            <a:r>
              <a:rPr lang="en-GB" dirty="0" smtClean="0"/>
              <a:t>However</a:t>
            </a:r>
            <a:r>
              <a:rPr lang="en-GB" dirty="0"/>
              <a:t>, a shadow is always the same shape as the object that casts it. This is because when an object is in the path of light travelling from a light source, it will block the light rays that hit it, while the rest of the light can continue travelling. Therefore, the shadow it casts is exactly the same shape.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7">
                                            <p:txEl>
                                              <p:pRg st="1" end="1"/>
                                            </p:txEl>
                                          </p:spTgt>
                                        </p:tgtEl>
                                        <p:attrNameLst>
                                          <p:attrName>style.visibility</p:attrName>
                                        </p:attrNameLst>
                                      </p:cBhvr>
                                      <p:to>
                                        <p:strVal val="visible"/>
                                      </p:to>
                                    </p:set>
                                    <p:animEffect transition="in" filter="fade">
                                      <p:cBhvr>
                                        <p:cTn id="10" dur="500"/>
                                        <p:tgtEl>
                                          <p:spTgt spid="17">
                                            <p:txEl>
                                              <p:pRg st="1" end="1"/>
                                            </p:txEl>
                                          </p:spTgt>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7">
                                            <p:txEl>
                                              <p:pRg st="2" end="2"/>
                                            </p:txEl>
                                          </p:spTgt>
                                        </p:tgtEl>
                                        <p:attrNameLst>
                                          <p:attrName>style.visibility</p:attrName>
                                        </p:attrNameLst>
                                      </p:cBhvr>
                                      <p:to>
                                        <p:strVal val="visible"/>
                                      </p:to>
                                    </p:set>
                                    <p:animEffect transition="in" filter="fade">
                                      <p:cBhvr>
                                        <p:cTn id="13" dur="500"/>
                                        <p:tgtEl>
                                          <p:spTgt spid="17">
                                            <p:txEl>
                                              <p:pRg st="2" end="2"/>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24">
                                            <p:txEl>
                                              <p:pRg st="0" end="0"/>
                                            </p:txEl>
                                          </p:spTgt>
                                        </p:tgtEl>
                                        <p:attrNameLst>
                                          <p:attrName>style.visibility</p:attrName>
                                        </p:attrNameLst>
                                      </p:cBhvr>
                                      <p:to>
                                        <p:strVal val="visible"/>
                                      </p:to>
                                    </p:set>
                                    <p:animEffect transition="in" filter="fade">
                                      <p:cBhvr>
                                        <p:cTn id="18" dur="500"/>
                                        <p:tgtEl>
                                          <p:spTgt spid="2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P spid="24"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noGrp="1"/>
          </p:cNvSpPr>
          <p:nvPr>
            <p:ph type="title"/>
          </p:nvPr>
        </p:nvSpPr>
        <p:spPr>
          <a:xfrm>
            <a:off x="457200" y="485775"/>
            <a:ext cx="8220075" cy="1204913"/>
          </a:xfrm>
        </p:spPr>
        <p:txBody>
          <a:bodyPr/>
          <a:lstStyle/>
          <a:p>
            <a:pPr algn="ctr"/>
            <a:r>
              <a:rPr lang="en-GB" altLang="en-US" smtClean="0"/>
              <a:t>Shadow Theatre</a:t>
            </a:r>
          </a:p>
        </p:txBody>
      </p:sp>
      <p:pic>
        <p:nvPicPr>
          <p:cNvPr id="13315" name="Group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p:nvPr/>
        </p:nvSpPr>
        <p:spPr>
          <a:xfrm>
            <a:off x="755650" y="1681163"/>
            <a:ext cx="7637463" cy="1204912"/>
          </a:xfrm>
          <a:prstGeom prst="rect">
            <a:avLst/>
          </a:prstGeom>
          <a:solidFill>
            <a:srgbClr val="546AE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3317" name="Content Placeholder 6"/>
          <p:cNvSpPr>
            <a:spLocks/>
          </p:cNvSpPr>
          <p:nvPr/>
        </p:nvSpPr>
        <p:spPr bwMode="auto">
          <a:xfrm>
            <a:off x="1944688" y="1684338"/>
            <a:ext cx="6448425" cy="1201737"/>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r" eaLnBrk="1" hangingPunct="1">
              <a:lnSpc>
                <a:spcPct val="100000"/>
              </a:lnSpc>
              <a:buFont typeface="Arial" panose="020B0604020202020204" pitchFamily="34" charset="0"/>
              <a:buNone/>
            </a:pPr>
            <a:r>
              <a:rPr lang="en-GB" altLang="en-US">
                <a:solidFill>
                  <a:schemeClr val="bg1"/>
                </a:solidFill>
              </a:rPr>
              <a:t>Watch this video to see shadow puppeteer Manju Gregory explain how to perform a shadow puppet show.</a:t>
            </a:r>
          </a:p>
        </p:txBody>
      </p:sp>
      <p:pic>
        <p:nvPicPr>
          <p:cNvPr id="13318" name="Picture 9">
            <a:hlinkClick r:id="rId3"/>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55650" y="1681163"/>
            <a:ext cx="1189038" cy="1204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9" name="Picture 2"/>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3578225" y="2886075"/>
            <a:ext cx="4810125" cy="3206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20" name="Picture 3"/>
          <p:cNvPicPr>
            <a:picLocks noChangeAspect="1"/>
          </p:cNvPicPr>
          <p:nvPr/>
        </p:nvPicPr>
        <p:blipFill>
          <a:blip r:embed="rId6">
            <a:extLst>
              <a:ext uri="{28A0092B-C50C-407E-A947-70E740481C1C}">
                <a14:useLocalDpi xmlns:a14="http://schemas.microsoft.com/office/drawing/2010/main" val="0"/>
              </a:ext>
            </a:extLst>
          </a:blip>
          <a:srcRect l="6979" r="27113"/>
          <a:stretch>
            <a:fillRect/>
          </a:stretch>
        </p:blipFill>
        <p:spPr bwMode="auto">
          <a:xfrm>
            <a:off x="755650" y="2886075"/>
            <a:ext cx="2822575" cy="32115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321" name="TextBox 21"/>
          <p:cNvSpPr txBox="1">
            <a:spLocks noChangeArrowheads="1"/>
          </p:cNvSpPr>
          <p:nvPr/>
        </p:nvSpPr>
        <p:spPr bwMode="auto">
          <a:xfrm>
            <a:off x="2820988" y="6238875"/>
            <a:ext cx="3492500" cy="10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lnSpc>
                <a:spcPct val="90000"/>
              </a:lnSpc>
              <a:spcBef>
                <a:spcPts val="1000"/>
              </a:spcBef>
              <a:buFont typeface="Arial" panose="020B0604020202020204" pitchFamily="34" charset="0"/>
              <a:buChar char="•"/>
              <a:defRPr>
                <a:solidFill>
                  <a:srgbClr val="1C1C1C"/>
                </a:solidFill>
                <a:latin typeface="Sassoon Infant Rg" pitchFamily="50" charset="0"/>
                <a:ea typeface="Sassoon Infant Rg"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itchFamily="50" charset="0"/>
                <a:ea typeface="Sassoon Infant Rg"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itchFamily="50" charset="0"/>
                <a:ea typeface="Sassoon Infant Rg" pitchFamily="50" charset="0"/>
                <a:cs typeface="Sassoon Infant Rg" pitchFamily="50" charset="0"/>
              </a:defRPr>
            </a:lvl9pPr>
          </a:lstStyle>
          <a:p>
            <a:pPr algn="ctr" eaLnBrk="1" hangingPunct="1">
              <a:lnSpc>
                <a:spcPct val="100000"/>
              </a:lnSpc>
              <a:spcBef>
                <a:spcPct val="0"/>
              </a:spcBef>
              <a:buFont typeface="Arial" panose="020B0604020202020204" pitchFamily="34" charset="0"/>
              <a:buNone/>
            </a:pPr>
            <a:r>
              <a:rPr lang="en-GB" altLang="en-US" sz="500">
                <a:solidFill>
                  <a:schemeClr val="tx1"/>
                </a:solidFill>
                <a:latin typeface="BPreplay" pitchFamily="50" charset="0"/>
              </a:rPr>
              <a:t>Photo courtesy of kara brugman, Magalie L'Abbé (@flickr.com) - granted under creative commons licence – attribution</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1"/>
          <p:cNvPicPr>
            <a:picLocks noChangeAspect="1"/>
          </p:cNvPicPr>
          <p:nvPr/>
        </p:nvPicPr>
        <p:blipFill>
          <a:blip r:embed="rId2">
            <a:extLst>
              <a:ext uri="{28A0092B-C50C-407E-A947-70E740481C1C}">
                <a14:useLocalDpi xmlns:a14="http://schemas.microsoft.com/office/drawing/2010/main" val="0"/>
              </a:ext>
            </a:extLst>
          </a:blip>
          <a:srcRect b="3214"/>
          <a:stretch>
            <a:fillRect/>
          </a:stretch>
        </p:blipFill>
        <p:spPr bwMode="auto">
          <a:xfrm>
            <a:off x="1366838" y="1690688"/>
            <a:ext cx="6410325" cy="4402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Title 5"/>
          <p:cNvSpPr>
            <a:spLocks noGrp="1"/>
          </p:cNvSpPr>
          <p:nvPr>
            <p:ph type="title"/>
          </p:nvPr>
        </p:nvSpPr>
        <p:spPr>
          <a:xfrm>
            <a:off x="457200" y="485775"/>
            <a:ext cx="8220075" cy="1204913"/>
          </a:xfrm>
        </p:spPr>
        <p:txBody>
          <a:bodyPr/>
          <a:lstStyle/>
          <a:p>
            <a:pPr algn="ctr"/>
            <a:r>
              <a:rPr lang="en-GB" altLang="en-US" smtClean="0"/>
              <a:t>Shadow Theatre</a:t>
            </a:r>
          </a:p>
        </p:txBody>
      </p:sp>
      <p:sp>
        <p:nvSpPr>
          <p:cNvPr id="16" name="Rectangle 15"/>
          <p:cNvSpPr/>
          <p:nvPr/>
        </p:nvSpPr>
        <p:spPr>
          <a:xfrm>
            <a:off x="755650" y="1690688"/>
            <a:ext cx="7640638" cy="4402137"/>
          </a:xfrm>
          <a:prstGeom prst="rect">
            <a:avLst/>
          </a:prstGeom>
          <a:solidFill>
            <a:srgbClr val="FFDC4E">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a:p>
        </p:txBody>
      </p:sp>
      <p:sp>
        <p:nvSpPr>
          <p:cNvPr id="17" name="Content Placeholder 6"/>
          <p:cNvSpPr txBox="1">
            <a:spLocks/>
          </p:cNvSpPr>
          <p:nvPr/>
        </p:nvSpPr>
        <p:spPr>
          <a:xfrm>
            <a:off x="755650" y="1690688"/>
            <a:ext cx="7640638" cy="4402137"/>
          </a:xfrm>
          <a:prstGeom prst="roundRect">
            <a:avLst>
              <a:gd name="adj" fmla="val 2585"/>
            </a:avLst>
          </a:prstGeom>
          <a:noFill/>
          <a:ln w="25400">
            <a:noFill/>
          </a:ln>
        </p:spPr>
        <p:txBody>
          <a:bodyPr lIns="252000" tIns="252000" rIns="252000" bIns="25200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fontAlgn="auto">
              <a:lnSpc>
                <a:spcPct val="120000"/>
              </a:lnSpc>
              <a:spcAft>
                <a:spcPts val="0"/>
              </a:spcAft>
              <a:buFont typeface="Arial" panose="020B0604020202020204" pitchFamily="34" charset="0"/>
              <a:buNone/>
              <a:defRPr/>
            </a:pPr>
            <a:r>
              <a:rPr lang="en-US" dirty="0" smtClean="0"/>
              <a:t>Can you remember these acts from Britain’s Got Talent? They used shadows to create these wonderful performances. </a:t>
            </a:r>
          </a:p>
          <a:p>
            <a:pPr marL="0" indent="0" fontAlgn="auto">
              <a:lnSpc>
                <a:spcPct val="120000"/>
              </a:lnSpc>
              <a:spcAft>
                <a:spcPts val="0"/>
              </a:spcAft>
              <a:buNone/>
              <a:defRPr/>
            </a:pPr>
            <a:r>
              <a:rPr lang="en-GB" dirty="0">
                <a:hlinkClick r:id="rId3"/>
              </a:rPr>
              <a:t>https://</a:t>
            </a:r>
            <a:r>
              <a:rPr lang="en-GB" dirty="0" smtClean="0">
                <a:hlinkClick r:id="rId3"/>
              </a:rPr>
              <a:t>www.youtube.com/watch?v=l8ae9NCwHWs</a:t>
            </a:r>
            <a:endParaRPr lang="en-GB" dirty="0" smtClean="0"/>
          </a:p>
          <a:p>
            <a:pPr marL="0" indent="0" fontAlgn="auto">
              <a:lnSpc>
                <a:spcPct val="120000"/>
              </a:lnSpc>
              <a:spcAft>
                <a:spcPts val="0"/>
              </a:spcAft>
              <a:buNone/>
              <a:defRPr/>
            </a:pPr>
            <a:endParaRPr lang="en-US" dirty="0"/>
          </a:p>
          <a:p>
            <a:pPr marL="0" indent="0" fontAlgn="auto">
              <a:lnSpc>
                <a:spcPct val="120000"/>
              </a:lnSpc>
              <a:spcAft>
                <a:spcPts val="0"/>
              </a:spcAft>
              <a:buNone/>
              <a:defRPr/>
            </a:pPr>
            <a:r>
              <a:rPr lang="en-GB" dirty="0">
                <a:hlinkClick r:id="rId4"/>
              </a:rPr>
              <a:t>https://</a:t>
            </a:r>
            <a:r>
              <a:rPr lang="en-GB" dirty="0" smtClean="0">
                <a:hlinkClick r:id="rId4"/>
              </a:rPr>
              <a:t>www.youtube.com/watch?v=JOZS_Vq6eKw</a:t>
            </a:r>
            <a:endParaRPr lang="en-GB" dirty="0" smtClean="0"/>
          </a:p>
          <a:p>
            <a:pPr marL="0" indent="0" fontAlgn="auto">
              <a:lnSpc>
                <a:spcPct val="120000"/>
              </a:lnSpc>
              <a:spcAft>
                <a:spcPts val="0"/>
              </a:spcAft>
              <a:buNone/>
              <a:defRPr/>
            </a:pPr>
            <a:endParaRPr lang="en-US" dirty="0"/>
          </a:p>
          <a:p>
            <a:pPr marL="0" indent="0" fontAlgn="auto">
              <a:lnSpc>
                <a:spcPct val="120000"/>
              </a:lnSpc>
              <a:spcAft>
                <a:spcPts val="0"/>
              </a:spcAft>
              <a:buNone/>
              <a:defRPr/>
            </a:pPr>
            <a:r>
              <a:rPr lang="en-GB" dirty="0">
                <a:hlinkClick r:id="rId5"/>
              </a:rPr>
              <a:t>https://www.youtube.com/watch?v=x1r9qNVqSrk</a:t>
            </a:r>
            <a:endParaRPr lang="en-GB" dirty="0"/>
          </a:p>
        </p:txBody>
      </p:sp>
      <p:pic>
        <p:nvPicPr>
          <p:cNvPr id="12294" name="Group Work"/>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xEl>
                                              <p:pRg st="0" end="0"/>
                                            </p:txEl>
                                          </p:spTgt>
                                        </p:tgtEl>
                                        <p:attrNameLst>
                                          <p:attrName>style.visibility</p:attrName>
                                        </p:attrNameLst>
                                      </p:cBhvr>
                                      <p:to>
                                        <p:strVal val="visible"/>
                                      </p:to>
                                    </p:set>
                                    <p:animEffect transition="in" filter="fade">
                                      <p:cBhvr>
                                        <p:cTn id="7" dur="500"/>
                                        <p:tgtEl>
                                          <p:spTgt spid="17">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7">
                                            <p:txEl>
                                              <p:pRg st="1" end="1"/>
                                            </p:txEl>
                                          </p:spTgt>
                                        </p:tgtEl>
                                        <p:attrNameLst>
                                          <p:attrName>style.visibility</p:attrName>
                                        </p:attrNameLst>
                                      </p:cBhvr>
                                      <p:to>
                                        <p:strVal val="visible"/>
                                      </p:to>
                                    </p:set>
                                    <p:animEffect transition="in" filter="fade">
                                      <p:cBhvr>
                                        <p:cTn id="12" dur="500"/>
                                        <p:tgtEl>
                                          <p:spTgt spid="17">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7">
                                            <p:txEl>
                                              <p:pRg st="3" end="3"/>
                                            </p:txEl>
                                          </p:spTgt>
                                        </p:tgtEl>
                                        <p:attrNameLst>
                                          <p:attrName>style.visibility</p:attrName>
                                        </p:attrNameLst>
                                      </p:cBhvr>
                                      <p:to>
                                        <p:strVal val="visible"/>
                                      </p:to>
                                    </p:set>
                                    <p:animEffect transition="in" filter="fade">
                                      <p:cBhvr>
                                        <p:cTn id="17" dur="500"/>
                                        <p:tgtEl>
                                          <p:spTgt spid="17">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17">
                                            <p:txEl>
                                              <p:pRg st="5" end="5"/>
                                            </p:txEl>
                                          </p:spTgt>
                                        </p:tgtEl>
                                        <p:attrNameLst>
                                          <p:attrName>style.visibility</p:attrName>
                                        </p:attrNameLst>
                                      </p:cBhvr>
                                      <p:to>
                                        <p:strVal val="visible"/>
                                      </p:to>
                                    </p:set>
                                    <p:animEffect transition="in" filter="fade">
                                      <p:cBhvr>
                                        <p:cTn id="22" dur="500"/>
                                        <p:tgtEl>
                                          <p:spTgt spid="1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endParaRPr lang="en-GB" sz="1350" dirty="0"/>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endParaRPr lang="en-GB" sz="1350" dirty="0"/>
          </a:p>
        </p:txBody>
      </p:sp>
      <p:sp>
        <p:nvSpPr>
          <p:cNvPr id="15364"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lnSpc>
                <a:spcPct val="90000"/>
              </a:lnSpc>
            </a:pPr>
            <a:r>
              <a:rPr lang="en-US" altLang="en-US" sz="3600" b="1">
                <a:latin typeface="Sassoon Infant Md" pitchFamily="50" charset="0"/>
              </a:rPr>
              <a:t>Success Criteria</a:t>
            </a:r>
          </a:p>
        </p:txBody>
      </p:sp>
      <p:sp>
        <p:nvSpPr>
          <p:cNvPr id="15365"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itchFamily="50" charset="0"/>
              </a:defRPr>
            </a:lvl1pPr>
            <a:lvl2pPr marL="742950" indent="-285750">
              <a:defRPr>
                <a:solidFill>
                  <a:schemeClr val="tx1"/>
                </a:solidFill>
                <a:latin typeface="Sassoon Infant Rg" pitchFamily="50" charset="0"/>
              </a:defRPr>
            </a:lvl2pPr>
            <a:lvl3pPr marL="1143000" indent="-228600">
              <a:defRPr>
                <a:solidFill>
                  <a:schemeClr val="tx1"/>
                </a:solidFill>
                <a:latin typeface="Sassoon Infant Rg" pitchFamily="50" charset="0"/>
              </a:defRPr>
            </a:lvl3pPr>
            <a:lvl4pPr marL="1600200" indent="-228600">
              <a:defRPr>
                <a:solidFill>
                  <a:schemeClr val="tx1"/>
                </a:solidFill>
                <a:latin typeface="Sassoon Infant Rg" pitchFamily="50" charset="0"/>
              </a:defRPr>
            </a:lvl4pPr>
            <a:lvl5pPr marL="2057400" indent="-228600">
              <a:defRPr>
                <a:solidFill>
                  <a:schemeClr val="tx1"/>
                </a:solidFill>
                <a:latin typeface="Sassoon Infant Rg" pitchFamily="50" charset="0"/>
              </a:defRPr>
            </a:lvl5pPr>
            <a:lvl6pPr marL="2514600" indent="-228600" fontAlgn="base">
              <a:spcBef>
                <a:spcPct val="0"/>
              </a:spcBef>
              <a:spcAft>
                <a:spcPct val="0"/>
              </a:spcAft>
              <a:defRPr>
                <a:solidFill>
                  <a:schemeClr val="tx1"/>
                </a:solidFill>
                <a:latin typeface="Sassoon Infant Rg" pitchFamily="50" charset="0"/>
              </a:defRPr>
            </a:lvl6pPr>
            <a:lvl7pPr marL="2971800" indent="-228600" fontAlgn="base">
              <a:spcBef>
                <a:spcPct val="0"/>
              </a:spcBef>
              <a:spcAft>
                <a:spcPct val="0"/>
              </a:spcAft>
              <a:defRPr>
                <a:solidFill>
                  <a:schemeClr val="tx1"/>
                </a:solidFill>
                <a:latin typeface="Sassoon Infant Rg" pitchFamily="50" charset="0"/>
              </a:defRPr>
            </a:lvl7pPr>
            <a:lvl8pPr marL="3429000" indent="-228600" fontAlgn="base">
              <a:spcBef>
                <a:spcPct val="0"/>
              </a:spcBef>
              <a:spcAft>
                <a:spcPct val="0"/>
              </a:spcAft>
              <a:defRPr>
                <a:solidFill>
                  <a:schemeClr val="tx1"/>
                </a:solidFill>
                <a:latin typeface="Sassoon Infant Rg" pitchFamily="50" charset="0"/>
              </a:defRPr>
            </a:lvl8pPr>
            <a:lvl9pPr marL="3886200" indent="-228600" fontAlgn="base">
              <a:spcBef>
                <a:spcPct val="0"/>
              </a:spcBef>
              <a:spcAft>
                <a:spcPct val="0"/>
              </a:spcAft>
              <a:defRPr>
                <a:solidFill>
                  <a:schemeClr val="tx1"/>
                </a:solidFill>
                <a:latin typeface="Sassoon Infant Rg" pitchFamily="50" charset="0"/>
              </a:defRPr>
            </a:lvl9pPr>
          </a:lstStyle>
          <a:p>
            <a:pPr eaLnBrk="1" hangingPunct="1">
              <a:lnSpc>
                <a:spcPct val="90000"/>
              </a:lnSpc>
            </a:pPr>
            <a:r>
              <a:rPr lang="en-US" altLang="en-US" sz="3600" b="1">
                <a:latin typeface="Sassoon Infant Md" pitchFamily="50" charset="0"/>
              </a:rPr>
              <a:t>Aim</a:t>
            </a:r>
          </a:p>
        </p:txBody>
      </p:sp>
      <p:pic>
        <p:nvPicPr>
          <p:cNvPr id="15366"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7" name="Content Placeholder 15"/>
          <p:cNvSpPr>
            <a:spLocks noGrp="1"/>
          </p:cNvSpPr>
          <p:nvPr>
            <p:ph idx="1"/>
          </p:nvPr>
        </p:nvSpPr>
        <p:spPr>
          <a:xfrm>
            <a:off x="628650" y="1127125"/>
            <a:ext cx="7886700" cy="1409700"/>
          </a:xfrm>
        </p:spPr>
        <p:txBody>
          <a:bodyPr/>
          <a:lstStyle/>
          <a:p>
            <a:pPr>
              <a:lnSpc>
                <a:spcPct val="100000"/>
              </a:lnSpc>
            </a:pPr>
            <a:r>
              <a:rPr lang="en-GB" altLang="en-US" smtClean="0"/>
              <a:t>I can explain why shadows have the same shape as the object that casts them. </a:t>
            </a:r>
          </a:p>
        </p:txBody>
      </p:sp>
      <p:sp>
        <p:nvSpPr>
          <p:cNvPr id="13" name="Content Placeholder 15"/>
          <p:cNvSpPr txBox="1">
            <a:spLocks/>
          </p:cNvSpPr>
          <p:nvPr/>
        </p:nvSpPr>
        <p:spPr>
          <a:xfrm>
            <a:off x="628650" y="3467100"/>
            <a:ext cx="7886700" cy="2625725"/>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lnSpc>
                <a:spcPct val="100000"/>
              </a:lnSpc>
              <a:spcAft>
                <a:spcPts val="0"/>
              </a:spcAft>
              <a:defRPr/>
            </a:pPr>
            <a:r>
              <a:rPr lang="en-GB" dirty="0"/>
              <a:t>I can explain how a shadow is formed.</a:t>
            </a:r>
          </a:p>
          <a:p>
            <a:pPr fontAlgn="auto">
              <a:lnSpc>
                <a:spcPct val="100000"/>
              </a:lnSpc>
              <a:spcAft>
                <a:spcPts val="0"/>
              </a:spcAft>
              <a:defRPr/>
            </a:pPr>
            <a:r>
              <a:rPr lang="en-GB" dirty="0"/>
              <a:t>I can explain why shadows are the same shape as the object that casts them.</a:t>
            </a:r>
          </a:p>
          <a:p>
            <a:pPr fontAlgn="auto">
              <a:lnSpc>
                <a:spcPct val="100000"/>
              </a:lnSpc>
              <a:spcAft>
                <a:spcPts val="0"/>
              </a:spcAft>
              <a:defRPr/>
            </a:pPr>
            <a:r>
              <a:rPr lang="en-GB" dirty="0"/>
              <a:t>I can use my knowledge of Isaac Newton's ideas about light to create a shadow puppet play.</a:t>
            </a:r>
          </a:p>
          <a:p>
            <a:pPr marL="0" indent="0" fontAlgn="auto">
              <a:lnSpc>
                <a:spcPct val="100000"/>
              </a:lnSpc>
              <a:spcAft>
                <a:spcPts val="0"/>
              </a:spcAft>
              <a:buFont typeface="Arial" panose="020B0604020202020204" pitchFamily="34" charset="0"/>
              <a:buNone/>
              <a:defRPr/>
            </a:pP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1540</TotalTime>
  <Words>342</Words>
  <Application>Microsoft Office PowerPoint</Application>
  <PresentationFormat>On-screen Show (4:3)</PresentationFormat>
  <Paragraphs>35</Paragraphs>
  <Slides>7</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7</vt:i4>
      </vt:variant>
    </vt:vector>
  </HeadingPairs>
  <TitlesOfParts>
    <vt:vector size="13" baseType="lpstr">
      <vt:lpstr>Arial</vt:lpstr>
      <vt:lpstr>Sassoon Infant Md</vt:lpstr>
      <vt:lpstr>Sassoon Infant Rg</vt:lpstr>
      <vt:lpstr>Calibri</vt:lpstr>
      <vt:lpstr>BPreplay</vt:lpstr>
      <vt:lpstr>Office Theme</vt:lpstr>
      <vt:lpstr>Science</vt:lpstr>
      <vt:lpstr>PowerPoint Presentation</vt:lpstr>
      <vt:lpstr>PowerPoint Presentation</vt:lpstr>
      <vt:lpstr>Shadows</vt:lpstr>
      <vt:lpstr>Shadow Theatre</vt:lpstr>
      <vt:lpstr>Shadow Theatre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Lindsay Baker</cp:lastModifiedBy>
  <cp:revision>143</cp:revision>
  <dcterms:created xsi:type="dcterms:W3CDTF">2014-10-01T16:09:27Z</dcterms:created>
  <dcterms:modified xsi:type="dcterms:W3CDTF">2020-05-05T12:33:01Z</dcterms:modified>
</cp:coreProperties>
</file>