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68" r:id="rId2"/>
  </p:sldMasterIdLst>
  <p:notesMasterIdLst>
    <p:notesMasterId r:id="rId12"/>
  </p:notesMasterIdLst>
  <p:handoutMasterIdLst>
    <p:handoutMasterId r:id="rId13"/>
  </p:handoutMasterIdLst>
  <p:sldIdLst>
    <p:sldId id="256" r:id="rId3"/>
    <p:sldId id="257" r:id="rId4"/>
    <p:sldId id="258" r:id="rId5"/>
    <p:sldId id="259" r:id="rId6"/>
    <p:sldId id="260" r:id="rId7"/>
    <p:sldId id="261" r:id="rId8"/>
    <p:sldId id="262" r:id="rId9"/>
    <p:sldId id="263" r:id="rId10"/>
    <p:sldId id="264" r:id="rId11"/>
  </p:sldIdLst>
  <p:sldSz cx="9144000" cy="6858000" type="screen4x3"/>
  <p:notesSz cx="6858000" cy="9144000"/>
  <p:embeddedFontLst>
    <p:embeddedFont>
      <p:font typeface="Sassoon Infant Rg" panose="02000503030000020003" charset="0"/>
      <p:regular r:id="rId14"/>
      <p:bold r:id="rId15"/>
    </p:embeddedFon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84"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5F85"/>
    <a:srgbClr val="8D358A"/>
    <a:srgbClr val="CCB5D8"/>
    <a:srgbClr val="F27C9A"/>
    <a:srgbClr val="009541"/>
    <a:srgbClr val="C0DEBA"/>
    <a:srgbClr val="18A0DB"/>
    <a:srgbClr val="A673AE"/>
    <a:srgbClr val="32B3A2"/>
    <a:srgbClr val="E341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88" d="100"/>
          <a:sy n="88" d="100"/>
        </p:scale>
        <p:origin x="1334" y="62"/>
      </p:cViewPr>
      <p:guideLst>
        <p:guide orient="horz" pos="2160"/>
        <p:guide pos="2880"/>
        <p:guide pos="363"/>
        <p:guide orient="horz" pos="3952"/>
        <p:guide pos="5420"/>
        <p:guide orient="horz" pos="346"/>
        <p:guide pos="476"/>
        <p:guide orient="horz" pos="482"/>
        <p:guide orient="horz" pos="3884"/>
        <p:guide pos="5284"/>
      </p:guideLst>
    </p:cSldViewPr>
  </p:slideViewPr>
  <p:notesTextViewPr>
    <p:cViewPr>
      <p:scale>
        <a:sx n="3" d="2"/>
        <a:sy n="3" d="2"/>
      </p:scale>
      <p:origin x="0" y="0"/>
    </p:cViewPr>
  </p:notesTextViewPr>
  <p:notesViewPr>
    <p:cSldViewPr snapToGrid="0" showGuides="1">
      <p:cViewPr varScale="1">
        <p:scale>
          <a:sx n="86" d="100"/>
          <a:sy n="86" d="100"/>
        </p:scale>
        <p:origin x="301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font" Target="fonts/font8.fntdata"/><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Twinklville</c:v>
                </c:pt>
              </c:strCache>
            </c:strRef>
          </c:tx>
          <c:spPr>
            <a:ln w="28575" cap="rnd">
              <a:solidFill>
                <a:schemeClr val="accent1">
                  <a:alpha val="0"/>
                </a:schemeClr>
              </a:solidFill>
              <a:round/>
            </a:ln>
            <a:effectLst/>
          </c:spPr>
          <c:marker>
            <c:symbol val="none"/>
          </c:marker>
          <c:cat>
            <c:numRef>
              <c:f>Sheet1!$A$2:$A$10</c:f>
              <c:numCache>
                <c:formatCode>General</c:formatCode>
                <c:ptCount val="9"/>
                <c:pt idx="0">
                  <c:v>1931</c:v>
                </c:pt>
                <c:pt idx="1">
                  <c:v>1941</c:v>
                </c:pt>
                <c:pt idx="2">
                  <c:v>1951</c:v>
                </c:pt>
                <c:pt idx="3">
                  <c:v>1961</c:v>
                </c:pt>
                <c:pt idx="4">
                  <c:v>1971</c:v>
                </c:pt>
                <c:pt idx="5">
                  <c:v>1981</c:v>
                </c:pt>
                <c:pt idx="6">
                  <c:v>1991</c:v>
                </c:pt>
                <c:pt idx="7">
                  <c:v>2001</c:v>
                </c:pt>
                <c:pt idx="8">
                  <c:v>2011</c:v>
                </c:pt>
              </c:numCache>
            </c:numRef>
          </c:cat>
          <c:val>
            <c:numRef>
              <c:f>Sheet1!$B$2:$B$10</c:f>
              <c:numCache>
                <c:formatCode>General</c:formatCode>
                <c:ptCount val="9"/>
                <c:pt idx="0">
                  <c:v>45</c:v>
                </c:pt>
                <c:pt idx="2">
                  <c:v>50</c:v>
                </c:pt>
                <c:pt idx="3">
                  <c:v>53</c:v>
                </c:pt>
                <c:pt idx="4">
                  <c:v>56</c:v>
                </c:pt>
                <c:pt idx="5">
                  <c:v>56</c:v>
                </c:pt>
                <c:pt idx="6">
                  <c:v>58</c:v>
                </c:pt>
                <c:pt idx="7">
                  <c:v>59</c:v>
                </c:pt>
                <c:pt idx="8">
                  <c:v>63</c:v>
                </c:pt>
              </c:numCache>
            </c:numRef>
          </c:val>
          <c:smooth val="0"/>
          <c:extLst>
            <c:ext xmlns:c16="http://schemas.microsoft.com/office/drawing/2014/chart" uri="{C3380CC4-5D6E-409C-BE32-E72D297353CC}">
              <c16:uniqueId val="{00000000-924C-4623-9FCE-63B3CF172569}"/>
            </c:ext>
          </c:extLst>
        </c:ser>
        <c:dLbls>
          <c:showLegendKey val="0"/>
          <c:showVal val="0"/>
          <c:showCatName val="0"/>
          <c:showSerName val="0"/>
          <c:showPercent val="0"/>
          <c:showBubbleSize val="0"/>
        </c:dLbls>
        <c:smooth val="0"/>
        <c:axId val="392941488"/>
        <c:axId val="392936784"/>
      </c:lineChart>
      <c:catAx>
        <c:axId val="39294148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92936784"/>
        <c:crosses val="autoZero"/>
        <c:auto val="1"/>
        <c:lblAlgn val="ctr"/>
        <c:lblOffset val="100"/>
        <c:tickMarkSkip val="1"/>
        <c:noMultiLvlLbl val="0"/>
      </c:catAx>
      <c:valAx>
        <c:axId val="392936784"/>
        <c:scaling>
          <c:orientation val="minMax"/>
        </c:scaling>
        <c:delete val="0"/>
        <c:axPos val="l"/>
        <c:majorGridlines>
          <c:spPr>
            <a:ln w="9525" cap="flat" cmpd="sng" algn="ctr">
              <a:solidFill>
                <a:schemeClr val="tx1"/>
              </a:solidFill>
              <a:round/>
            </a:ln>
            <a:effectLst/>
          </c:spPr>
        </c:majorGridlines>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92941488"/>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Twinklville</c:v>
                </c:pt>
              </c:strCache>
            </c:strRef>
          </c:tx>
          <c:spPr>
            <a:ln w="22225" cap="rnd">
              <a:solidFill>
                <a:srgbClr val="009541"/>
              </a:solidFill>
              <a:round/>
            </a:ln>
            <a:effectLst/>
          </c:spPr>
          <c:marker>
            <c:symbol val="none"/>
          </c:marker>
          <c:dPt>
            <c:idx val="2"/>
            <c:marker>
              <c:symbol val="none"/>
            </c:marker>
            <c:bubble3D val="0"/>
            <c:spPr>
              <a:ln w="22225" cap="rnd">
                <a:solidFill>
                  <a:srgbClr val="009541"/>
                </a:solidFill>
                <a:round/>
              </a:ln>
              <a:effectLst/>
            </c:spPr>
            <c:extLst>
              <c:ext xmlns:c16="http://schemas.microsoft.com/office/drawing/2014/chart" uri="{C3380CC4-5D6E-409C-BE32-E72D297353CC}">
                <c16:uniqueId val="{00000001-95BA-4BB8-A83F-E29D34D83C9F}"/>
              </c:ext>
            </c:extLst>
          </c:dPt>
          <c:cat>
            <c:numRef>
              <c:f>Sheet1!$A$2:$A$10</c:f>
              <c:numCache>
                <c:formatCode>General</c:formatCode>
                <c:ptCount val="9"/>
                <c:pt idx="0">
                  <c:v>1931</c:v>
                </c:pt>
                <c:pt idx="1">
                  <c:v>1941</c:v>
                </c:pt>
                <c:pt idx="2">
                  <c:v>1951</c:v>
                </c:pt>
                <c:pt idx="3">
                  <c:v>1961</c:v>
                </c:pt>
                <c:pt idx="4">
                  <c:v>1971</c:v>
                </c:pt>
                <c:pt idx="5">
                  <c:v>1981</c:v>
                </c:pt>
                <c:pt idx="6">
                  <c:v>1991</c:v>
                </c:pt>
                <c:pt idx="7">
                  <c:v>2001</c:v>
                </c:pt>
                <c:pt idx="8">
                  <c:v>2011</c:v>
                </c:pt>
              </c:numCache>
            </c:numRef>
          </c:cat>
          <c:val>
            <c:numRef>
              <c:f>Sheet1!$B$2:$B$10</c:f>
              <c:numCache>
                <c:formatCode>General</c:formatCode>
                <c:ptCount val="9"/>
                <c:pt idx="0">
                  <c:v>45</c:v>
                </c:pt>
                <c:pt idx="2">
                  <c:v>50</c:v>
                </c:pt>
                <c:pt idx="3">
                  <c:v>53</c:v>
                </c:pt>
                <c:pt idx="4">
                  <c:v>56</c:v>
                </c:pt>
                <c:pt idx="5">
                  <c:v>56</c:v>
                </c:pt>
                <c:pt idx="6">
                  <c:v>58</c:v>
                </c:pt>
                <c:pt idx="7">
                  <c:v>59</c:v>
                </c:pt>
                <c:pt idx="8">
                  <c:v>63</c:v>
                </c:pt>
              </c:numCache>
            </c:numRef>
          </c:val>
          <c:smooth val="0"/>
          <c:extLst>
            <c:ext xmlns:c16="http://schemas.microsoft.com/office/drawing/2014/chart" uri="{C3380CC4-5D6E-409C-BE32-E72D297353CC}">
              <c16:uniqueId val="{00000002-95BA-4BB8-A83F-E29D34D83C9F}"/>
            </c:ext>
          </c:extLst>
        </c:ser>
        <c:dLbls>
          <c:showLegendKey val="0"/>
          <c:showVal val="0"/>
          <c:showCatName val="0"/>
          <c:showSerName val="0"/>
          <c:showPercent val="0"/>
          <c:showBubbleSize val="0"/>
        </c:dLbls>
        <c:smooth val="0"/>
        <c:axId val="392937176"/>
        <c:axId val="392940704"/>
      </c:lineChart>
      <c:catAx>
        <c:axId val="3929371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92940704"/>
        <c:crosses val="autoZero"/>
        <c:auto val="1"/>
        <c:lblAlgn val="ctr"/>
        <c:lblOffset val="100"/>
        <c:tickMarkSkip val="1"/>
        <c:noMultiLvlLbl val="0"/>
      </c:catAx>
      <c:valAx>
        <c:axId val="392940704"/>
        <c:scaling>
          <c:orientation val="minMax"/>
        </c:scaling>
        <c:delete val="0"/>
        <c:axPos val="l"/>
        <c:majorGridlines>
          <c:spPr>
            <a:ln w="9525" cap="flat" cmpd="sng" algn="ctr">
              <a:solidFill>
                <a:schemeClr val="tx1"/>
              </a:solidFill>
              <a:round/>
            </a:ln>
            <a:effectLst/>
          </c:spPr>
        </c:majorGridlines>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92937176"/>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Twinklville</c:v>
                </c:pt>
              </c:strCache>
            </c:strRef>
          </c:tx>
          <c:spPr>
            <a:ln w="28575" cap="rnd">
              <a:solidFill>
                <a:schemeClr val="accent1">
                  <a:alpha val="0"/>
                </a:schemeClr>
              </a:solidFill>
              <a:round/>
            </a:ln>
            <a:effectLst/>
          </c:spPr>
          <c:marker>
            <c:symbol val="none"/>
          </c:marker>
          <c:cat>
            <c:numRef>
              <c:f>Sheet1!$A$2:$A$10</c:f>
              <c:numCache>
                <c:formatCode>General</c:formatCode>
                <c:ptCount val="9"/>
                <c:pt idx="0">
                  <c:v>1931</c:v>
                </c:pt>
                <c:pt idx="1">
                  <c:v>1941</c:v>
                </c:pt>
                <c:pt idx="2">
                  <c:v>1951</c:v>
                </c:pt>
                <c:pt idx="3">
                  <c:v>1961</c:v>
                </c:pt>
                <c:pt idx="4">
                  <c:v>1971</c:v>
                </c:pt>
                <c:pt idx="5">
                  <c:v>1981</c:v>
                </c:pt>
                <c:pt idx="6">
                  <c:v>1991</c:v>
                </c:pt>
                <c:pt idx="7">
                  <c:v>2001</c:v>
                </c:pt>
                <c:pt idx="8">
                  <c:v>2011</c:v>
                </c:pt>
              </c:numCache>
            </c:numRef>
          </c:cat>
          <c:val>
            <c:numRef>
              <c:f>Sheet1!$B$2:$B$10</c:f>
              <c:numCache>
                <c:formatCode>General</c:formatCode>
                <c:ptCount val="9"/>
                <c:pt idx="0">
                  <c:v>45</c:v>
                </c:pt>
                <c:pt idx="2">
                  <c:v>50</c:v>
                </c:pt>
                <c:pt idx="3">
                  <c:v>53</c:v>
                </c:pt>
                <c:pt idx="4">
                  <c:v>56</c:v>
                </c:pt>
                <c:pt idx="5">
                  <c:v>56</c:v>
                </c:pt>
                <c:pt idx="6">
                  <c:v>58</c:v>
                </c:pt>
                <c:pt idx="7">
                  <c:v>59</c:v>
                </c:pt>
                <c:pt idx="8">
                  <c:v>63</c:v>
                </c:pt>
              </c:numCache>
            </c:numRef>
          </c:val>
          <c:smooth val="0"/>
          <c:extLst>
            <c:ext xmlns:c16="http://schemas.microsoft.com/office/drawing/2014/chart" uri="{C3380CC4-5D6E-409C-BE32-E72D297353CC}">
              <c16:uniqueId val="{00000000-1095-492B-929C-649CFFD3F49A}"/>
            </c:ext>
          </c:extLst>
        </c:ser>
        <c:dLbls>
          <c:showLegendKey val="0"/>
          <c:showVal val="0"/>
          <c:showCatName val="0"/>
          <c:showSerName val="0"/>
          <c:showPercent val="0"/>
          <c:showBubbleSize val="0"/>
        </c:dLbls>
        <c:smooth val="0"/>
        <c:axId val="392944232"/>
        <c:axId val="392941096"/>
      </c:lineChart>
      <c:catAx>
        <c:axId val="3929442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92941096"/>
        <c:crosses val="autoZero"/>
        <c:auto val="1"/>
        <c:lblAlgn val="ctr"/>
        <c:lblOffset val="100"/>
        <c:tickMarkSkip val="1"/>
        <c:noMultiLvlLbl val="0"/>
      </c:catAx>
      <c:valAx>
        <c:axId val="392941096"/>
        <c:scaling>
          <c:orientation val="minMax"/>
        </c:scaling>
        <c:delete val="0"/>
        <c:axPos val="l"/>
        <c:majorGridlines>
          <c:spPr>
            <a:ln w="9525" cap="flat" cmpd="sng" algn="ctr">
              <a:solidFill>
                <a:schemeClr val="tx1"/>
              </a:solidFill>
              <a:round/>
            </a:ln>
            <a:effectLst/>
          </c:spPr>
        </c:majorGridlines>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9294423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Twinklville</c:v>
                </c:pt>
              </c:strCache>
            </c:strRef>
          </c:tx>
          <c:spPr>
            <a:ln w="22225" cap="rnd">
              <a:solidFill>
                <a:srgbClr val="009541"/>
              </a:solidFill>
              <a:round/>
            </a:ln>
            <a:effectLst/>
          </c:spPr>
          <c:marker>
            <c:symbol val="none"/>
          </c:marker>
          <c:dPt>
            <c:idx val="2"/>
            <c:marker>
              <c:symbol val="none"/>
            </c:marker>
            <c:bubble3D val="0"/>
            <c:spPr>
              <a:ln w="22225" cap="rnd">
                <a:solidFill>
                  <a:srgbClr val="009541"/>
                </a:solidFill>
                <a:round/>
              </a:ln>
              <a:effectLst/>
            </c:spPr>
            <c:extLst>
              <c:ext xmlns:c16="http://schemas.microsoft.com/office/drawing/2014/chart" uri="{C3380CC4-5D6E-409C-BE32-E72D297353CC}">
                <c16:uniqueId val="{00000001-439E-461F-9C2E-D456FCBE2F52}"/>
              </c:ext>
            </c:extLst>
          </c:dPt>
          <c:cat>
            <c:numRef>
              <c:f>Sheet1!$A$2:$A$10</c:f>
              <c:numCache>
                <c:formatCode>General</c:formatCode>
                <c:ptCount val="9"/>
                <c:pt idx="0">
                  <c:v>1931</c:v>
                </c:pt>
                <c:pt idx="1">
                  <c:v>1941</c:v>
                </c:pt>
                <c:pt idx="2">
                  <c:v>1951</c:v>
                </c:pt>
                <c:pt idx="3">
                  <c:v>1961</c:v>
                </c:pt>
                <c:pt idx="4">
                  <c:v>1971</c:v>
                </c:pt>
                <c:pt idx="5">
                  <c:v>1981</c:v>
                </c:pt>
                <c:pt idx="6">
                  <c:v>1991</c:v>
                </c:pt>
                <c:pt idx="7">
                  <c:v>2001</c:v>
                </c:pt>
                <c:pt idx="8">
                  <c:v>2011</c:v>
                </c:pt>
              </c:numCache>
            </c:numRef>
          </c:cat>
          <c:val>
            <c:numRef>
              <c:f>Sheet1!$B$2:$B$10</c:f>
              <c:numCache>
                <c:formatCode>General</c:formatCode>
                <c:ptCount val="9"/>
                <c:pt idx="0">
                  <c:v>45</c:v>
                </c:pt>
                <c:pt idx="2">
                  <c:v>50</c:v>
                </c:pt>
                <c:pt idx="3">
                  <c:v>53</c:v>
                </c:pt>
                <c:pt idx="4">
                  <c:v>56</c:v>
                </c:pt>
                <c:pt idx="5">
                  <c:v>56</c:v>
                </c:pt>
                <c:pt idx="6">
                  <c:v>58</c:v>
                </c:pt>
                <c:pt idx="7">
                  <c:v>59</c:v>
                </c:pt>
                <c:pt idx="8">
                  <c:v>63</c:v>
                </c:pt>
              </c:numCache>
            </c:numRef>
          </c:val>
          <c:smooth val="0"/>
          <c:extLst>
            <c:ext xmlns:c16="http://schemas.microsoft.com/office/drawing/2014/chart" uri="{C3380CC4-5D6E-409C-BE32-E72D297353CC}">
              <c16:uniqueId val="{00000002-439E-461F-9C2E-D456FCBE2F52}"/>
            </c:ext>
          </c:extLst>
        </c:ser>
        <c:dLbls>
          <c:showLegendKey val="0"/>
          <c:showVal val="0"/>
          <c:showCatName val="0"/>
          <c:showSerName val="0"/>
          <c:showPercent val="0"/>
          <c:showBubbleSize val="0"/>
        </c:dLbls>
        <c:smooth val="0"/>
        <c:axId val="392943056"/>
        <c:axId val="392943448"/>
      </c:lineChart>
      <c:catAx>
        <c:axId val="3929430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92943448"/>
        <c:crosses val="autoZero"/>
        <c:auto val="1"/>
        <c:lblAlgn val="ctr"/>
        <c:lblOffset val="100"/>
        <c:tickMarkSkip val="1"/>
        <c:noMultiLvlLbl val="0"/>
      </c:catAx>
      <c:valAx>
        <c:axId val="392943448"/>
        <c:scaling>
          <c:orientation val="minMax"/>
        </c:scaling>
        <c:delete val="0"/>
        <c:axPos val="l"/>
        <c:majorGridlines>
          <c:spPr>
            <a:ln w="9525" cap="flat" cmpd="sng" algn="ctr">
              <a:solidFill>
                <a:schemeClr val="tx1"/>
              </a:solidFill>
              <a:round/>
            </a:ln>
            <a:effectLst/>
          </c:spPr>
        </c:majorGridlines>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92943056"/>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Twinklville</c:v>
                </c:pt>
              </c:strCache>
            </c:strRef>
          </c:tx>
          <c:spPr>
            <a:ln w="22225" cap="rnd">
              <a:solidFill>
                <a:srgbClr val="009541"/>
              </a:solidFill>
              <a:round/>
            </a:ln>
            <a:effectLst/>
          </c:spPr>
          <c:marker>
            <c:symbol val="none"/>
          </c:marker>
          <c:dPt>
            <c:idx val="2"/>
            <c:marker>
              <c:symbol val="none"/>
            </c:marker>
            <c:bubble3D val="0"/>
            <c:spPr>
              <a:ln w="22225" cap="rnd">
                <a:solidFill>
                  <a:srgbClr val="009541"/>
                </a:solidFill>
                <a:round/>
              </a:ln>
              <a:effectLst/>
            </c:spPr>
            <c:extLst>
              <c:ext xmlns:c16="http://schemas.microsoft.com/office/drawing/2014/chart" uri="{C3380CC4-5D6E-409C-BE32-E72D297353CC}">
                <c16:uniqueId val="{00000001-069C-4226-8ED4-4F77AC1FD30E}"/>
              </c:ext>
            </c:extLst>
          </c:dPt>
          <c:cat>
            <c:numRef>
              <c:f>Sheet1!$A$2:$A$10</c:f>
              <c:numCache>
                <c:formatCode>General</c:formatCode>
                <c:ptCount val="9"/>
                <c:pt idx="0">
                  <c:v>1931</c:v>
                </c:pt>
                <c:pt idx="1">
                  <c:v>1941</c:v>
                </c:pt>
                <c:pt idx="2">
                  <c:v>1951</c:v>
                </c:pt>
                <c:pt idx="3">
                  <c:v>1961</c:v>
                </c:pt>
                <c:pt idx="4">
                  <c:v>1971</c:v>
                </c:pt>
                <c:pt idx="5">
                  <c:v>1981</c:v>
                </c:pt>
                <c:pt idx="6">
                  <c:v>1991</c:v>
                </c:pt>
                <c:pt idx="7">
                  <c:v>2001</c:v>
                </c:pt>
                <c:pt idx="8">
                  <c:v>2011</c:v>
                </c:pt>
              </c:numCache>
            </c:numRef>
          </c:cat>
          <c:val>
            <c:numRef>
              <c:f>Sheet1!$B$2:$B$10</c:f>
              <c:numCache>
                <c:formatCode>General</c:formatCode>
                <c:ptCount val="9"/>
                <c:pt idx="0">
                  <c:v>45</c:v>
                </c:pt>
                <c:pt idx="2">
                  <c:v>50</c:v>
                </c:pt>
                <c:pt idx="3">
                  <c:v>53</c:v>
                </c:pt>
                <c:pt idx="4">
                  <c:v>56</c:v>
                </c:pt>
                <c:pt idx="5">
                  <c:v>56</c:v>
                </c:pt>
                <c:pt idx="6">
                  <c:v>58</c:v>
                </c:pt>
                <c:pt idx="7">
                  <c:v>59</c:v>
                </c:pt>
                <c:pt idx="8">
                  <c:v>63</c:v>
                </c:pt>
              </c:numCache>
            </c:numRef>
          </c:val>
          <c:smooth val="0"/>
          <c:extLst>
            <c:ext xmlns:c16="http://schemas.microsoft.com/office/drawing/2014/chart" uri="{C3380CC4-5D6E-409C-BE32-E72D297353CC}">
              <c16:uniqueId val="{00000002-069C-4226-8ED4-4F77AC1FD30E}"/>
            </c:ext>
          </c:extLst>
        </c:ser>
        <c:dLbls>
          <c:showLegendKey val="0"/>
          <c:showVal val="0"/>
          <c:showCatName val="0"/>
          <c:showSerName val="0"/>
          <c:showPercent val="0"/>
          <c:showBubbleSize val="0"/>
        </c:dLbls>
        <c:smooth val="0"/>
        <c:axId val="386055536"/>
        <c:axId val="386057888"/>
      </c:lineChart>
      <c:catAx>
        <c:axId val="3860555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86057888"/>
        <c:crosses val="autoZero"/>
        <c:auto val="1"/>
        <c:lblAlgn val="ctr"/>
        <c:lblOffset val="100"/>
        <c:tickMarkSkip val="1"/>
        <c:noMultiLvlLbl val="0"/>
      </c:catAx>
      <c:valAx>
        <c:axId val="386057888"/>
        <c:scaling>
          <c:orientation val="minMax"/>
        </c:scaling>
        <c:delete val="0"/>
        <c:axPos val="l"/>
        <c:majorGridlines>
          <c:spPr>
            <a:ln w="9525" cap="flat" cmpd="sng" algn="ctr">
              <a:solidFill>
                <a:schemeClr val="tx1"/>
              </a:solidFill>
              <a:round/>
            </a:ln>
            <a:effectLst/>
          </c:spPr>
        </c:majorGridlines>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386055536"/>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Twinklville</c:v>
                </c:pt>
              </c:strCache>
            </c:strRef>
          </c:tx>
          <c:spPr>
            <a:ln w="22225" cap="rnd">
              <a:solidFill>
                <a:srgbClr val="009541"/>
              </a:solidFill>
              <a:round/>
            </a:ln>
            <a:effectLst/>
          </c:spPr>
          <c:marker>
            <c:symbol val="none"/>
          </c:marker>
          <c:dPt>
            <c:idx val="2"/>
            <c:marker>
              <c:symbol val="none"/>
            </c:marker>
            <c:bubble3D val="0"/>
            <c:spPr>
              <a:ln w="22225" cap="rnd">
                <a:solidFill>
                  <a:srgbClr val="009541"/>
                </a:solidFill>
                <a:round/>
              </a:ln>
              <a:effectLst/>
            </c:spPr>
            <c:extLst>
              <c:ext xmlns:c16="http://schemas.microsoft.com/office/drawing/2014/chart" uri="{C3380CC4-5D6E-409C-BE32-E72D297353CC}">
                <c16:uniqueId val="{00000001-D161-4AEF-A89A-07D67B53674F}"/>
              </c:ext>
            </c:extLst>
          </c:dPt>
          <c:cat>
            <c:numRef>
              <c:f>Sheet1!$A$2:$A$10</c:f>
              <c:numCache>
                <c:formatCode>General</c:formatCode>
                <c:ptCount val="9"/>
                <c:pt idx="0">
                  <c:v>1931</c:v>
                </c:pt>
                <c:pt idx="1">
                  <c:v>1941</c:v>
                </c:pt>
                <c:pt idx="2">
                  <c:v>1951</c:v>
                </c:pt>
                <c:pt idx="3">
                  <c:v>1961</c:v>
                </c:pt>
                <c:pt idx="4">
                  <c:v>1971</c:v>
                </c:pt>
                <c:pt idx="5">
                  <c:v>1981</c:v>
                </c:pt>
                <c:pt idx="6">
                  <c:v>1991</c:v>
                </c:pt>
                <c:pt idx="7">
                  <c:v>2001</c:v>
                </c:pt>
                <c:pt idx="8">
                  <c:v>2011</c:v>
                </c:pt>
              </c:numCache>
            </c:numRef>
          </c:cat>
          <c:val>
            <c:numRef>
              <c:f>Sheet1!$B$2:$B$10</c:f>
              <c:numCache>
                <c:formatCode>General</c:formatCode>
                <c:ptCount val="9"/>
                <c:pt idx="0">
                  <c:v>45</c:v>
                </c:pt>
                <c:pt idx="2">
                  <c:v>50</c:v>
                </c:pt>
                <c:pt idx="3">
                  <c:v>53</c:v>
                </c:pt>
                <c:pt idx="4">
                  <c:v>56</c:v>
                </c:pt>
                <c:pt idx="5">
                  <c:v>56</c:v>
                </c:pt>
                <c:pt idx="6">
                  <c:v>58</c:v>
                </c:pt>
                <c:pt idx="7">
                  <c:v>59</c:v>
                </c:pt>
                <c:pt idx="8">
                  <c:v>63</c:v>
                </c:pt>
              </c:numCache>
            </c:numRef>
          </c:val>
          <c:smooth val="0"/>
          <c:extLst>
            <c:ext xmlns:c16="http://schemas.microsoft.com/office/drawing/2014/chart" uri="{C3380CC4-5D6E-409C-BE32-E72D297353CC}">
              <c16:uniqueId val="{00000002-D161-4AEF-A89A-07D67B53674F}"/>
            </c:ext>
          </c:extLst>
        </c:ser>
        <c:dLbls>
          <c:showLegendKey val="0"/>
          <c:showVal val="0"/>
          <c:showCatName val="0"/>
          <c:showSerName val="0"/>
          <c:showPercent val="0"/>
          <c:showBubbleSize val="0"/>
        </c:dLbls>
        <c:smooth val="0"/>
        <c:axId val="460094976"/>
        <c:axId val="460095760"/>
      </c:lineChart>
      <c:catAx>
        <c:axId val="4600949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460095760"/>
        <c:crosses val="autoZero"/>
        <c:auto val="1"/>
        <c:lblAlgn val="ctr"/>
        <c:lblOffset val="100"/>
        <c:tickMarkSkip val="1"/>
        <c:noMultiLvlLbl val="0"/>
      </c:catAx>
      <c:valAx>
        <c:axId val="460095760"/>
        <c:scaling>
          <c:orientation val="minMax"/>
        </c:scaling>
        <c:delete val="0"/>
        <c:axPos val="l"/>
        <c:majorGridlines>
          <c:spPr>
            <a:ln w="9525" cap="flat" cmpd="sng" algn="ctr">
              <a:solidFill>
                <a:schemeClr val="tx1"/>
              </a:solidFill>
              <a:round/>
            </a:ln>
            <a:effectLst/>
          </c:spPr>
        </c:majorGridlines>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460094976"/>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Twinklville</c:v>
                </c:pt>
              </c:strCache>
            </c:strRef>
          </c:tx>
          <c:spPr>
            <a:ln w="22225" cap="rnd">
              <a:solidFill>
                <a:srgbClr val="009541"/>
              </a:solidFill>
              <a:round/>
            </a:ln>
            <a:effectLst/>
          </c:spPr>
          <c:marker>
            <c:symbol val="none"/>
          </c:marker>
          <c:dPt>
            <c:idx val="2"/>
            <c:marker>
              <c:symbol val="none"/>
            </c:marker>
            <c:bubble3D val="0"/>
            <c:spPr>
              <a:ln w="22225" cap="rnd">
                <a:solidFill>
                  <a:srgbClr val="009541"/>
                </a:solidFill>
                <a:round/>
              </a:ln>
              <a:effectLst/>
            </c:spPr>
            <c:extLst>
              <c:ext xmlns:c16="http://schemas.microsoft.com/office/drawing/2014/chart" uri="{C3380CC4-5D6E-409C-BE32-E72D297353CC}">
                <c16:uniqueId val="{00000001-BBB2-47F4-877D-EBFC17E58007}"/>
              </c:ext>
            </c:extLst>
          </c:dPt>
          <c:cat>
            <c:numRef>
              <c:f>Sheet1!$A$2:$A$10</c:f>
              <c:numCache>
                <c:formatCode>General</c:formatCode>
                <c:ptCount val="9"/>
                <c:pt idx="0">
                  <c:v>1931</c:v>
                </c:pt>
                <c:pt idx="1">
                  <c:v>1941</c:v>
                </c:pt>
                <c:pt idx="2">
                  <c:v>1951</c:v>
                </c:pt>
                <c:pt idx="3">
                  <c:v>1961</c:v>
                </c:pt>
                <c:pt idx="4">
                  <c:v>1971</c:v>
                </c:pt>
                <c:pt idx="5">
                  <c:v>1981</c:v>
                </c:pt>
                <c:pt idx="6">
                  <c:v>1991</c:v>
                </c:pt>
                <c:pt idx="7">
                  <c:v>2001</c:v>
                </c:pt>
                <c:pt idx="8">
                  <c:v>2011</c:v>
                </c:pt>
              </c:numCache>
            </c:numRef>
          </c:cat>
          <c:val>
            <c:numRef>
              <c:f>Sheet1!$B$2:$B$10</c:f>
              <c:numCache>
                <c:formatCode>General</c:formatCode>
                <c:ptCount val="9"/>
                <c:pt idx="0">
                  <c:v>45</c:v>
                </c:pt>
                <c:pt idx="2">
                  <c:v>50</c:v>
                </c:pt>
                <c:pt idx="3">
                  <c:v>53</c:v>
                </c:pt>
                <c:pt idx="4">
                  <c:v>56</c:v>
                </c:pt>
                <c:pt idx="5">
                  <c:v>56</c:v>
                </c:pt>
                <c:pt idx="6">
                  <c:v>58</c:v>
                </c:pt>
                <c:pt idx="7">
                  <c:v>59</c:v>
                </c:pt>
                <c:pt idx="8">
                  <c:v>63</c:v>
                </c:pt>
              </c:numCache>
            </c:numRef>
          </c:val>
          <c:smooth val="0"/>
          <c:extLst>
            <c:ext xmlns:c16="http://schemas.microsoft.com/office/drawing/2014/chart" uri="{C3380CC4-5D6E-409C-BE32-E72D297353CC}">
              <c16:uniqueId val="{00000002-BBB2-47F4-877D-EBFC17E58007}"/>
            </c:ext>
          </c:extLst>
        </c:ser>
        <c:dLbls>
          <c:showLegendKey val="0"/>
          <c:showVal val="0"/>
          <c:showCatName val="0"/>
          <c:showSerName val="0"/>
          <c:showPercent val="0"/>
          <c:showBubbleSize val="0"/>
        </c:dLbls>
        <c:smooth val="0"/>
        <c:axId val="460097328"/>
        <c:axId val="460093408"/>
      </c:lineChart>
      <c:catAx>
        <c:axId val="46009732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460093408"/>
        <c:crosses val="autoZero"/>
        <c:auto val="1"/>
        <c:lblAlgn val="ctr"/>
        <c:lblOffset val="100"/>
        <c:tickMarkSkip val="1"/>
        <c:noMultiLvlLbl val="0"/>
      </c:catAx>
      <c:valAx>
        <c:axId val="460093408"/>
        <c:scaling>
          <c:orientation val="minMax"/>
        </c:scaling>
        <c:delete val="0"/>
        <c:axPos val="l"/>
        <c:majorGridlines>
          <c:spPr>
            <a:ln w="9525" cap="flat" cmpd="sng" algn="ctr">
              <a:solidFill>
                <a:schemeClr val="tx1"/>
              </a:solidFill>
              <a:round/>
            </a:ln>
            <a:effectLst/>
          </c:spPr>
        </c:majorGridlines>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460097328"/>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Twinklville</c:v>
                </c:pt>
              </c:strCache>
            </c:strRef>
          </c:tx>
          <c:spPr>
            <a:ln w="22225" cap="rnd">
              <a:solidFill>
                <a:srgbClr val="009541"/>
              </a:solidFill>
              <a:round/>
            </a:ln>
            <a:effectLst/>
          </c:spPr>
          <c:marker>
            <c:symbol val="none"/>
          </c:marker>
          <c:dPt>
            <c:idx val="2"/>
            <c:marker>
              <c:symbol val="none"/>
            </c:marker>
            <c:bubble3D val="0"/>
            <c:spPr>
              <a:ln w="22225" cap="rnd">
                <a:solidFill>
                  <a:srgbClr val="009541"/>
                </a:solidFill>
                <a:round/>
              </a:ln>
              <a:effectLst/>
            </c:spPr>
            <c:extLst>
              <c:ext xmlns:c16="http://schemas.microsoft.com/office/drawing/2014/chart" uri="{C3380CC4-5D6E-409C-BE32-E72D297353CC}">
                <c16:uniqueId val="{00000001-B45C-4E2C-93ED-3868E67B35EF}"/>
              </c:ext>
            </c:extLst>
          </c:dPt>
          <c:cat>
            <c:numRef>
              <c:f>Sheet1!$A$2:$A$10</c:f>
              <c:numCache>
                <c:formatCode>General</c:formatCode>
                <c:ptCount val="9"/>
                <c:pt idx="0">
                  <c:v>1931</c:v>
                </c:pt>
                <c:pt idx="1">
                  <c:v>1941</c:v>
                </c:pt>
                <c:pt idx="2">
                  <c:v>1951</c:v>
                </c:pt>
                <c:pt idx="3">
                  <c:v>1961</c:v>
                </c:pt>
                <c:pt idx="4">
                  <c:v>1971</c:v>
                </c:pt>
                <c:pt idx="5">
                  <c:v>1981</c:v>
                </c:pt>
                <c:pt idx="6">
                  <c:v>1991</c:v>
                </c:pt>
                <c:pt idx="7">
                  <c:v>2001</c:v>
                </c:pt>
                <c:pt idx="8">
                  <c:v>2011</c:v>
                </c:pt>
              </c:numCache>
            </c:numRef>
          </c:cat>
          <c:val>
            <c:numRef>
              <c:f>Sheet1!$B$2:$B$10</c:f>
              <c:numCache>
                <c:formatCode>General</c:formatCode>
                <c:ptCount val="9"/>
                <c:pt idx="0">
                  <c:v>45</c:v>
                </c:pt>
                <c:pt idx="2">
                  <c:v>50</c:v>
                </c:pt>
                <c:pt idx="3">
                  <c:v>53</c:v>
                </c:pt>
                <c:pt idx="4">
                  <c:v>56</c:v>
                </c:pt>
                <c:pt idx="5">
                  <c:v>56</c:v>
                </c:pt>
                <c:pt idx="6">
                  <c:v>58</c:v>
                </c:pt>
                <c:pt idx="7">
                  <c:v>59</c:v>
                </c:pt>
                <c:pt idx="8">
                  <c:v>63</c:v>
                </c:pt>
              </c:numCache>
            </c:numRef>
          </c:val>
          <c:smooth val="0"/>
          <c:extLst>
            <c:ext xmlns:c16="http://schemas.microsoft.com/office/drawing/2014/chart" uri="{C3380CC4-5D6E-409C-BE32-E72D297353CC}">
              <c16:uniqueId val="{00000002-B45C-4E2C-93ED-3868E67B35EF}"/>
            </c:ext>
          </c:extLst>
        </c:ser>
        <c:dLbls>
          <c:showLegendKey val="0"/>
          <c:showVal val="0"/>
          <c:showCatName val="0"/>
          <c:showSerName val="0"/>
          <c:showPercent val="0"/>
          <c:showBubbleSize val="0"/>
        </c:dLbls>
        <c:smooth val="0"/>
        <c:axId val="460092624"/>
        <c:axId val="460093800"/>
      </c:lineChart>
      <c:catAx>
        <c:axId val="46009262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460093800"/>
        <c:crosses val="autoZero"/>
        <c:auto val="1"/>
        <c:lblAlgn val="ctr"/>
        <c:lblOffset val="100"/>
        <c:tickMarkSkip val="1"/>
        <c:noMultiLvlLbl val="0"/>
      </c:catAx>
      <c:valAx>
        <c:axId val="460093800"/>
        <c:scaling>
          <c:orientation val="minMax"/>
        </c:scaling>
        <c:delete val="0"/>
        <c:axPos val="l"/>
        <c:majorGridlines>
          <c:spPr>
            <a:ln w="9525" cap="flat" cmpd="sng" algn="ctr">
              <a:solidFill>
                <a:schemeClr val="tx1"/>
              </a:solidFill>
              <a:round/>
            </a:ln>
            <a:effectLst/>
          </c:spPr>
        </c:majorGridlines>
        <c:numFmt formatCode="General" sourceLinked="1"/>
        <c:majorTickMark val="out"/>
        <c:minorTickMark val="out"/>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460092624"/>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planit-maths-primary-teaching-resources/planit-maths-primary-teaching-resources-year-6/planit-maths-primary-teaching-resources-year-6-statistic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planit-maths-primary-teaching-resources/planit-maths-primary-teaching-resources-year-6/planit-maths-primary-teaching-resources-year-6-statistics" TargetMode="Externa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2.xml"/><Relationship Id="rId4" Type="http://schemas.openxmlformats.org/officeDocument/2006/relationships/hyperlink" Target="https://www.twinkl.co.uk/resources/planit-maths-primary-teaching-resources/planit-maths-primary-teaching-resources-year-6/planit-maths-primary-teaching-resources-year-6-statistics" TargetMode="Externa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2.xml"/><Relationship Id="rId4" Type="http://schemas.openxmlformats.org/officeDocument/2006/relationships/hyperlink" Target="https://www.twinkl.co.uk/resources/planit-maths-primary-teaching-resources/planit-maths-primary-teaching-resources-year-6/planit-maths-primary-teaching-resources-year-6-statistic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5" name="Rectangle 4">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Tree>
    <p:extLst>
      <p:ext uri="{BB962C8B-B14F-4D97-AF65-F5344CB8AC3E}">
        <p14:creationId xmlns:p14="http://schemas.microsoft.com/office/powerpoint/2010/main" val="292876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2984346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1C1C1C"/>
                </a:solidFill>
                <a:effectLst/>
                <a:uLnTx/>
                <a:uFillTx/>
                <a:latin typeface="Twinkl"/>
                <a:ea typeface="+mj-ea"/>
                <a:cs typeface="+mj-cs"/>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1C1C1C"/>
                </a:solidFill>
                <a:effectLst/>
                <a:uLnTx/>
                <a:uFillTx/>
                <a:latin typeface="Twinkl"/>
                <a:ea typeface="+mj-ea"/>
                <a:cs typeface="+mj-cs"/>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1C1C1C"/>
                </a:solidFill>
                <a:effectLst/>
                <a:uLnTx/>
                <a:uFillTx/>
                <a:latin typeface="Twinkl" pitchFamily="50" charset="0"/>
                <a:cs typeface="+mn-cs"/>
              </a:rPr>
              <a:t>Statement 1 Lorem ipsum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dolor</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sit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amet</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consectetur</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adipiscing</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elit</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1C1C1C"/>
                </a:solidFill>
                <a:effectLst/>
                <a:uLnTx/>
                <a:uFillTx/>
                <a:latin typeface="Twinkl" pitchFamily="50" charset="0"/>
                <a:cs typeface="+mn-cs"/>
              </a:rPr>
              <a:t>Statement 2</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C1C1C"/>
                </a:solidFill>
                <a:effectLst/>
                <a:uLnTx/>
                <a:uFillTx/>
                <a:latin typeface="Twinkl" pitchFamily="50" charset="0"/>
                <a:cs typeface="+mn-cs"/>
              </a:rPr>
              <a:t>Sub statement</a:t>
            </a:r>
          </a:p>
        </p:txBody>
      </p:sp>
    </p:spTree>
    <p:extLst>
      <p:ext uri="{BB962C8B-B14F-4D97-AF65-F5344CB8AC3E}">
        <p14:creationId xmlns:p14="http://schemas.microsoft.com/office/powerpoint/2010/main" val="22219754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2" charset="0"/>
                <a:ea typeface="+mn-ea"/>
                <a:cs typeface="+mn-cs"/>
              </a:rPr>
              <a:t> </a:t>
            </a:r>
          </a:p>
        </p:txBody>
      </p:sp>
    </p:spTree>
    <p:extLst>
      <p:ext uri="{BB962C8B-B14F-4D97-AF65-F5344CB8AC3E}">
        <p14:creationId xmlns:p14="http://schemas.microsoft.com/office/powerpoint/2010/main" val="2362720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5" name="Rectangle 4">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Tree>
    <p:extLst>
      <p:ext uri="{BB962C8B-B14F-4D97-AF65-F5344CB8AC3E}">
        <p14:creationId xmlns:p14="http://schemas.microsoft.com/office/powerpoint/2010/main" val="18940596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jp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7146839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4.jp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5.png"/><Relationship Id="rId4" Type="http://schemas.openxmlformats.org/officeDocument/2006/relationships/image" Target="../media/image8.png"/><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4.jp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chart" Target="../charts/chart1.xml"/><Relationship Id="rId4" Type="http://schemas.openxmlformats.org/officeDocument/2006/relationships/image" Target="../media/image8.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8.xml"/><Relationship Id="rId6" Type="http://schemas.openxmlformats.org/officeDocument/2006/relationships/image" Target="../media/image10.png"/><Relationship Id="rId11" Type="http://schemas.openxmlformats.org/officeDocument/2006/relationships/chart" Target="../charts/chart3.xml"/><Relationship Id="rId5" Type="http://schemas.openxmlformats.org/officeDocument/2006/relationships/image" Target="../media/image9.png"/><Relationship Id="rId10" Type="http://schemas.openxmlformats.org/officeDocument/2006/relationships/chart" Target="../charts/chart2.xml"/><Relationship Id="rId4" Type="http://schemas.openxmlformats.org/officeDocument/2006/relationships/image" Target="../media/image8.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4.jpg"/><Relationship Id="rId1" Type="http://schemas.openxmlformats.org/officeDocument/2006/relationships/slideLayout" Target="../slideLayouts/slideLayout8.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chart" Target="../charts/chart4.xml"/><Relationship Id="rId4" Type="http://schemas.openxmlformats.org/officeDocument/2006/relationships/image" Target="../media/image8.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14.jpg"/><Relationship Id="rId1" Type="http://schemas.openxmlformats.org/officeDocument/2006/relationships/slideLayout" Target="../slideLayouts/slideLayout8.xml"/><Relationship Id="rId6" Type="http://schemas.openxmlformats.org/officeDocument/2006/relationships/image" Target="../media/image9.png"/><Relationship Id="rId11" Type="http://schemas.openxmlformats.org/officeDocument/2006/relationships/chart" Target="../charts/chart5.xml"/><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chart" Target="../charts/chart6.xml"/><Relationship Id="rId7" Type="http://schemas.openxmlformats.org/officeDocument/2006/relationships/image" Target="../media/image10.png"/><Relationship Id="rId2" Type="http://schemas.openxmlformats.org/officeDocument/2006/relationships/image" Target="../media/image14.jpg"/><Relationship Id="rId1" Type="http://schemas.openxmlformats.org/officeDocument/2006/relationships/slideLayout" Target="../slideLayouts/slideLayout8.xml"/><Relationship Id="rId6" Type="http://schemas.openxmlformats.org/officeDocument/2006/relationships/image" Target="../media/image9.png"/><Relationship Id="rId11" Type="http://schemas.openxmlformats.org/officeDocument/2006/relationships/image" Target="../media/image16.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chart" Target="../charts/chart7.xml"/><Relationship Id="rId7" Type="http://schemas.openxmlformats.org/officeDocument/2006/relationships/image" Target="../media/image10.png"/><Relationship Id="rId2" Type="http://schemas.openxmlformats.org/officeDocument/2006/relationships/image" Target="../media/image14.jpg"/><Relationship Id="rId1" Type="http://schemas.openxmlformats.org/officeDocument/2006/relationships/slideLayout" Target="../slideLayouts/slideLayout8.xml"/><Relationship Id="rId6" Type="http://schemas.openxmlformats.org/officeDocument/2006/relationships/image" Target="../media/image9.png"/><Relationship Id="rId11" Type="http://schemas.openxmlformats.org/officeDocument/2006/relationships/image" Target="../media/image16.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chart" Target="../charts/chart8.xml"/><Relationship Id="rId7" Type="http://schemas.openxmlformats.org/officeDocument/2006/relationships/image" Target="../media/image10.png"/><Relationship Id="rId2" Type="http://schemas.openxmlformats.org/officeDocument/2006/relationships/image" Target="../media/image14.jpg"/><Relationship Id="rId1" Type="http://schemas.openxmlformats.org/officeDocument/2006/relationships/slideLayout" Target="../slideLayouts/slideLayout8.xml"/><Relationship Id="rId6" Type="http://schemas.openxmlformats.org/officeDocument/2006/relationships/image" Target="../media/image9.png"/><Relationship Id="rId11" Type="http://schemas.openxmlformats.org/officeDocument/2006/relationships/image" Target="../media/image16.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35428" y="1524000"/>
            <a:ext cx="8264434" cy="4893733"/>
            <a:chOff x="435428" y="1524000"/>
            <a:chExt cx="8264434" cy="4893733"/>
          </a:xfrm>
        </p:grpSpPr>
        <p:pic>
          <p:nvPicPr>
            <p:cNvPr id="21" name="Picture 20"/>
            <p:cNvPicPr>
              <a:picLocks noChangeAspect="1"/>
            </p:cNvPicPr>
            <p:nvPr/>
          </p:nvPicPr>
          <p:blipFill rotWithShape="1">
            <a:blip r:embed="rId2" cstate="print">
              <a:extLst>
                <a:ext uri="{28A0092B-C50C-407E-A947-70E740481C1C}">
                  <a14:useLocalDpi xmlns:a14="http://schemas.microsoft.com/office/drawing/2010/main" val="0"/>
                </a:ext>
              </a:extLst>
            </a:blip>
            <a:srcRect t="15829" r="52"/>
            <a:stretch/>
          </p:blipFill>
          <p:spPr>
            <a:xfrm>
              <a:off x="435429" y="1524000"/>
              <a:ext cx="8264433" cy="4893733"/>
            </a:xfrm>
            <a:prstGeom prst="roundRect">
              <a:avLst>
                <a:gd name="adj" fmla="val 2819"/>
              </a:avLst>
            </a:prstGeom>
          </p:spPr>
        </p:pic>
        <p:pic>
          <p:nvPicPr>
            <p:cNvPr id="27" name="Picture 26"/>
            <p:cNvPicPr>
              <a:picLocks noChangeAspect="1"/>
            </p:cNvPicPr>
            <p:nvPr/>
          </p:nvPicPr>
          <p:blipFill rotWithShape="1">
            <a:blip r:embed="rId3" cstate="print">
              <a:extLst>
                <a:ext uri="{28A0092B-C50C-407E-A947-70E740481C1C}">
                  <a14:useLocalDpi xmlns:a14="http://schemas.microsoft.com/office/drawing/2010/main" val="0"/>
                </a:ext>
              </a:extLst>
            </a:blip>
            <a:srcRect t="15829" r="52" b="78179"/>
            <a:stretch/>
          </p:blipFill>
          <p:spPr>
            <a:xfrm>
              <a:off x="435428" y="1524000"/>
              <a:ext cx="8264433" cy="348343"/>
            </a:xfrm>
            <a:prstGeom prst="rect">
              <a:avLst/>
            </a:prstGeom>
          </p:spPr>
        </p:pic>
      </p:grpSp>
      <p:sp>
        <p:nvSpPr>
          <p:cNvPr id="12" name="Rectangle 11"/>
          <p:cNvSpPr/>
          <p:nvPr/>
        </p:nvSpPr>
        <p:spPr>
          <a:xfrm>
            <a:off x="755650" y="793190"/>
            <a:ext cx="763269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28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2800" b="1" i="0" u="none" strike="noStrike" kern="1200" cap="none" spc="0" normalizeH="0" baseline="0" noProof="0" dirty="0">
                <a:ln>
                  <a:noFill/>
                </a:ln>
                <a:solidFill>
                  <a:srgbClr val="1C1C1C"/>
                </a:solidFill>
                <a:effectLst/>
                <a:uLnTx/>
                <a:uFillTx/>
                <a:latin typeface="Twinkl" pitchFamily="50" charset="0"/>
                <a:ea typeface="+mn-ea"/>
                <a:cs typeface="+mn-cs"/>
              </a:rPr>
              <a:t> Population Data</a:t>
            </a:r>
            <a:endParaRPr kumimoji="0" lang="en-GB" sz="28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graphicFrame>
        <p:nvGraphicFramePr>
          <p:cNvPr id="63" name="Table 62">
            <a:extLst>
              <a:ext uri="{FF2B5EF4-FFF2-40B4-BE49-F238E27FC236}">
                <a16:creationId xmlns:a16="http://schemas.microsoft.com/office/drawing/2014/main" id="{B9C0736D-C7D5-48D9-B0D9-0EB14FEA11FC}"/>
              </a:ext>
            </a:extLst>
          </p:cNvPr>
          <p:cNvGraphicFramePr>
            <a:graphicFrameLocks noGrp="1"/>
          </p:cNvGraphicFramePr>
          <p:nvPr>
            <p:extLst/>
          </p:nvPr>
        </p:nvGraphicFramePr>
        <p:xfrm>
          <a:off x="4571999" y="1712682"/>
          <a:ext cx="4032251" cy="3896916"/>
        </p:xfrm>
        <a:graphic>
          <a:graphicData uri="http://schemas.openxmlformats.org/drawingml/2006/table">
            <a:tbl>
              <a:tblPr/>
              <a:tblGrid>
                <a:gridCol w="787401">
                  <a:extLst>
                    <a:ext uri="{9D8B030D-6E8A-4147-A177-3AD203B41FA5}">
                      <a16:colId xmlns:a16="http://schemas.microsoft.com/office/drawing/2014/main" val="1128507097"/>
                    </a:ext>
                  </a:extLst>
                </a:gridCol>
                <a:gridCol w="3244850">
                  <a:extLst>
                    <a:ext uri="{9D8B030D-6E8A-4147-A177-3AD203B41FA5}">
                      <a16:colId xmlns:a16="http://schemas.microsoft.com/office/drawing/2014/main" val="122749971"/>
                    </a:ext>
                  </a:extLst>
                </a:gridCol>
              </a:tblGrid>
              <a:tr h="639024">
                <a:tc>
                  <a:txBody>
                    <a:bodyPr/>
                    <a:lstStyle/>
                    <a:p>
                      <a:pPr algn="ctr" rtl="0" fontAlgn="b"/>
                      <a:r>
                        <a:rPr lang="en-GB" sz="1600" b="1" i="0" u="none" strike="noStrike" dirty="0">
                          <a:solidFill>
                            <a:schemeClr val="bg1"/>
                          </a:solidFill>
                          <a:effectLst/>
                          <a:latin typeface="Twinkl" pitchFamily="50" charset="0"/>
                        </a:rPr>
                        <a:t>Year</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tc>
                  <a:txBody>
                    <a:bodyPr/>
                    <a:lstStyle/>
                    <a:p>
                      <a:pPr algn="ctr" rtl="0" fontAlgn="b"/>
                      <a:r>
                        <a:rPr lang="en-GB" sz="1600" b="1" i="0" u="none" strike="noStrike" dirty="0">
                          <a:solidFill>
                            <a:schemeClr val="bg1"/>
                          </a:solidFill>
                          <a:effectLst/>
                          <a:latin typeface="Twinkl" pitchFamily="50" charset="0"/>
                        </a:rPr>
                        <a:t>Population (in millions, </a:t>
                      </a:r>
                      <a:r>
                        <a:rPr lang="en-GB" sz="1600" b="1" i="0" u="none" strike="noStrike" dirty="0" smtClean="0">
                          <a:solidFill>
                            <a:schemeClr val="bg1"/>
                          </a:solidFill>
                          <a:effectLst/>
                          <a:latin typeface="Twinkl" pitchFamily="50" charset="0"/>
                        </a:rPr>
                        <a:t>rounded</a:t>
                      </a:r>
                      <a:r>
                        <a:rPr lang="en-GB" sz="1600" b="1" i="0" u="none" strike="noStrike" baseline="0" dirty="0" smtClean="0">
                          <a:solidFill>
                            <a:schemeClr val="bg1"/>
                          </a:solidFill>
                          <a:effectLst/>
                          <a:latin typeface="Twinkl" pitchFamily="50" charset="0"/>
                        </a:rPr>
                        <a:t> </a:t>
                      </a:r>
                      <a:r>
                        <a:rPr lang="en-GB" sz="1600" b="1" i="0" u="none" strike="noStrike" baseline="0" dirty="0">
                          <a:solidFill>
                            <a:schemeClr val="bg1"/>
                          </a:solidFill>
                          <a:effectLst/>
                          <a:latin typeface="Twinkl" pitchFamily="50" charset="0"/>
                        </a:rPr>
                        <a:t>to the nearest m</a:t>
                      </a:r>
                      <a:r>
                        <a:rPr lang="en-GB" sz="1600" b="1" i="0" u="none" strike="noStrike" dirty="0">
                          <a:solidFill>
                            <a:schemeClr val="bg1"/>
                          </a:solidFill>
                          <a:effectLst/>
                          <a:latin typeface="Twinkl" pitchFamily="50" charset="0"/>
                        </a:rPr>
                        <a:t>illion)</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extLst>
                  <a:ext uri="{0D108BD9-81ED-4DB2-BD59-A6C34878D82A}">
                    <a16:rowId xmlns:a16="http://schemas.microsoft.com/office/drawing/2014/main" val="3681974501"/>
                  </a:ext>
                </a:extLst>
              </a:tr>
              <a:tr h="361988">
                <a:tc>
                  <a:txBody>
                    <a:bodyPr/>
                    <a:lstStyle/>
                    <a:p>
                      <a:pPr algn="ctr" rtl="0" fontAlgn="b"/>
                      <a:r>
                        <a:rPr lang="en-GB" sz="1600" b="0" i="0" u="none" strike="noStrike" dirty="0">
                          <a:solidFill>
                            <a:srgbClr val="1C1C1C"/>
                          </a:solidFill>
                          <a:effectLst/>
                          <a:latin typeface="Twinkl" pitchFamily="50" charset="0"/>
                        </a:rPr>
                        <a:t>1931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45</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1906611"/>
                  </a:ext>
                </a:extLst>
              </a:tr>
              <a:tr h="361988">
                <a:tc>
                  <a:txBody>
                    <a:bodyPr/>
                    <a:lstStyle/>
                    <a:p>
                      <a:pPr algn="ctr" rtl="0" fontAlgn="b"/>
                      <a:r>
                        <a:rPr lang="en-GB" sz="1600" b="0" i="0" u="none" strike="noStrike" dirty="0">
                          <a:solidFill>
                            <a:srgbClr val="1C1C1C"/>
                          </a:solidFill>
                          <a:effectLst/>
                          <a:latin typeface="Twinkl" pitchFamily="50" charset="0"/>
                        </a:rPr>
                        <a:t>1941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no data</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5295693"/>
                  </a:ext>
                </a:extLst>
              </a:tr>
              <a:tr h="361988">
                <a:tc>
                  <a:txBody>
                    <a:bodyPr/>
                    <a:lstStyle/>
                    <a:p>
                      <a:pPr algn="ctr" rtl="0" fontAlgn="b"/>
                      <a:r>
                        <a:rPr lang="en-GB" sz="1600" b="0" i="0" u="none" strike="noStrike" dirty="0">
                          <a:solidFill>
                            <a:srgbClr val="1C1C1C"/>
                          </a:solidFill>
                          <a:effectLst/>
                          <a:latin typeface="Twinkl" pitchFamily="50" charset="0"/>
                        </a:rPr>
                        <a:t>1951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50</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51599993"/>
                  </a:ext>
                </a:extLst>
              </a:tr>
              <a:tr h="361988">
                <a:tc>
                  <a:txBody>
                    <a:bodyPr/>
                    <a:lstStyle/>
                    <a:p>
                      <a:pPr algn="ctr" rtl="0" fontAlgn="b"/>
                      <a:r>
                        <a:rPr lang="en-GB" sz="1600" b="0" i="0" u="none" strike="noStrike" dirty="0">
                          <a:solidFill>
                            <a:srgbClr val="1C1C1C"/>
                          </a:solidFill>
                          <a:effectLst/>
                          <a:latin typeface="Twinkl" pitchFamily="50" charset="0"/>
                        </a:rPr>
                        <a:t>1961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53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2574573"/>
                  </a:ext>
                </a:extLst>
              </a:tr>
              <a:tr h="361988">
                <a:tc>
                  <a:txBody>
                    <a:bodyPr/>
                    <a:lstStyle/>
                    <a:p>
                      <a:pPr algn="ctr" rtl="0" fontAlgn="b"/>
                      <a:r>
                        <a:rPr lang="en-GB" sz="1600" b="0" i="0" u="none" strike="noStrike" dirty="0">
                          <a:solidFill>
                            <a:srgbClr val="1C1C1C"/>
                          </a:solidFill>
                          <a:effectLst/>
                          <a:latin typeface="Twinkl" pitchFamily="50" charset="0"/>
                        </a:rPr>
                        <a:t>1971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96732934"/>
                  </a:ext>
                </a:extLst>
              </a:tr>
              <a:tr h="361988">
                <a:tc>
                  <a:txBody>
                    <a:bodyPr/>
                    <a:lstStyle/>
                    <a:p>
                      <a:pPr algn="ctr" rtl="0" fontAlgn="b"/>
                      <a:r>
                        <a:rPr lang="en-GB" sz="1600" b="0" i="0" u="none" strike="noStrike" dirty="0">
                          <a:solidFill>
                            <a:srgbClr val="1C1C1C"/>
                          </a:solidFill>
                          <a:effectLst/>
                          <a:latin typeface="Twinkl" pitchFamily="50" charset="0"/>
                        </a:rPr>
                        <a:t>1981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63061771"/>
                  </a:ext>
                </a:extLst>
              </a:tr>
              <a:tr h="361988">
                <a:tc>
                  <a:txBody>
                    <a:bodyPr/>
                    <a:lstStyle/>
                    <a:p>
                      <a:pPr algn="ctr" rtl="0" fontAlgn="b"/>
                      <a:r>
                        <a:rPr lang="en-GB" sz="1600" b="0" i="0" u="none" strike="noStrike" dirty="0">
                          <a:solidFill>
                            <a:srgbClr val="1C1C1C"/>
                          </a:solidFill>
                          <a:effectLst/>
                          <a:latin typeface="Twinkl" pitchFamily="50" charset="0"/>
                        </a:rPr>
                        <a:t>1991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58</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8780082"/>
                  </a:ext>
                </a:extLst>
              </a:tr>
              <a:tr h="361988">
                <a:tc>
                  <a:txBody>
                    <a:bodyPr/>
                    <a:lstStyle/>
                    <a:p>
                      <a:pPr algn="ctr" rtl="0" fontAlgn="b"/>
                      <a:r>
                        <a:rPr lang="en-GB" sz="1600" b="0" i="0" u="none" strike="noStrike" dirty="0">
                          <a:solidFill>
                            <a:srgbClr val="1C1C1C"/>
                          </a:solidFill>
                          <a:effectLst/>
                          <a:latin typeface="Twinkl" pitchFamily="50" charset="0"/>
                        </a:rPr>
                        <a:t>2001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59</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11731837"/>
                  </a:ext>
                </a:extLst>
              </a:tr>
              <a:tr h="361988">
                <a:tc>
                  <a:txBody>
                    <a:bodyPr/>
                    <a:lstStyle/>
                    <a:p>
                      <a:pPr algn="ctr" rtl="0" fontAlgn="b"/>
                      <a:r>
                        <a:rPr lang="en-GB" sz="1600" b="0" i="0" u="none" strike="noStrike" dirty="0">
                          <a:solidFill>
                            <a:srgbClr val="1C1C1C"/>
                          </a:solidFill>
                          <a:effectLst/>
                          <a:latin typeface="Twinkl" pitchFamily="50" charset="0"/>
                        </a:rPr>
                        <a:t>2011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600" b="0" i="0" u="none" strike="noStrike" dirty="0">
                          <a:solidFill>
                            <a:srgbClr val="1C1C1C"/>
                          </a:solidFill>
                          <a:effectLst/>
                          <a:latin typeface="Twinkl" pitchFamily="50" charset="0"/>
                        </a:rPr>
                        <a:t>63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bl>
          </a:graphicData>
        </a:graphic>
      </p:graphicFrame>
      <p:grpSp>
        <p:nvGrpSpPr>
          <p:cNvPr id="45" name="ICONS"/>
          <p:cNvGrpSpPr/>
          <p:nvPr/>
        </p:nvGrpSpPr>
        <p:grpSpPr>
          <a:xfrm>
            <a:off x="7480800" y="622800"/>
            <a:ext cx="1238498" cy="864000"/>
            <a:chOff x="7480751" y="621486"/>
            <a:chExt cx="1238498" cy="864000"/>
          </a:xfrm>
        </p:grpSpPr>
        <p:pic>
          <p:nvPicPr>
            <p:cNvPr id="46" name="Assessmen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47" name="Mental and Oral Starte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Group Work"/>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49" name="Talking Partners"/>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50" name="Pair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51" name="Individual Work"/>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52" name="Whole Class"/>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62" name="Rectangle 61"/>
          <p:cNvSpPr/>
          <p:nvPr/>
        </p:nvSpPr>
        <p:spPr>
          <a:xfrm>
            <a:off x="576263" y="1698171"/>
            <a:ext cx="3639544" cy="3911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The United </a:t>
            </a:r>
            <a:r>
              <a:rPr kumimoji="0" lang="en-GB" sz="1600" b="0"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 is made up of three different countries: </a:t>
            </a:r>
            <a:r>
              <a:rPr kumimoji="0" lang="en-GB" sz="1600" b="0" i="0" u="none" strike="noStrike" kern="1200" cap="none" spc="0" normalizeH="0" baseline="0" noProof="0" dirty="0" err="1">
                <a:ln>
                  <a:noFill/>
                </a:ln>
                <a:solidFill>
                  <a:srgbClr val="1C1C1C"/>
                </a:solidFill>
                <a:effectLst/>
                <a:uLnTx/>
                <a:uFillTx/>
                <a:latin typeface="Twinkl" pitchFamily="50" charset="0"/>
                <a:ea typeface="+mn-ea"/>
                <a:cs typeface="+mn-cs"/>
              </a:rPr>
              <a:t>Twinkl</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-land, </a:t>
            </a:r>
            <a:r>
              <a:rPr kumimoji="0" lang="en-GB" sz="1600" b="0" i="0" u="none" strike="noStrike" kern="1200" cap="none" spc="0" normalizeH="0" baseline="0" noProof="0" dirty="0" err="1">
                <a:ln>
                  <a:noFill/>
                </a:ln>
                <a:solidFill>
                  <a:srgbClr val="1C1C1C"/>
                </a:solidFill>
                <a:effectLst/>
                <a:uLnTx/>
                <a:uFillTx/>
                <a:latin typeface="Twinkl" pitchFamily="50" charset="0"/>
                <a:ea typeface="+mn-ea"/>
                <a:cs typeface="+mn-cs"/>
              </a:rPr>
              <a:t>Twinklonia</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 and </a:t>
            </a:r>
            <a:r>
              <a:rPr kumimoji="0" lang="en-GB" sz="1600" b="0" i="0" u="none" strike="noStrike" kern="1200" cap="none" spc="0" normalizeH="0" baseline="0" noProof="0" dirty="0" err="1">
                <a:ln>
                  <a:noFill/>
                </a:ln>
                <a:solidFill>
                  <a:srgbClr val="1C1C1C"/>
                </a:solidFill>
                <a:effectLst/>
                <a:uLnTx/>
                <a:uFillTx/>
                <a:latin typeface="Twinkl" pitchFamily="50" charset="0"/>
                <a:ea typeface="+mn-ea"/>
                <a:cs typeface="+mn-cs"/>
              </a:rPr>
              <a:t>Twinklmark</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In the United </a:t>
            </a:r>
            <a:r>
              <a:rPr kumimoji="0" lang="en-GB" sz="1600" b="0"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 a census has been taken every 10 years. A census is a count of all the people in the country on a particular day.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The only time a census was not taken was in 1941.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The table shows the census data for the whole of the United </a:t>
            </a:r>
            <a:r>
              <a:rPr kumimoji="0" lang="en-GB" sz="1600" b="0"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 from 1931 to 2011</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Tree>
    <p:extLst>
      <p:ext uri="{BB962C8B-B14F-4D97-AF65-F5344CB8AC3E}">
        <p14:creationId xmlns:p14="http://schemas.microsoft.com/office/powerpoint/2010/main" val="1407001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5" name="Rectangle 74"/>
          <p:cNvSpPr/>
          <p:nvPr/>
        </p:nvSpPr>
        <p:spPr>
          <a:xfrm>
            <a:off x="514371" y="2577736"/>
            <a:ext cx="5747087" cy="376370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2" name="Rectangle 11"/>
          <p:cNvSpPr/>
          <p:nvPr/>
        </p:nvSpPr>
        <p:spPr>
          <a:xfrm>
            <a:off x="755650" y="669483"/>
            <a:ext cx="763269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30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 Population Line </a:t>
            </a:r>
            <a:r>
              <a:rPr kumimoji="0" lang="en-GB" sz="3000" b="1" i="0" u="none" strike="noStrike" kern="1200" cap="none" spc="0" normalizeH="0" baseline="0" noProof="0" dirty="0" smtClean="0">
                <a:ln>
                  <a:noFill/>
                </a:ln>
                <a:solidFill>
                  <a:srgbClr val="1C1C1C"/>
                </a:solidFill>
                <a:effectLst/>
                <a:uLnTx/>
                <a:uFillTx/>
                <a:latin typeface="Twinkl" pitchFamily="50" charset="0"/>
                <a:ea typeface="+mn-ea"/>
                <a:cs typeface="+mn-cs"/>
              </a:rPr>
              <a:t>Graph</a:t>
            </a:r>
            <a:endParaRPr kumimoji="0" lang="en-GB" sz="30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62" name="Rectangle 61"/>
          <p:cNvSpPr/>
          <p:nvPr/>
        </p:nvSpPr>
        <p:spPr>
          <a:xfrm>
            <a:off x="755650" y="1135991"/>
            <a:ext cx="7632700" cy="14492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Megan identifies that the table of data shows the change in how </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many </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people were living in the United </a:t>
            </a:r>
            <a:r>
              <a:rPr kumimoji="0" lang="en-GB" sz="1600" b="0"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 (UT) over 80 </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years</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She knows that a line graph can be used to </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show changes to a variable </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over time, so she decides to draw a line graph</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53" name="Rectangle 52"/>
          <p:cNvSpPr/>
          <p:nvPr/>
        </p:nvSpPr>
        <p:spPr>
          <a:xfrm>
            <a:off x="2775987" y="6111771"/>
            <a:ext cx="1582007" cy="220956"/>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54" name="Rectangle 53"/>
          <p:cNvSpPr/>
          <p:nvPr/>
        </p:nvSpPr>
        <p:spPr>
          <a:xfrm rot="16200000">
            <a:off x="-1039202" y="4216504"/>
            <a:ext cx="3497367"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grpSp>
        <p:nvGrpSpPr>
          <p:cNvPr id="2" name="Group 1"/>
          <p:cNvGrpSpPr/>
          <p:nvPr/>
        </p:nvGrpSpPr>
        <p:grpSpPr>
          <a:xfrm>
            <a:off x="924125" y="2639666"/>
            <a:ext cx="5216057" cy="3381306"/>
            <a:chOff x="3664" y="2328237"/>
            <a:chExt cx="5704500" cy="3697938"/>
          </a:xfrm>
        </p:grpSpPr>
        <p:cxnSp>
          <p:nvCxnSpPr>
            <p:cNvPr id="16" name="Straight Connector 15"/>
            <p:cNvCxnSpPr/>
            <p:nvPr/>
          </p:nvCxnSpPr>
          <p:spPr>
            <a:xfrm>
              <a:off x="58694" y="2942465"/>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58694" y="3047325"/>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8694" y="3153493"/>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58694" y="3257494"/>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58694" y="3463280"/>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694" y="3564013"/>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58694" y="3674309"/>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58694" y="3778309"/>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58694" y="3987537"/>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8694" y="4096526"/>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58694" y="4198566"/>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58694" y="4298438"/>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8694" y="4506989"/>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58694" y="4607721"/>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58694" y="4713889"/>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58694" y="4817889"/>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58694" y="5027116"/>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58694" y="5131977"/>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58694" y="5238145"/>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58694" y="5338017"/>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58694" y="5541761"/>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58694" y="5642494"/>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58694" y="5748662"/>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58694" y="5852662"/>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a:off x="-1092498" y="4174822"/>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a:off x="-388244" y="4174821"/>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a:off x="324362" y="4174820"/>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a:off x="1030882" y="4174820"/>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a:off x="1734098" y="4174820"/>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a:off x="2438303" y="4174820"/>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a:off x="3149805" y="4174821"/>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a:off x="-1790078" y="4174819"/>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11914" y="2847943"/>
              <a:ext cx="5688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3664" y="3366903"/>
              <a:ext cx="5688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3664" y="3892270"/>
              <a:ext cx="5688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3664" y="4407609"/>
              <a:ext cx="5688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3664" y="4936597"/>
              <a:ext cx="5688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3664" y="5455557"/>
              <a:ext cx="5688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3664" y="5968110"/>
              <a:ext cx="5688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a:off x="3854914" y="4181175"/>
              <a:ext cx="369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66944" y="2422759"/>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66944" y="2527619"/>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66944" y="2633787"/>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66944" y="2737788"/>
              <a:ext cx="5634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0164" y="2328237"/>
              <a:ext cx="5688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3" name="Picture 2"/>
          <p:cNvPicPr>
            <a:picLocks noChangeAspect="1"/>
          </p:cNvPicPr>
          <p:nvPr/>
        </p:nvPicPr>
        <p:blipFill rotWithShape="1">
          <a:blip r:embed="rId10" cstate="print">
            <a:extLst>
              <a:ext uri="{28A0092B-C50C-407E-A947-70E740481C1C}">
                <a14:useLocalDpi xmlns:a14="http://schemas.microsoft.com/office/drawing/2010/main" val="0"/>
              </a:ext>
            </a:extLst>
          </a:blip>
          <a:srcRect b="36639"/>
          <a:stretch/>
        </p:blipFill>
        <p:spPr>
          <a:xfrm>
            <a:off x="3661097" y="6925408"/>
            <a:ext cx="2612367" cy="4957902"/>
          </a:xfrm>
          <a:prstGeom prst="rect">
            <a:avLst/>
          </a:prstGeom>
        </p:spPr>
      </p:pic>
      <p:graphicFrame>
        <p:nvGraphicFramePr>
          <p:cNvPr id="63" name="Table 62">
            <a:extLst>
              <a:ext uri="{FF2B5EF4-FFF2-40B4-BE49-F238E27FC236}">
                <a16:creationId xmlns:a16="http://schemas.microsoft.com/office/drawing/2014/main" id="{B9C0736D-C7D5-48D9-B0D9-0EB14FEA11FC}"/>
              </a:ext>
            </a:extLst>
          </p:cNvPr>
          <p:cNvGraphicFramePr>
            <a:graphicFrameLocks noGrp="1"/>
          </p:cNvGraphicFramePr>
          <p:nvPr>
            <p:extLst/>
          </p:nvPr>
        </p:nvGraphicFramePr>
        <p:xfrm>
          <a:off x="3755871" y="3028043"/>
          <a:ext cx="2421430" cy="2577478"/>
        </p:xfrm>
        <a:graphic>
          <a:graphicData uri="http://schemas.openxmlformats.org/drawingml/2006/table">
            <a:tbl>
              <a:tblPr/>
              <a:tblGrid>
                <a:gridCol w="971574">
                  <a:extLst>
                    <a:ext uri="{9D8B030D-6E8A-4147-A177-3AD203B41FA5}">
                      <a16:colId xmlns:a16="http://schemas.microsoft.com/office/drawing/2014/main" val="1128507097"/>
                    </a:ext>
                  </a:extLst>
                </a:gridCol>
                <a:gridCol w="1449856">
                  <a:extLst>
                    <a:ext uri="{9D8B030D-6E8A-4147-A177-3AD203B41FA5}">
                      <a16:colId xmlns:a16="http://schemas.microsoft.com/office/drawing/2014/main" val="122749971"/>
                    </a:ext>
                  </a:extLst>
                </a:gridCol>
              </a:tblGrid>
              <a:tr h="571513">
                <a:tc>
                  <a:txBody>
                    <a:bodyPr/>
                    <a:lstStyle/>
                    <a:p>
                      <a:pPr algn="ctr" rtl="0" fontAlgn="b"/>
                      <a:r>
                        <a:rPr lang="en-GB" sz="1050" b="1" i="0" u="none" strike="noStrike" dirty="0">
                          <a:solidFill>
                            <a:schemeClr val="bg1"/>
                          </a:solidFill>
                          <a:effectLst/>
                          <a:latin typeface="Twinkl" pitchFamily="50" charset="0"/>
                        </a:rPr>
                        <a:t>Year</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tc>
                  <a:txBody>
                    <a:bodyPr/>
                    <a:lstStyle/>
                    <a:p>
                      <a:pPr algn="ctr" rtl="0" fontAlgn="b"/>
                      <a:r>
                        <a:rPr lang="en-GB" sz="1050" b="1" i="0" u="none" strike="noStrike" dirty="0">
                          <a:solidFill>
                            <a:schemeClr val="bg1"/>
                          </a:solidFill>
                          <a:effectLst/>
                          <a:latin typeface="Twinkl" pitchFamily="50" charset="0"/>
                        </a:rPr>
                        <a:t>Population </a:t>
                      </a:r>
                      <a:r>
                        <a:rPr lang="en-GB" sz="1050" b="1" i="0" u="none" strike="noStrike" dirty="0" smtClean="0">
                          <a:solidFill>
                            <a:schemeClr val="bg1"/>
                          </a:solidFill>
                          <a:effectLst/>
                          <a:latin typeface="Twinkl" pitchFamily="50" charset="0"/>
                        </a:rPr>
                        <a:t/>
                      </a:r>
                      <a:br>
                        <a:rPr lang="en-GB" sz="1050" b="1" i="0" u="none" strike="noStrike" dirty="0" smtClean="0">
                          <a:solidFill>
                            <a:schemeClr val="bg1"/>
                          </a:solidFill>
                          <a:effectLst/>
                          <a:latin typeface="Twinkl" pitchFamily="50" charset="0"/>
                        </a:rPr>
                      </a:br>
                      <a:r>
                        <a:rPr lang="en-GB" sz="1050" b="1" i="0" u="none" strike="noStrike" dirty="0" smtClean="0">
                          <a:solidFill>
                            <a:schemeClr val="bg1"/>
                          </a:solidFill>
                          <a:effectLst/>
                          <a:latin typeface="Twinkl" pitchFamily="50" charset="0"/>
                        </a:rPr>
                        <a:t>(</a:t>
                      </a:r>
                      <a:r>
                        <a:rPr lang="en-GB" sz="1050" b="1" i="0" u="none" strike="noStrike" dirty="0">
                          <a:solidFill>
                            <a:schemeClr val="bg1"/>
                          </a:solidFill>
                          <a:effectLst/>
                          <a:latin typeface="Twinkl" pitchFamily="50" charset="0"/>
                        </a:rPr>
                        <a:t>in millions, </a:t>
                      </a:r>
                      <a:r>
                        <a:rPr lang="en-GB" sz="1050" b="1" i="0" u="none" strike="noStrike" dirty="0" smtClean="0">
                          <a:solidFill>
                            <a:schemeClr val="bg1"/>
                          </a:solidFill>
                          <a:effectLst/>
                          <a:latin typeface="Twinkl" pitchFamily="50" charset="0"/>
                        </a:rPr>
                        <a:t>rounded</a:t>
                      </a:r>
                      <a:r>
                        <a:rPr lang="en-GB" sz="1050" b="1" i="0" u="none" strike="noStrike" baseline="0" dirty="0" smtClean="0">
                          <a:solidFill>
                            <a:schemeClr val="bg1"/>
                          </a:solidFill>
                          <a:effectLst/>
                          <a:latin typeface="Twinkl" pitchFamily="50" charset="0"/>
                        </a:rPr>
                        <a:t> </a:t>
                      </a:r>
                      <a:br>
                        <a:rPr lang="en-GB" sz="1050" b="1" i="0" u="none" strike="noStrike" baseline="0" dirty="0" smtClean="0">
                          <a:solidFill>
                            <a:schemeClr val="bg1"/>
                          </a:solidFill>
                          <a:effectLst/>
                          <a:latin typeface="Twinkl" pitchFamily="50" charset="0"/>
                        </a:rPr>
                      </a:br>
                      <a:r>
                        <a:rPr lang="en-GB" sz="1050" b="1" i="0" u="none" strike="noStrike" baseline="0" dirty="0" smtClean="0">
                          <a:solidFill>
                            <a:schemeClr val="bg1"/>
                          </a:solidFill>
                          <a:effectLst/>
                          <a:latin typeface="Twinkl" pitchFamily="50" charset="0"/>
                        </a:rPr>
                        <a:t>to </a:t>
                      </a:r>
                      <a:r>
                        <a:rPr lang="en-GB" sz="1050" b="1" i="0" u="none" strike="noStrike" baseline="0" dirty="0">
                          <a:solidFill>
                            <a:schemeClr val="bg1"/>
                          </a:solidFill>
                          <a:effectLst/>
                          <a:latin typeface="Twinkl" pitchFamily="50" charset="0"/>
                        </a:rPr>
                        <a:t>the nearest m</a:t>
                      </a:r>
                      <a:r>
                        <a:rPr lang="en-GB" sz="1050" b="1" i="0" u="none" strike="noStrike" dirty="0">
                          <a:solidFill>
                            <a:schemeClr val="bg1"/>
                          </a:solidFill>
                          <a:effectLst/>
                          <a:latin typeface="Twinkl" pitchFamily="50" charset="0"/>
                        </a:rPr>
                        <a:t>illion)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extLst>
                  <a:ext uri="{0D108BD9-81ED-4DB2-BD59-A6C34878D82A}">
                    <a16:rowId xmlns:a16="http://schemas.microsoft.com/office/drawing/2014/main" val="3681974501"/>
                  </a:ext>
                </a:extLst>
              </a:tr>
              <a:tr h="175350">
                <a:tc>
                  <a:txBody>
                    <a:bodyPr/>
                    <a:lstStyle/>
                    <a:p>
                      <a:pPr algn="ctr" rtl="0" fontAlgn="b"/>
                      <a:r>
                        <a:rPr lang="en-GB" sz="1100" b="0" i="0" u="none" strike="noStrike" dirty="0">
                          <a:solidFill>
                            <a:srgbClr val="1C1C1C"/>
                          </a:solidFill>
                          <a:effectLst/>
                          <a:latin typeface="Twinkl" pitchFamily="50" charset="0"/>
                        </a:rPr>
                        <a:t>1931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45</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1906611"/>
                  </a:ext>
                </a:extLst>
              </a:tr>
              <a:tr h="175350">
                <a:tc>
                  <a:txBody>
                    <a:bodyPr/>
                    <a:lstStyle/>
                    <a:p>
                      <a:pPr algn="ctr" rtl="0" fontAlgn="b"/>
                      <a:r>
                        <a:rPr lang="en-GB" sz="1100" b="0" i="0" u="none" strike="noStrike" dirty="0">
                          <a:solidFill>
                            <a:srgbClr val="1C1C1C"/>
                          </a:solidFill>
                          <a:effectLst/>
                          <a:latin typeface="Twinkl" pitchFamily="50" charset="0"/>
                        </a:rPr>
                        <a:t>1941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no data</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5295693"/>
                  </a:ext>
                </a:extLst>
              </a:tr>
              <a:tr h="175350">
                <a:tc>
                  <a:txBody>
                    <a:bodyPr/>
                    <a:lstStyle/>
                    <a:p>
                      <a:pPr algn="ctr" rtl="0" fontAlgn="b"/>
                      <a:r>
                        <a:rPr lang="en-GB" sz="1100" b="0" i="0" u="none" strike="noStrike" dirty="0">
                          <a:solidFill>
                            <a:srgbClr val="1C1C1C"/>
                          </a:solidFill>
                          <a:effectLst/>
                          <a:latin typeface="Twinkl" pitchFamily="50" charset="0"/>
                        </a:rPr>
                        <a:t>1951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50</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51599993"/>
                  </a:ext>
                </a:extLst>
              </a:tr>
              <a:tr h="175350">
                <a:tc>
                  <a:txBody>
                    <a:bodyPr/>
                    <a:lstStyle/>
                    <a:p>
                      <a:pPr algn="ctr" rtl="0" fontAlgn="b"/>
                      <a:r>
                        <a:rPr lang="en-GB" sz="1100" b="0" i="0" u="none" strike="noStrike" dirty="0">
                          <a:solidFill>
                            <a:srgbClr val="1C1C1C"/>
                          </a:solidFill>
                          <a:effectLst/>
                          <a:latin typeface="Twinkl" pitchFamily="50" charset="0"/>
                        </a:rPr>
                        <a:t>1961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2574573"/>
                  </a:ext>
                </a:extLst>
              </a:tr>
              <a:tr h="175350">
                <a:tc>
                  <a:txBody>
                    <a:bodyPr/>
                    <a:lstStyle/>
                    <a:p>
                      <a:pPr algn="ctr" rtl="0" fontAlgn="b"/>
                      <a:r>
                        <a:rPr lang="en-GB" sz="1100" b="0" i="0" u="none" strike="noStrike" dirty="0">
                          <a:solidFill>
                            <a:srgbClr val="1C1C1C"/>
                          </a:solidFill>
                          <a:effectLst/>
                          <a:latin typeface="Twinkl" pitchFamily="50" charset="0"/>
                        </a:rPr>
                        <a:t>1971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96732934"/>
                  </a:ext>
                </a:extLst>
              </a:tr>
              <a:tr h="175350">
                <a:tc>
                  <a:txBody>
                    <a:bodyPr/>
                    <a:lstStyle/>
                    <a:p>
                      <a:pPr algn="ctr" rtl="0" fontAlgn="b"/>
                      <a:r>
                        <a:rPr lang="en-GB" sz="1100" b="0" i="0" u="none" strike="noStrike" dirty="0">
                          <a:solidFill>
                            <a:srgbClr val="1C1C1C"/>
                          </a:solidFill>
                          <a:effectLst/>
                          <a:latin typeface="Twinkl" pitchFamily="50" charset="0"/>
                        </a:rPr>
                        <a:t>1981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63061771"/>
                  </a:ext>
                </a:extLst>
              </a:tr>
              <a:tr h="175350">
                <a:tc>
                  <a:txBody>
                    <a:bodyPr/>
                    <a:lstStyle/>
                    <a:p>
                      <a:pPr algn="ctr" rtl="0" fontAlgn="b"/>
                      <a:r>
                        <a:rPr lang="en-GB" sz="1100" b="0" i="0" u="none" strike="noStrike" dirty="0">
                          <a:solidFill>
                            <a:srgbClr val="1C1C1C"/>
                          </a:solidFill>
                          <a:effectLst/>
                          <a:latin typeface="Twinkl" pitchFamily="50" charset="0"/>
                        </a:rPr>
                        <a:t>1991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58</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8780082"/>
                  </a:ext>
                </a:extLst>
              </a:tr>
              <a:tr h="175350">
                <a:tc>
                  <a:txBody>
                    <a:bodyPr/>
                    <a:lstStyle/>
                    <a:p>
                      <a:pPr algn="ctr" rtl="0" fontAlgn="b"/>
                      <a:r>
                        <a:rPr lang="en-GB" sz="1100" b="0" i="0" u="none" strike="noStrike" dirty="0">
                          <a:solidFill>
                            <a:srgbClr val="1C1C1C"/>
                          </a:solidFill>
                          <a:effectLst/>
                          <a:latin typeface="Twinkl" pitchFamily="50" charset="0"/>
                        </a:rPr>
                        <a:t>2001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59</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11731837"/>
                  </a:ext>
                </a:extLst>
              </a:tr>
              <a:tr h="175350">
                <a:tc>
                  <a:txBody>
                    <a:bodyPr/>
                    <a:lstStyle/>
                    <a:p>
                      <a:pPr algn="ctr" rtl="0" fontAlgn="b"/>
                      <a:r>
                        <a:rPr lang="en-GB" sz="1100" b="0" i="0" u="none" strike="noStrike" dirty="0">
                          <a:solidFill>
                            <a:srgbClr val="1C1C1C"/>
                          </a:solidFill>
                          <a:effectLst/>
                          <a:latin typeface="Twinkl" pitchFamily="50" charset="0"/>
                        </a:rPr>
                        <a:t>2011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63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bl>
          </a:graphicData>
        </a:graphic>
      </p:graphicFrame>
      <p:sp>
        <p:nvSpPr>
          <p:cNvPr id="65" name="Rectangle 64"/>
          <p:cNvSpPr/>
          <p:nvPr/>
        </p:nvSpPr>
        <p:spPr>
          <a:xfrm>
            <a:off x="6336047" y="4518663"/>
            <a:ext cx="2408027" cy="1449216"/>
          </a:xfrm>
          <a:prstGeom prst="rect">
            <a:avLst/>
          </a:prstGeom>
          <a:solidFill>
            <a:srgbClr val="CCB5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Looking at the table of data, what scale interval would you use on the horizontal axis and vertical axis?</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66" name="Rectangle 65"/>
          <p:cNvSpPr/>
          <p:nvPr/>
        </p:nvSpPr>
        <p:spPr>
          <a:xfrm>
            <a:off x="6336046" y="2639666"/>
            <a:ext cx="2408027" cy="1695437"/>
          </a:xfrm>
          <a:prstGeom prst="rect">
            <a:avLst/>
          </a:prstGeom>
          <a:solidFill>
            <a:srgbClr val="CCB5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She knows that a line graph has a horizontal and vertical axis, and that the time data is usually shown along the horizontal axis</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Tree>
    <p:extLst>
      <p:ext uri="{BB962C8B-B14F-4D97-AF65-F5344CB8AC3E}">
        <p14:creationId xmlns:p14="http://schemas.microsoft.com/office/powerpoint/2010/main" val="3950357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8.33333E-7 3.7037E-6 L 8.33333E-7 -0.59653 " pathEditMode="relative" rAng="0" ptsTypes="AA">
                                      <p:cBhvr>
                                        <p:cTn id="6" dur="2000" fill="hold"/>
                                        <p:tgtEl>
                                          <p:spTgt spid="3"/>
                                        </p:tgtEl>
                                        <p:attrNameLst>
                                          <p:attrName>ppt_x</p:attrName>
                                          <p:attrName>ppt_y</p:attrName>
                                        </p:attrNameLst>
                                      </p:cBhvr>
                                      <p:rCtr x="0" y="-29838"/>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63"/>
                                        </p:tgtEl>
                                        <p:attrNameLst>
                                          <p:attrName>style.visibility</p:attrName>
                                        </p:attrNameLst>
                                      </p:cBhvr>
                                      <p:to>
                                        <p:strVal val="visible"/>
                                      </p:to>
                                    </p:set>
                                    <p:animEffect transition="in" filter="fade">
                                      <p:cBhvr>
                                        <p:cTn id="10" dur="500"/>
                                        <p:tgtEl>
                                          <p:spTgt spid="6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fade">
                                      <p:cBhvr>
                                        <p:cTn id="20"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8" name="Rectangle 57"/>
          <p:cNvSpPr/>
          <p:nvPr/>
        </p:nvSpPr>
        <p:spPr>
          <a:xfrm>
            <a:off x="514371" y="2276298"/>
            <a:ext cx="5747087" cy="40651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2" name="Rectangle 11"/>
          <p:cNvSpPr/>
          <p:nvPr/>
        </p:nvSpPr>
        <p:spPr>
          <a:xfrm>
            <a:off x="755650" y="669483"/>
            <a:ext cx="763269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30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 Population Line </a:t>
            </a:r>
            <a:r>
              <a:rPr kumimoji="0" lang="en-GB" sz="3000" b="1" i="0" u="none" strike="noStrike" kern="1200" cap="none" spc="0" normalizeH="0" baseline="0" noProof="0" dirty="0" smtClean="0">
                <a:ln>
                  <a:noFill/>
                </a:ln>
                <a:solidFill>
                  <a:srgbClr val="1C1C1C"/>
                </a:solidFill>
                <a:effectLst/>
                <a:uLnTx/>
                <a:uFillTx/>
                <a:latin typeface="Twinkl" pitchFamily="50" charset="0"/>
                <a:ea typeface="+mn-ea"/>
                <a:cs typeface="+mn-cs"/>
              </a:rPr>
              <a:t>Graph</a:t>
            </a:r>
            <a:endParaRPr kumimoji="0" lang="en-GB" sz="30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62" name="Rectangle 61"/>
          <p:cNvSpPr/>
          <p:nvPr/>
        </p:nvSpPr>
        <p:spPr>
          <a:xfrm>
            <a:off x="755650" y="1139876"/>
            <a:ext cx="7632700" cy="7105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Megan decides on a </a:t>
            </a:r>
            <a:r>
              <a:rPr kumimoji="0" lang="en-GB" sz="1600" b="1" i="0" u="none" strike="noStrike" kern="1200" cap="none" spc="0" normalizeH="0" baseline="0" noProof="0" dirty="0">
                <a:ln>
                  <a:noFill/>
                </a:ln>
                <a:solidFill>
                  <a:srgbClr val="1C1C1C"/>
                </a:solidFill>
                <a:effectLst/>
                <a:uLnTx/>
                <a:uFillTx/>
                <a:latin typeface="Twinkl" pitchFamily="50" charset="0"/>
                <a:ea typeface="+mn-ea"/>
                <a:cs typeface="+mn-cs"/>
              </a:rPr>
              <a:t>ten-year interval </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scale for the horizontal time axis and a </a:t>
            </a:r>
            <a:r>
              <a:rPr kumimoji="0" lang="en-GB" sz="1600" b="1" i="0" u="none" strike="noStrike" kern="1200" cap="none" spc="0" normalizeH="0" baseline="0" noProof="0" dirty="0">
                <a:ln>
                  <a:noFill/>
                </a:ln>
                <a:solidFill>
                  <a:srgbClr val="1C1C1C"/>
                </a:solidFill>
                <a:effectLst/>
                <a:uLnTx/>
                <a:uFillTx/>
                <a:latin typeface="Twinkl" pitchFamily="50" charset="0"/>
                <a:ea typeface="+mn-ea"/>
                <a:cs typeface="+mn-cs"/>
              </a:rPr>
              <a:t>two-million interval </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scale for the vertical distance axis</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65" name="Rectangle 64"/>
          <p:cNvSpPr/>
          <p:nvPr/>
        </p:nvSpPr>
        <p:spPr>
          <a:xfrm>
            <a:off x="6335110" y="3443287"/>
            <a:ext cx="2404416" cy="710552"/>
          </a:xfrm>
          <a:prstGeom prst="rect">
            <a:avLst/>
          </a:prstGeom>
          <a:solidFill>
            <a:srgbClr val="CCB5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She doesn’t label every interval on the axis</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66" name="Rectangle 65"/>
          <p:cNvSpPr/>
          <p:nvPr/>
        </p:nvSpPr>
        <p:spPr>
          <a:xfrm>
            <a:off x="6337640" y="1857251"/>
            <a:ext cx="2401883" cy="1449216"/>
          </a:xfrm>
          <a:prstGeom prst="rect">
            <a:avLst/>
          </a:prstGeom>
          <a:solidFill>
            <a:srgbClr val="CCB5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As she is creating the scales, Megan makes sure the numbers are positioned on the lines of the axis</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67" name="Rectangle 66"/>
          <p:cNvSpPr/>
          <p:nvPr/>
        </p:nvSpPr>
        <p:spPr>
          <a:xfrm>
            <a:off x="6314403" y="4290659"/>
            <a:ext cx="2420319" cy="1202994"/>
          </a:xfrm>
          <a:prstGeom prst="rect">
            <a:avLst/>
          </a:prstGeom>
          <a:solidFill>
            <a:srgbClr val="CCB5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Megan’s line graph also needs a title. What would be a good title for this line graph</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grpSp>
        <p:nvGrpSpPr>
          <p:cNvPr id="2" name="Group 1"/>
          <p:cNvGrpSpPr/>
          <p:nvPr/>
        </p:nvGrpSpPr>
        <p:grpSpPr>
          <a:xfrm>
            <a:off x="578695" y="2573297"/>
            <a:ext cx="5752711" cy="3725684"/>
            <a:chOff x="578695" y="2573297"/>
            <a:chExt cx="5752711" cy="3725684"/>
          </a:xfrm>
        </p:grpSpPr>
        <p:sp>
          <p:nvSpPr>
            <p:cNvPr id="102" name="Rectangle 101"/>
            <p:cNvSpPr/>
            <p:nvPr/>
          </p:nvSpPr>
          <p:spPr>
            <a:xfrm>
              <a:off x="2669859" y="6145093"/>
              <a:ext cx="1567953"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103" name="Rectangle 102"/>
            <p:cNvSpPr/>
            <p:nvPr/>
          </p:nvSpPr>
          <p:spPr>
            <a:xfrm rot="16200000">
              <a:off x="-1111689" y="4263681"/>
              <a:ext cx="3534656"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70" name="Straight Connector 69"/>
            <p:cNvCxnSpPr/>
            <p:nvPr/>
          </p:nvCxnSpPr>
          <p:spPr>
            <a:xfrm>
              <a:off x="1096337" y="292222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1096337" y="300945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1096337" y="309607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1096337" y="318472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1096337" y="33542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1096337" y="343461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1096337" y="351763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a:off x="1096337" y="36006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096337" y="377634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1096337" y="386696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1096337" y="394250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096337" y="402718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096337" y="419378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1096337" y="436343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1096337" y="428025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096337" y="445304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096337" y="462022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101947" y="470828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096337" y="479339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096337" y="487246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1096337" y="504566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1096337" y="513678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1096337" y="521629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1096337" y="529932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rot="16200000">
              <a:off x="219210"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16200000">
              <a:off x="840686"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16200000">
              <a:off x="2088967"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rot="16200000">
              <a:off x="2709144"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rot="16200000">
              <a:off x="332828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rot="16200000">
              <a:off x="394883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16200000">
              <a:off x="4567209" y="4346321"/>
              <a:ext cx="301288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1096337" y="546733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a:off x="1096337" y="555845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a:off x="1096337" y="563796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1096337" y="572099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a:off x="1464313" y="4341246"/>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9" name="Chart 68"/>
            <p:cNvGraphicFramePr/>
            <p:nvPr>
              <p:extLst/>
            </p:nvPr>
          </p:nvGraphicFramePr>
          <p:xfrm>
            <a:off x="755650" y="2705967"/>
            <a:ext cx="5575756" cy="3424480"/>
          </p:xfrm>
          <a:graphic>
            <a:graphicData uri="http://schemas.openxmlformats.org/drawingml/2006/chart">
              <c:chart xmlns:c="http://schemas.openxmlformats.org/drawingml/2006/chart" xmlns:r="http://schemas.openxmlformats.org/officeDocument/2006/relationships" r:id="rId10"/>
            </a:graphicData>
          </a:graphic>
        </p:graphicFrame>
      </p:grpSp>
      <p:sp>
        <p:nvSpPr>
          <p:cNvPr id="61" name="Rectangle 60"/>
          <p:cNvSpPr/>
          <p:nvPr/>
        </p:nvSpPr>
        <p:spPr>
          <a:xfrm>
            <a:off x="1208641" y="2360590"/>
            <a:ext cx="4743392" cy="338554"/>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sng" strike="noStrike" kern="1200" cap="none" spc="0" normalizeH="0" baseline="0" noProof="0" dirty="0">
                <a:ln>
                  <a:noFill/>
                </a:ln>
                <a:solidFill>
                  <a:srgbClr val="1C1C1C"/>
                </a:solidFill>
                <a:effectLst/>
                <a:uLnTx/>
                <a:uFillTx/>
                <a:latin typeface="Twinkl"/>
                <a:ea typeface="+mn-ea"/>
                <a:cs typeface="+mn-cs"/>
              </a:rPr>
              <a:t>A Line Graph to Show the Population of </a:t>
            </a:r>
            <a:r>
              <a:rPr kumimoji="0" lang="en-GB" sz="1100" b="0" i="0" u="sng" strike="noStrike" kern="1200" cap="none" spc="0" normalizeH="0" baseline="0" noProof="0" dirty="0" smtClean="0">
                <a:ln>
                  <a:noFill/>
                </a:ln>
                <a:solidFill>
                  <a:srgbClr val="1C1C1C"/>
                </a:solidFill>
                <a:effectLst/>
                <a:uLnTx/>
                <a:uFillTx/>
                <a:latin typeface="Twinkl"/>
                <a:ea typeface="+mn-ea"/>
                <a:cs typeface="+mn-cs"/>
              </a:rPr>
              <a:t>the </a:t>
            </a:r>
            <a:r>
              <a:rPr kumimoji="0" lang="en-GB" sz="1100" b="0" i="0" u="sng" strike="noStrike" kern="1200" cap="none" spc="0" normalizeH="0" baseline="0" noProof="0" dirty="0">
                <a:ln>
                  <a:noFill/>
                </a:ln>
                <a:solidFill>
                  <a:srgbClr val="1C1C1C"/>
                </a:solidFill>
                <a:effectLst/>
                <a:uLnTx/>
                <a:uFillTx/>
                <a:latin typeface="Twinkl"/>
                <a:ea typeface="+mn-ea"/>
                <a:cs typeface="+mn-cs"/>
              </a:rPr>
              <a:t>United </a:t>
            </a:r>
            <a:r>
              <a:rPr kumimoji="0" lang="en-GB" sz="1100" b="0" i="0" u="sng" strike="noStrike" kern="1200" cap="none" spc="0" normalizeH="0" baseline="0" noProof="0" dirty="0" err="1">
                <a:ln>
                  <a:noFill/>
                </a:ln>
                <a:solidFill>
                  <a:srgbClr val="1C1C1C"/>
                </a:solidFill>
                <a:effectLst/>
                <a:uLnTx/>
                <a:uFillTx/>
                <a:latin typeface="Twinkl"/>
                <a:ea typeface="+mn-ea"/>
                <a:cs typeface="+mn-cs"/>
              </a:rPr>
              <a:t>Twinkldom</a:t>
            </a:r>
            <a:r>
              <a:rPr kumimoji="0" lang="en-GB" sz="1100" b="0" i="0" u="sng" strike="noStrike" kern="1200" cap="none" spc="0" normalizeH="0" baseline="0" noProof="0" dirty="0">
                <a:ln>
                  <a:noFill/>
                </a:ln>
                <a:solidFill>
                  <a:srgbClr val="1C1C1C"/>
                </a:solidFill>
                <a:effectLst/>
                <a:uLnTx/>
                <a:uFillTx/>
                <a:latin typeface="Twinkl"/>
                <a:ea typeface="+mn-ea"/>
                <a:cs typeface="+mn-cs"/>
              </a:rPr>
              <a:t> </a:t>
            </a:r>
            <a:r>
              <a:rPr kumimoji="0" lang="en-GB" sz="1100" b="0" i="0" u="sng" strike="noStrike" kern="1200" cap="none" spc="0" normalizeH="0" baseline="0" noProof="0" dirty="0" smtClean="0">
                <a:ln>
                  <a:noFill/>
                </a:ln>
                <a:solidFill>
                  <a:srgbClr val="1C1C1C"/>
                </a:solidFill>
                <a:effectLst/>
                <a:uLnTx/>
                <a:uFillTx/>
                <a:latin typeface="Twinkl"/>
                <a:ea typeface="+mn-ea"/>
                <a:cs typeface="+mn-cs"/>
              </a:rPr>
              <a:t/>
            </a:r>
            <a:br>
              <a:rPr kumimoji="0" lang="en-GB" sz="1100" b="0" i="0" u="sng" strike="noStrike" kern="1200" cap="none" spc="0" normalizeH="0" baseline="0" noProof="0" dirty="0" smtClean="0">
                <a:ln>
                  <a:noFill/>
                </a:ln>
                <a:solidFill>
                  <a:srgbClr val="1C1C1C"/>
                </a:solidFill>
                <a:effectLst/>
                <a:uLnTx/>
                <a:uFillTx/>
                <a:latin typeface="Twinkl"/>
                <a:ea typeface="+mn-ea"/>
                <a:cs typeface="+mn-cs"/>
              </a:rPr>
            </a:br>
            <a:r>
              <a:rPr kumimoji="0" lang="en-GB" sz="1100" b="0" i="0" u="sng" strike="noStrike" kern="1200" cap="none" spc="0" normalizeH="0" baseline="0" noProof="0" dirty="0" smtClean="0">
                <a:ln>
                  <a:noFill/>
                </a:ln>
                <a:solidFill>
                  <a:srgbClr val="1C1C1C"/>
                </a:solidFill>
                <a:effectLst/>
                <a:uLnTx/>
                <a:uFillTx/>
                <a:latin typeface="Twinkl"/>
                <a:ea typeface="+mn-ea"/>
                <a:cs typeface="+mn-cs"/>
              </a:rPr>
              <a:t>from </a:t>
            </a:r>
            <a:r>
              <a:rPr kumimoji="0" lang="en-GB" sz="1100" b="0" i="0" u="sng" strike="noStrike" kern="1200" cap="none" spc="0" normalizeH="0" baseline="0" noProof="0" dirty="0">
                <a:ln>
                  <a:noFill/>
                </a:ln>
                <a:solidFill>
                  <a:srgbClr val="1C1C1C"/>
                </a:solidFill>
                <a:effectLst/>
                <a:uLnTx/>
                <a:uFillTx/>
                <a:latin typeface="Twinkl"/>
                <a:ea typeface="+mn-ea"/>
                <a:cs typeface="+mn-cs"/>
              </a:rPr>
              <a:t>1931 to 2011</a:t>
            </a:r>
            <a:endParaRPr kumimoji="0" lang="en-GB" sz="1100" b="0" i="0" u="sng" strike="noStrike" kern="1200" cap="none" spc="0" normalizeH="0" baseline="0" noProof="0" dirty="0">
              <a:ln>
                <a:noFill/>
              </a:ln>
              <a:solidFill>
                <a:srgbClr val="1C1C1C"/>
              </a:solidFill>
              <a:effectLst/>
              <a:uLnTx/>
              <a:uFillTx/>
              <a:latin typeface="Twinkl" pitchFamily="50" charset="0"/>
              <a:ea typeface="+mn-ea"/>
              <a:cs typeface="+mn-cs"/>
            </a:endParaRPr>
          </a:p>
        </p:txBody>
      </p:sp>
    </p:spTree>
    <p:extLst>
      <p:ext uri="{BB962C8B-B14F-4D97-AF65-F5344CB8AC3E}">
        <p14:creationId xmlns:p14="http://schemas.microsoft.com/office/powerpoint/2010/main" val="389921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500"/>
                                        <p:tgtEl>
                                          <p:spTgt spid="6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1"/>
                                        </p:tgtEl>
                                        <p:attrNameLst>
                                          <p:attrName>style.visibility</p:attrName>
                                        </p:attrNameLst>
                                      </p:cBhvr>
                                      <p:to>
                                        <p:strVal val="visible"/>
                                      </p:to>
                                    </p:set>
                                    <p:animEffect transition="in" filter="fade">
                                      <p:cBhvr>
                                        <p:cTn id="2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9" name="Rectangle 68"/>
          <p:cNvSpPr/>
          <p:nvPr/>
        </p:nvSpPr>
        <p:spPr>
          <a:xfrm>
            <a:off x="514371" y="2276298"/>
            <a:ext cx="5747087" cy="40651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2" name="Rectangle 11"/>
          <p:cNvSpPr/>
          <p:nvPr/>
        </p:nvSpPr>
        <p:spPr>
          <a:xfrm>
            <a:off x="755650" y="669483"/>
            <a:ext cx="763269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30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 Population Line </a:t>
            </a:r>
            <a:r>
              <a:rPr kumimoji="0" lang="en-GB" sz="3000" b="1" i="0" u="none" strike="noStrike" kern="1200" cap="none" spc="0" normalizeH="0" baseline="0" noProof="0" dirty="0" smtClean="0">
                <a:ln>
                  <a:noFill/>
                </a:ln>
                <a:solidFill>
                  <a:srgbClr val="1C1C1C"/>
                </a:solidFill>
                <a:effectLst/>
                <a:uLnTx/>
                <a:uFillTx/>
                <a:latin typeface="Twinkl" pitchFamily="50" charset="0"/>
                <a:ea typeface="+mn-ea"/>
                <a:cs typeface="+mn-cs"/>
              </a:rPr>
              <a:t>Graph</a:t>
            </a:r>
            <a:endParaRPr kumimoji="0" lang="en-GB" sz="30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62" name="Rectangle 61"/>
          <p:cNvSpPr/>
          <p:nvPr/>
        </p:nvSpPr>
        <p:spPr>
          <a:xfrm>
            <a:off x="755650" y="1252203"/>
            <a:ext cx="7632700"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Now, Megan is ready to plot the data about the population onto the line graph</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67" name="Rectangle 66"/>
          <p:cNvSpPr/>
          <p:nvPr/>
        </p:nvSpPr>
        <p:spPr>
          <a:xfrm>
            <a:off x="6334743" y="1911006"/>
            <a:ext cx="2404873" cy="956773"/>
          </a:xfrm>
          <a:prstGeom prst="rect">
            <a:avLst/>
          </a:prstGeom>
          <a:solidFill>
            <a:srgbClr val="CCB5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She knows that </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this is </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similar to </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plotting </a:t>
            </a: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coordinates</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133" name="Rectangle 132"/>
          <p:cNvSpPr/>
          <p:nvPr/>
        </p:nvSpPr>
        <p:spPr>
          <a:xfrm>
            <a:off x="6325782" y="3046142"/>
            <a:ext cx="2413932" cy="2680322"/>
          </a:xfrm>
          <a:prstGeom prst="rect">
            <a:avLst/>
          </a:prstGeom>
          <a:solidFill>
            <a:srgbClr val="CCB5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She locates the year values from the data table on the horizontal axis. She finds where these horizontal lines intersect with the population values on the vertical axis and marks each intersection with a small cross</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grpSp>
        <p:nvGrpSpPr>
          <p:cNvPr id="4" name="Group 3"/>
          <p:cNvGrpSpPr/>
          <p:nvPr/>
        </p:nvGrpSpPr>
        <p:grpSpPr>
          <a:xfrm>
            <a:off x="579013" y="2360590"/>
            <a:ext cx="5752711" cy="3938391"/>
            <a:chOff x="578695" y="2360590"/>
            <a:chExt cx="5752711" cy="3938391"/>
          </a:xfrm>
        </p:grpSpPr>
        <p:sp>
          <p:nvSpPr>
            <p:cNvPr id="53" name="Rectangle 52"/>
            <p:cNvSpPr/>
            <p:nvPr/>
          </p:nvSpPr>
          <p:spPr>
            <a:xfrm>
              <a:off x="1225344" y="2360590"/>
              <a:ext cx="4743392" cy="338554"/>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sng" strike="noStrike" kern="1200" cap="none" spc="0" normalizeH="0" baseline="0" noProof="0" dirty="0">
                  <a:ln>
                    <a:noFill/>
                  </a:ln>
                  <a:solidFill>
                    <a:srgbClr val="1C1C1C"/>
                  </a:solidFill>
                  <a:effectLst/>
                  <a:uLnTx/>
                  <a:uFillTx/>
                  <a:latin typeface="Twinkl"/>
                  <a:ea typeface="+mn-ea"/>
                  <a:cs typeface="+mn-cs"/>
                </a:rPr>
                <a:t>A Line Graph to Show the Population of the United </a:t>
              </a:r>
              <a:r>
                <a:rPr kumimoji="0" lang="en-GB" sz="1100" b="0" i="0" u="sng" strike="noStrike" kern="1200" cap="none" spc="0" normalizeH="0" baseline="0" noProof="0" dirty="0" err="1">
                  <a:ln>
                    <a:noFill/>
                  </a:ln>
                  <a:solidFill>
                    <a:srgbClr val="1C1C1C"/>
                  </a:solidFill>
                  <a:effectLst/>
                  <a:uLnTx/>
                  <a:uFillTx/>
                  <a:latin typeface="Twinkl"/>
                  <a:ea typeface="+mn-ea"/>
                  <a:cs typeface="+mn-cs"/>
                </a:rPr>
                <a:t>Twinkldom</a:t>
              </a:r>
              <a:r>
                <a:rPr kumimoji="0" lang="en-GB" sz="1100" b="0" i="0" u="sng" strike="noStrike" kern="1200" cap="none" spc="0" normalizeH="0" baseline="0" noProof="0" dirty="0">
                  <a:ln>
                    <a:noFill/>
                  </a:ln>
                  <a:solidFill>
                    <a:srgbClr val="1C1C1C"/>
                  </a:solidFill>
                  <a:effectLst/>
                  <a:uLnTx/>
                  <a:uFillTx/>
                  <a:latin typeface="Twinkl"/>
                  <a:ea typeface="+mn-ea"/>
                  <a:cs typeface="+mn-cs"/>
                </a:rPr>
                <a:t> </a:t>
              </a:r>
              <a:br>
                <a:rPr kumimoji="0" lang="en-GB" sz="1100" b="0" i="0" u="sng" strike="noStrike" kern="1200" cap="none" spc="0" normalizeH="0" baseline="0" noProof="0" dirty="0">
                  <a:ln>
                    <a:noFill/>
                  </a:ln>
                  <a:solidFill>
                    <a:srgbClr val="1C1C1C"/>
                  </a:solidFill>
                  <a:effectLst/>
                  <a:uLnTx/>
                  <a:uFillTx/>
                  <a:latin typeface="Twinkl"/>
                  <a:ea typeface="+mn-ea"/>
                  <a:cs typeface="+mn-cs"/>
                </a:rPr>
              </a:br>
              <a:r>
                <a:rPr kumimoji="0" lang="en-GB" sz="1100" b="0" i="0" u="sng" strike="noStrike" kern="1200" cap="none" spc="0" normalizeH="0" baseline="0" noProof="0" dirty="0">
                  <a:ln>
                    <a:noFill/>
                  </a:ln>
                  <a:solidFill>
                    <a:srgbClr val="1C1C1C"/>
                  </a:solidFill>
                  <a:effectLst/>
                  <a:uLnTx/>
                  <a:uFillTx/>
                  <a:latin typeface="Twinkl"/>
                  <a:ea typeface="+mn-ea"/>
                  <a:cs typeface="+mn-cs"/>
                </a:rPr>
                <a:t>from 1931 to </a:t>
              </a:r>
              <a:r>
                <a:rPr kumimoji="0" lang="en-GB" sz="1100" b="0" i="0" u="sng" strike="noStrike" kern="1200" cap="none" spc="0" normalizeH="0" baseline="0" noProof="0" dirty="0" smtClean="0">
                  <a:ln>
                    <a:noFill/>
                  </a:ln>
                  <a:solidFill>
                    <a:srgbClr val="1C1C1C"/>
                  </a:solidFill>
                  <a:effectLst/>
                  <a:uLnTx/>
                  <a:uFillTx/>
                  <a:latin typeface="Twinkl"/>
                  <a:ea typeface="+mn-ea"/>
                  <a:cs typeface="+mn-cs"/>
                </a:rPr>
                <a:t>2011</a:t>
              </a:r>
              <a:endParaRPr kumimoji="0" lang="en-GB" sz="1100" b="0" i="0" u="sng"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54" name="Rectangle 53"/>
            <p:cNvSpPr/>
            <p:nvPr/>
          </p:nvSpPr>
          <p:spPr>
            <a:xfrm>
              <a:off x="2669859" y="6145093"/>
              <a:ext cx="1567953"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55" name="Rectangle 54"/>
            <p:cNvSpPr/>
            <p:nvPr/>
          </p:nvSpPr>
          <p:spPr>
            <a:xfrm rot="16200000">
              <a:off x="-1111689" y="4263681"/>
              <a:ext cx="3534656"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56" name="Straight Connector 55"/>
            <p:cNvCxnSpPr/>
            <p:nvPr/>
          </p:nvCxnSpPr>
          <p:spPr>
            <a:xfrm>
              <a:off x="1096337" y="292222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1096337" y="300945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1096337" y="309607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1096337" y="318472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1096337" y="33542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1096337" y="343461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1096337" y="351763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1096337" y="36006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1096337" y="377634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a:off x="1096337" y="386696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a:off x="1096337" y="394250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1096337" y="402718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1096337" y="419378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p:nvCxnSpPr>
          <p:spPr>
            <a:xfrm>
              <a:off x="1096337" y="436343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p:nvPr/>
          </p:nvCxnSpPr>
          <p:spPr>
            <a:xfrm>
              <a:off x="1096337" y="428025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1096337" y="445304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a:off x="1096337" y="462022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1101947" y="470828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p:nvPr/>
          </p:nvCxnSpPr>
          <p:spPr>
            <a:xfrm>
              <a:off x="1096337" y="479339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a:off x="1096337" y="487246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p:nvCxnSpPr>
          <p:spPr>
            <a:xfrm>
              <a:off x="1096337" y="504566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a:off x="1096337" y="513678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1096337" y="521629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a:off x="1096337" y="529932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16200000">
              <a:off x="218836"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a:off x="840312"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rot="16200000">
              <a:off x="2089341"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16200000">
              <a:off x="2709144"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16200000">
              <a:off x="332828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16200000">
              <a:off x="394883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rot="16200000">
              <a:off x="4561233" y="4346321"/>
              <a:ext cx="301288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p:nvPr/>
          </p:nvCxnSpPr>
          <p:spPr>
            <a:xfrm>
              <a:off x="1096337" y="546733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a:off x="1096337" y="555845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p:nvPr/>
          </p:nvCxnSpPr>
          <p:spPr>
            <a:xfrm>
              <a:off x="1096337" y="563796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p:nvCxnSpPr>
          <p:spPr>
            <a:xfrm>
              <a:off x="1096337" y="572099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p:cNvCxnSpPr/>
            <p:nvPr/>
          </p:nvCxnSpPr>
          <p:spPr>
            <a:xfrm rot="16200000">
              <a:off x="1463939" y="4341246"/>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32" name="Chart 131"/>
            <p:cNvGraphicFramePr/>
            <p:nvPr>
              <p:extLst/>
            </p:nvPr>
          </p:nvGraphicFramePr>
          <p:xfrm>
            <a:off x="755650" y="2705967"/>
            <a:ext cx="5575756" cy="3424480"/>
          </p:xfrm>
          <a:graphic>
            <a:graphicData uri="http://schemas.openxmlformats.org/drawingml/2006/chart">
              <c:chart xmlns:c="http://schemas.openxmlformats.org/drawingml/2006/chart" xmlns:r="http://schemas.openxmlformats.org/officeDocument/2006/relationships" r:id="rId10"/>
            </a:graphicData>
          </a:graphic>
        </p:graphicFrame>
      </p:grpSp>
      <p:grpSp>
        <p:nvGrpSpPr>
          <p:cNvPr id="79" name="Group 78"/>
          <p:cNvGrpSpPr/>
          <p:nvPr/>
        </p:nvGrpSpPr>
        <p:grpSpPr>
          <a:xfrm>
            <a:off x="578695" y="2573297"/>
            <a:ext cx="5752711" cy="3725684"/>
            <a:chOff x="578695" y="2573297"/>
            <a:chExt cx="5752711" cy="3725684"/>
          </a:xfrm>
        </p:grpSpPr>
        <p:sp>
          <p:nvSpPr>
            <p:cNvPr id="81" name="Rectangle 80"/>
            <p:cNvSpPr/>
            <p:nvPr/>
          </p:nvSpPr>
          <p:spPr>
            <a:xfrm>
              <a:off x="2669859" y="6145093"/>
              <a:ext cx="1567953"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82" name="Rectangle 81"/>
            <p:cNvSpPr/>
            <p:nvPr/>
          </p:nvSpPr>
          <p:spPr>
            <a:xfrm rot="16200000">
              <a:off x="-1111689" y="4263681"/>
              <a:ext cx="3534656"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83" name="Straight Connector 82"/>
            <p:cNvCxnSpPr/>
            <p:nvPr/>
          </p:nvCxnSpPr>
          <p:spPr>
            <a:xfrm>
              <a:off x="1096337" y="292222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1096337" y="300945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096337" y="309607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096337" y="318472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096337" y="33542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096337" y="343461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096337" y="351763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1096337" y="36006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1096337" y="377634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1096337" y="386696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1096337" y="394250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1096337" y="402718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1096337" y="419378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1096337" y="436343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1096337" y="428025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1096337" y="445304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1096337" y="462022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1101947" y="470828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1096337" y="479339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096337" y="487246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a:off x="1096337" y="504566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a:off x="1096337" y="513678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a:off x="1096337" y="521629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a:off x="1096337" y="529932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rot="16200000">
              <a:off x="219210"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a:off x="840686"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rot="16200000">
              <a:off x="2088967"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rot="16200000">
              <a:off x="2709144"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rot="16200000">
              <a:off x="332828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p:nvPr/>
          </p:nvCxnSpPr>
          <p:spPr>
            <a:xfrm rot="16200000">
              <a:off x="394883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16200000">
              <a:off x="4567209" y="4346321"/>
              <a:ext cx="301288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1096337" y="546733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1096337" y="555845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1096337" y="563796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1096337" y="572099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16200000">
              <a:off x="1464313" y="4341246"/>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6" name="Chart 155"/>
            <p:cNvGraphicFramePr/>
            <p:nvPr>
              <p:extLst/>
            </p:nvPr>
          </p:nvGraphicFramePr>
          <p:xfrm>
            <a:off x="755650" y="2705967"/>
            <a:ext cx="5575756" cy="3424480"/>
          </p:xfrm>
          <a:graphic>
            <a:graphicData uri="http://schemas.openxmlformats.org/drawingml/2006/chart">
              <c:chart xmlns:c="http://schemas.openxmlformats.org/drawingml/2006/chart" xmlns:r="http://schemas.openxmlformats.org/officeDocument/2006/relationships" r:id="rId11"/>
            </a:graphicData>
          </a:graphic>
        </p:graphicFrame>
      </p:grpSp>
      <p:sp>
        <p:nvSpPr>
          <p:cNvPr id="157" name="TextBox 156"/>
          <p:cNvSpPr txBox="1"/>
          <p:nvPr/>
        </p:nvSpPr>
        <p:spPr>
          <a:xfrm>
            <a:off x="1002142" y="3819724"/>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58" name="TextBox 157"/>
          <p:cNvSpPr txBox="1"/>
          <p:nvPr/>
        </p:nvSpPr>
        <p:spPr>
          <a:xfrm>
            <a:off x="2238325" y="361028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59" name="TextBox 158"/>
          <p:cNvSpPr txBox="1"/>
          <p:nvPr/>
        </p:nvSpPr>
        <p:spPr>
          <a:xfrm>
            <a:off x="2860342" y="3477798"/>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0" name="TextBox 159"/>
          <p:cNvSpPr txBox="1"/>
          <p:nvPr/>
        </p:nvSpPr>
        <p:spPr>
          <a:xfrm>
            <a:off x="3492796" y="335025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1" name="TextBox 160"/>
          <p:cNvSpPr txBox="1"/>
          <p:nvPr/>
        </p:nvSpPr>
        <p:spPr>
          <a:xfrm>
            <a:off x="4110761" y="334950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2" name="TextBox 161"/>
          <p:cNvSpPr txBox="1"/>
          <p:nvPr/>
        </p:nvSpPr>
        <p:spPr>
          <a:xfrm>
            <a:off x="4726427" y="3264990"/>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3" name="TextBox 162"/>
          <p:cNvSpPr txBox="1"/>
          <p:nvPr/>
        </p:nvSpPr>
        <p:spPr>
          <a:xfrm>
            <a:off x="5348774" y="322579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4" name="TextBox 163"/>
          <p:cNvSpPr txBox="1"/>
          <p:nvPr/>
        </p:nvSpPr>
        <p:spPr>
          <a:xfrm>
            <a:off x="5971302" y="3057842"/>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pic>
        <p:nvPicPr>
          <p:cNvPr id="77" name="Picture 76"/>
          <p:cNvPicPr>
            <a:picLocks noChangeAspect="1"/>
          </p:cNvPicPr>
          <p:nvPr/>
        </p:nvPicPr>
        <p:blipFill rotWithShape="1">
          <a:blip r:embed="rId12" cstate="print">
            <a:extLst>
              <a:ext uri="{28A0092B-C50C-407E-A947-70E740481C1C}">
                <a14:useLocalDpi xmlns:a14="http://schemas.microsoft.com/office/drawing/2010/main" val="0"/>
              </a:ext>
            </a:extLst>
          </a:blip>
          <a:srcRect b="36639"/>
          <a:stretch/>
        </p:blipFill>
        <p:spPr>
          <a:xfrm>
            <a:off x="3661097" y="6925408"/>
            <a:ext cx="2612367" cy="4957902"/>
          </a:xfrm>
          <a:prstGeom prst="rect">
            <a:avLst/>
          </a:prstGeom>
        </p:spPr>
      </p:pic>
      <p:graphicFrame>
        <p:nvGraphicFramePr>
          <p:cNvPr id="78" name="Table 77">
            <a:extLst>
              <a:ext uri="{FF2B5EF4-FFF2-40B4-BE49-F238E27FC236}">
                <a16:creationId xmlns:a16="http://schemas.microsoft.com/office/drawing/2014/main" id="{B9C0736D-C7D5-48D9-B0D9-0EB14FEA11FC}"/>
              </a:ext>
            </a:extLst>
          </p:cNvPr>
          <p:cNvGraphicFramePr>
            <a:graphicFrameLocks noGrp="1"/>
          </p:cNvGraphicFramePr>
          <p:nvPr>
            <p:extLst/>
          </p:nvPr>
        </p:nvGraphicFramePr>
        <p:xfrm>
          <a:off x="3750888" y="3024105"/>
          <a:ext cx="2421430" cy="2577478"/>
        </p:xfrm>
        <a:graphic>
          <a:graphicData uri="http://schemas.openxmlformats.org/drawingml/2006/table">
            <a:tbl>
              <a:tblPr/>
              <a:tblGrid>
                <a:gridCol w="971574">
                  <a:extLst>
                    <a:ext uri="{9D8B030D-6E8A-4147-A177-3AD203B41FA5}">
                      <a16:colId xmlns:a16="http://schemas.microsoft.com/office/drawing/2014/main" val="1128507097"/>
                    </a:ext>
                  </a:extLst>
                </a:gridCol>
                <a:gridCol w="1449856">
                  <a:extLst>
                    <a:ext uri="{9D8B030D-6E8A-4147-A177-3AD203B41FA5}">
                      <a16:colId xmlns:a16="http://schemas.microsoft.com/office/drawing/2014/main" val="122749971"/>
                    </a:ext>
                  </a:extLst>
                </a:gridCol>
              </a:tblGrid>
              <a:tr h="571513">
                <a:tc>
                  <a:txBody>
                    <a:bodyPr/>
                    <a:lstStyle/>
                    <a:p>
                      <a:pPr algn="ctr" rtl="0" fontAlgn="b"/>
                      <a:r>
                        <a:rPr lang="en-GB" sz="1050" b="1" i="0" u="none" strike="noStrike" dirty="0">
                          <a:solidFill>
                            <a:schemeClr val="bg1"/>
                          </a:solidFill>
                          <a:effectLst/>
                          <a:latin typeface="Twinkl" pitchFamily="50" charset="0"/>
                        </a:rPr>
                        <a:t>Year</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tc>
                  <a:txBody>
                    <a:bodyPr/>
                    <a:lstStyle/>
                    <a:p>
                      <a:pPr algn="ctr" rtl="0" fontAlgn="b"/>
                      <a:r>
                        <a:rPr lang="en-GB" sz="1050" b="1" i="0" u="none" strike="noStrike" dirty="0">
                          <a:solidFill>
                            <a:schemeClr val="bg1"/>
                          </a:solidFill>
                          <a:effectLst/>
                          <a:latin typeface="Twinkl" pitchFamily="50" charset="0"/>
                        </a:rPr>
                        <a:t>Population </a:t>
                      </a:r>
                      <a:r>
                        <a:rPr lang="en-GB" sz="1050" b="1" i="0" u="none" strike="noStrike" dirty="0" smtClean="0">
                          <a:solidFill>
                            <a:schemeClr val="bg1"/>
                          </a:solidFill>
                          <a:effectLst/>
                          <a:latin typeface="Twinkl" pitchFamily="50" charset="0"/>
                        </a:rPr>
                        <a:t/>
                      </a:r>
                      <a:br>
                        <a:rPr lang="en-GB" sz="1050" b="1" i="0" u="none" strike="noStrike" dirty="0" smtClean="0">
                          <a:solidFill>
                            <a:schemeClr val="bg1"/>
                          </a:solidFill>
                          <a:effectLst/>
                          <a:latin typeface="Twinkl" pitchFamily="50" charset="0"/>
                        </a:rPr>
                      </a:br>
                      <a:r>
                        <a:rPr lang="en-GB" sz="1050" b="1" i="0" u="none" strike="noStrike" dirty="0" smtClean="0">
                          <a:solidFill>
                            <a:schemeClr val="bg1"/>
                          </a:solidFill>
                          <a:effectLst/>
                          <a:latin typeface="Twinkl" pitchFamily="50" charset="0"/>
                        </a:rPr>
                        <a:t>(</a:t>
                      </a:r>
                      <a:r>
                        <a:rPr lang="en-GB" sz="1050" b="1" i="0" u="none" strike="noStrike" dirty="0">
                          <a:solidFill>
                            <a:schemeClr val="bg1"/>
                          </a:solidFill>
                          <a:effectLst/>
                          <a:latin typeface="Twinkl" pitchFamily="50" charset="0"/>
                        </a:rPr>
                        <a:t>in millions, </a:t>
                      </a:r>
                      <a:r>
                        <a:rPr lang="en-GB" sz="1050" b="1" i="0" u="none" strike="noStrike" dirty="0" smtClean="0">
                          <a:solidFill>
                            <a:schemeClr val="bg1"/>
                          </a:solidFill>
                          <a:effectLst/>
                          <a:latin typeface="Twinkl" pitchFamily="50" charset="0"/>
                        </a:rPr>
                        <a:t>rounded</a:t>
                      </a:r>
                      <a:r>
                        <a:rPr lang="en-GB" sz="1050" b="1" i="0" u="none" strike="noStrike" baseline="0" dirty="0" smtClean="0">
                          <a:solidFill>
                            <a:schemeClr val="bg1"/>
                          </a:solidFill>
                          <a:effectLst/>
                          <a:latin typeface="Twinkl" pitchFamily="50" charset="0"/>
                        </a:rPr>
                        <a:t> </a:t>
                      </a:r>
                      <a:br>
                        <a:rPr lang="en-GB" sz="1050" b="1" i="0" u="none" strike="noStrike" baseline="0" dirty="0" smtClean="0">
                          <a:solidFill>
                            <a:schemeClr val="bg1"/>
                          </a:solidFill>
                          <a:effectLst/>
                          <a:latin typeface="Twinkl" pitchFamily="50" charset="0"/>
                        </a:rPr>
                      </a:br>
                      <a:r>
                        <a:rPr lang="en-GB" sz="1050" b="1" i="0" u="none" strike="noStrike" baseline="0" dirty="0" smtClean="0">
                          <a:solidFill>
                            <a:schemeClr val="bg1"/>
                          </a:solidFill>
                          <a:effectLst/>
                          <a:latin typeface="Twinkl" pitchFamily="50" charset="0"/>
                        </a:rPr>
                        <a:t>to </a:t>
                      </a:r>
                      <a:r>
                        <a:rPr lang="en-GB" sz="1050" b="1" i="0" u="none" strike="noStrike" baseline="0" dirty="0">
                          <a:solidFill>
                            <a:schemeClr val="bg1"/>
                          </a:solidFill>
                          <a:effectLst/>
                          <a:latin typeface="Twinkl" pitchFamily="50" charset="0"/>
                        </a:rPr>
                        <a:t>the nearest m</a:t>
                      </a:r>
                      <a:r>
                        <a:rPr lang="en-GB" sz="1050" b="1" i="0" u="none" strike="noStrike" dirty="0">
                          <a:solidFill>
                            <a:schemeClr val="bg1"/>
                          </a:solidFill>
                          <a:effectLst/>
                          <a:latin typeface="Twinkl" pitchFamily="50" charset="0"/>
                        </a:rPr>
                        <a:t>illion)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extLst>
                  <a:ext uri="{0D108BD9-81ED-4DB2-BD59-A6C34878D82A}">
                    <a16:rowId xmlns:a16="http://schemas.microsoft.com/office/drawing/2014/main" val="3681974501"/>
                  </a:ext>
                </a:extLst>
              </a:tr>
              <a:tr h="175350">
                <a:tc>
                  <a:txBody>
                    <a:bodyPr/>
                    <a:lstStyle/>
                    <a:p>
                      <a:pPr algn="ctr" rtl="0" fontAlgn="b"/>
                      <a:r>
                        <a:rPr lang="en-GB" sz="1100" b="0" i="0" u="none" strike="noStrike" dirty="0">
                          <a:solidFill>
                            <a:srgbClr val="1C1C1C"/>
                          </a:solidFill>
                          <a:effectLst/>
                          <a:latin typeface="Twinkl" pitchFamily="50" charset="0"/>
                        </a:rPr>
                        <a:t>1931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45</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1906611"/>
                  </a:ext>
                </a:extLst>
              </a:tr>
              <a:tr h="175350">
                <a:tc>
                  <a:txBody>
                    <a:bodyPr/>
                    <a:lstStyle/>
                    <a:p>
                      <a:pPr algn="ctr" rtl="0" fontAlgn="b"/>
                      <a:r>
                        <a:rPr lang="en-GB" sz="1100" b="0" i="0" u="none" strike="noStrike" dirty="0">
                          <a:solidFill>
                            <a:srgbClr val="1C1C1C"/>
                          </a:solidFill>
                          <a:effectLst/>
                          <a:latin typeface="Twinkl" pitchFamily="50" charset="0"/>
                        </a:rPr>
                        <a:t>1941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no data</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5295693"/>
                  </a:ext>
                </a:extLst>
              </a:tr>
              <a:tr h="175350">
                <a:tc>
                  <a:txBody>
                    <a:bodyPr/>
                    <a:lstStyle/>
                    <a:p>
                      <a:pPr algn="ctr" rtl="0" fontAlgn="b"/>
                      <a:r>
                        <a:rPr lang="en-GB" sz="1100" b="0" i="0" u="none" strike="noStrike" dirty="0">
                          <a:solidFill>
                            <a:srgbClr val="1C1C1C"/>
                          </a:solidFill>
                          <a:effectLst/>
                          <a:latin typeface="Twinkl" pitchFamily="50" charset="0"/>
                        </a:rPr>
                        <a:t>1951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50</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51599993"/>
                  </a:ext>
                </a:extLst>
              </a:tr>
              <a:tr h="175350">
                <a:tc>
                  <a:txBody>
                    <a:bodyPr/>
                    <a:lstStyle/>
                    <a:p>
                      <a:pPr algn="ctr" rtl="0" fontAlgn="b"/>
                      <a:r>
                        <a:rPr lang="en-GB" sz="1100" b="0" i="0" u="none" strike="noStrike" dirty="0">
                          <a:solidFill>
                            <a:srgbClr val="1C1C1C"/>
                          </a:solidFill>
                          <a:effectLst/>
                          <a:latin typeface="Twinkl" pitchFamily="50" charset="0"/>
                        </a:rPr>
                        <a:t>1961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2574573"/>
                  </a:ext>
                </a:extLst>
              </a:tr>
              <a:tr h="175350">
                <a:tc>
                  <a:txBody>
                    <a:bodyPr/>
                    <a:lstStyle/>
                    <a:p>
                      <a:pPr algn="ctr" rtl="0" fontAlgn="b"/>
                      <a:r>
                        <a:rPr lang="en-GB" sz="1100" b="0" i="0" u="none" strike="noStrike" dirty="0">
                          <a:solidFill>
                            <a:srgbClr val="1C1C1C"/>
                          </a:solidFill>
                          <a:effectLst/>
                          <a:latin typeface="Twinkl" pitchFamily="50" charset="0"/>
                        </a:rPr>
                        <a:t>1971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96732934"/>
                  </a:ext>
                </a:extLst>
              </a:tr>
              <a:tr h="175350">
                <a:tc>
                  <a:txBody>
                    <a:bodyPr/>
                    <a:lstStyle/>
                    <a:p>
                      <a:pPr algn="ctr" rtl="0" fontAlgn="b"/>
                      <a:r>
                        <a:rPr lang="en-GB" sz="1100" b="0" i="0" u="none" strike="noStrike" dirty="0">
                          <a:solidFill>
                            <a:srgbClr val="1C1C1C"/>
                          </a:solidFill>
                          <a:effectLst/>
                          <a:latin typeface="Twinkl" pitchFamily="50" charset="0"/>
                        </a:rPr>
                        <a:t>1981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63061771"/>
                  </a:ext>
                </a:extLst>
              </a:tr>
              <a:tr h="175350">
                <a:tc>
                  <a:txBody>
                    <a:bodyPr/>
                    <a:lstStyle/>
                    <a:p>
                      <a:pPr algn="ctr" rtl="0" fontAlgn="b"/>
                      <a:r>
                        <a:rPr lang="en-GB" sz="1100" b="0" i="0" u="none" strike="noStrike" dirty="0">
                          <a:solidFill>
                            <a:srgbClr val="1C1C1C"/>
                          </a:solidFill>
                          <a:effectLst/>
                          <a:latin typeface="Twinkl" pitchFamily="50" charset="0"/>
                        </a:rPr>
                        <a:t>1991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58</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8780082"/>
                  </a:ext>
                </a:extLst>
              </a:tr>
              <a:tr h="175350">
                <a:tc>
                  <a:txBody>
                    <a:bodyPr/>
                    <a:lstStyle/>
                    <a:p>
                      <a:pPr algn="ctr" rtl="0" fontAlgn="b"/>
                      <a:r>
                        <a:rPr lang="en-GB" sz="1100" b="0" i="0" u="none" strike="noStrike" dirty="0">
                          <a:solidFill>
                            <a:srgbClr val="1C1C1C"/>
                          </a:solidFill>
                          <a:effectLst/>
                          <a:latin typeface="Twinkl" pitchFamily="50" charset="0"/>
                        </a:rPr>
                        <a:t>2001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59</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11731837"/>
                  </a:ext>
                </a:extLst>
              </a:tr>
              <a:tr h="175350">
                <a:tc>
                  <a:txBody>
                    <a:bodyPr/>
                    <a:lstStyle/>
                    <a:p>
                      <a:pPr algn="ctr" rtl="0" fontAlgn="b"/>
                      <a:r>
                        <a:rPr lang="en-GB" sz="1100" b="0" i="0" u="none" strike="noStrike" dirty="0">
                          <a:solidFill>
                            <a:srgbClr val="1C1C1C"/>
                          </a:solidFill>
                          <a:effectLst/>
                          <a:latin typeface="Twinkl" pitchFamily="50" charset="0"/>
                        </a:rPr>
                        <a:t>2011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63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351699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8.33333E-7 3.7037E-6 L 8.33333E-7 -0.59653 " pathEditMode="relative" rAng="0" ptsTypes="AA">
                                      <p:cBhvr>
                                        <p:cTn id="6" dur="2000" fill="hold"/>
                                        <p:tgtEl>
                                          <p:spTgt spid="77"/>
                                        </p:tgtEl>
                                        <p:attrNameLst>
                                          <p:attrName>ppt_x</p:attrName>
                                          <p:attrName>ppt_y</p:attrName>
                                        </p:attrNameLst>
                                      </p:cBhvr>
                                      <p:rCtr x="0" y="-29838"/>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500"/>
                                        <p:tgtEl>
                                          <p:spTgt spid="6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3"/>
                                        </p:tgtEl>
                                        <p:attrNameLst>
                                          <p:attrName>style.visibility</p:attrName>
                                        </p:attrNameLst>
                                      </p:cBhvr>
                                      <p:to>
                                        <p:strVal val="visible"/>
                                      </p:to>
                                    </p:set>
                                    <p:animEffect transition="in" filter="fade">
                                      <p:cBhvr>
                                        <p:cTn id="20" dur="500"/>
                                        <p:tgtEl>
                                          <p:spTgt spid="13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78"/>
                                        </p:tgtEl>
                                      </p:cBhvr>
                                    </p:animEffect>
                                    <p:set>
                                      <p:cBhvr>
                                        <p:cTn id="25" dur="1" fill="hold">
                                          <p:stCondLst>
                                            <p:cond delay="499"/>
                                          </p:stCondLst>
                                        </p:cTn>
                                        <p:tgtEl>
                                          <p:spTgt spid="78"/>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77"/>
                                        </p:tgtEl>
                                      </p:cBhvr>
                                    </p:animEffect>
                                    <p:set>
                                      <p:cBhvr>
                                        <p:cTn id="28" dur="1" fill="hold">
                                          <p:stCondLst>
                                            <p:cond delay="499"/>
                                          </p:stCondLst>
                                        </p:cTn>
                                        <p:tgtEl>
                                          <p:spTgt spid="77"/>
                                        </p:tgtEl>
                                        <p:attrNameLst>
                                          <p:attrName>style.visibility</p:attrName>
                                        </p:attrNameLst>
                                      </p:cBhvr>
                                      <p:to>
                                        <p:strVal val="hidden"/>
                                      </p:to>
                                    </p:set>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157"/>
                                        </p:tgtEl>
                                        <p:attrNameLst>
                                          <p:attrName>style.visibility</p:attrName>
                                        </p:attrNameLst>
                                      </p:cBhvr>
                                      <p:to>
                                        <p:strVal val="visible"/>
                                      </p:to>
                                    </p:set>
                                    <p:animEffect transition="in" filter="fade">
                                      <p:cBhvr>
                                        <p:cTn id="35" dur="250"/>
                                        <p:tgtEl>
                                          <p:spTgt spid="157"/>
                                        </p:tgtEl>
                                      </p:cBhvr>
                                    </p:animEffect>
                                  </p:childTnLst>
                                </p:cTn>
                              </p:par>
                            </p:childTnLst>
                          </p:cTn>
                        </p:par>
                        <p:par>
                          <p:cTn id="36" fill="hold">
                            <p:stCondLst>
                              <p:cond delay="750"/>
                            </p:stCondLst>
                            <p:childTnLst>
                              <p:par>
                                <p:cTn id="37" presetID="10" presetClass="entr" presetSubtype="0" fill="hold" grpId="0" nodeType="afterEffect">
                                  <p:stCondLst>
                                    <p:cond delay="0"/>
                                  </p:stCondLst>
                                  <p:childTnLst>
                                    <p:set>
                                      <p:cBhvr>
                                        <p:cTn id="38" dur="1" fill="hold">
                                          <p:stCondLst>
                                            <p:cond delay="0"/>
                                          </p:stCondLst>
                                        </p:cTn>
                                        <p:tgtEl>
                                          <p:spTgt spid="158"/>
                                        </p:tgtEl>
                                        <p:attrNameLst>
                                          <p:attrName>style.visibility</p:attrName>
                                        </p:attrNameLst>
                                      </p:cBhvr>
                                      <p:to>
                                        <p:strVal val="visible"/>
                                      </p:to>
                                    </p:set>
                                    <p:animEffect transition="in" filter="fade">
                                      <p:cBhvr>
                                        <p:cTn id="39" dur="250"/>
                                        <p:tgtEl>
                                          <p:spTgt spid="158"/>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159"/>
                                        </p:tgtEl>
                                        <p:attrNameLst>
                                          <p:attrName>style.visibility</p:attrName>
                                        </p:attrNameLst>
                                      </p:cBhvr>
                                      <p:to>
                                        <p:strVal val="visible"/>
                                      </p:to>
                                    </p:set>
                                    <p:animEffect transition="in" filter="fade">
                                      <p:cBhvr>
                                        <p:cTn id="43" dur="250"/>
                                        <p:tgtEl>
                                          <p:spTgt spid="159"/>
                                        </p:tgtEl>
                                      </p:cBhvr>
                                    </p:animEffect>
                                  </p:childTnLst>
                                </p:cTn>
                              </p:par>
                            </p:childTnLst>
                          </p:cTn>
                        </p:par>
                        <p:par>
                          <p:cTn id="44" fill="hold">
                            <p:stCondLst>
                              <p:cond delay="1250"/>
                            </p:stCondLst>
                            <p:childTnLst>
                              <p:par>
                                <p:cTn id="45" presetID="10" presetClass="entr" presetSubtype="0" fill="hold" grpId="0" nodeType="afterEffect">
                                  <p:stCondLst>
                                    <p:cond delay="0"/>
                                  </p:stCondLst>
                                  <p:childTnLst>
                                    <p:set>
                                      <p:cBhvr>
                                        <p:cTn id="46" dur="1" fill="hold">
                                          <p:stCondLst>
                                            <p:cond delay="0"/>
                                          </p:stCondLst>
                                        </p:cTn>
                                        <p:tgtEl>
                                          <p:spTgt spid="160"/>
                                        </p:tgtEl>
                                        <p:attrNameLst>
                                          <p:attrName>style.visibility</p:attrName>
                                        </p:attrNameLst>
                                      </p:cBhvr>
                                      <p:to>
                                        <p:strVal val="visible"/>
                                      </p:to>
                                    </p:set>
                                    <p:animEffect transition="in" filter="fade">
                                      <p:cBhvr>
                                        <p:cTn id="47" dur="250"/>
                                        <p:tgtEl>
                                          <p:spTgt spid="160"/>
                                        </p:tgtEl>
                                      </p:cBhvr>
                                    </p:animEffect>
                                  </p:childTnLst>
                                </p:cTn>
                              </p:par>
                            </p:childTnLst>
                          </p:cTn>
                        </p:par>
                        <p:par>
                          <p:cTn id="48" fill="hold">
                            <p:stCondLst>
                              <p:cond delay="1500"/>
                            </p:stCondLst>
                            <p:childTnLst>
                              <p:par>
                                <p:cTn id="49" presetID="10" presetClass="entr" presetSubtype="0" fill="hold" grpId="0" nodeType="afterEffect">
                                  <p:stCondLst>
                                    <p:cond delay="0"/>
                                  </p:stCondLst>
                                  <p:childTnLst>
                                    <p:set>
                                      <p:cBhvr>
                                        <p:cTn id="50" dur="1" fill="hold">
                                          <p:stCondLst>
                                            <p:cond delay="0"/>
                                          </p:stCondLst>
                                        </p:cTn>
                                        <p:tgtEl>
                                          <p:spTgt spid="161"/>
                                        </p:tgtEl>
                                        <p:attrNameLst>
                                          <p:attrName>style.visibility</p:attrName>
                                        </p:attrNameLst>
                                      </p:cBhvr>
                                      <p:to>
                                        <p:strVal val="visible"/>
                                      </p:to>
                                    </p:set>
                                    <p:animEffect transition="in" filter="fade">
                                      <p:cBhvr>
                                        <p:cTn id="51" dur="250"/>
                                        <p:tgtEl>
                                          <p:spTgt spid="161"/>
                                        </p:tgtEl>
                                      </p:cBhvr>
                                    </p:animEffect>
                                  </p:childTnLst>
                                </p:cTn>
                              </p:par>
                            </p:childTnLst>
                          </p:cTn>
                        </p:par>
                        <p:par>
                          <p:cTn id="52" fill="hold">
                            <p:stCondLst>
                              <p:cond delay="1750"/>
                            </p:stCondLst>
                            <p:childTnLst>
                              <p:par>
                                <p:cTn id="53" presetID="10" presetClass="entr" presetSubtype="0" fill="hold" grpId="0" nodeType="afterEffect">
                                  <p:stCondLst>
                                    <p:cond delay="0"/>
                                  </p:stCondLst>
                                  <p:childTnLst>
                                    <p:set>
                                      <p:cBhvr>
                                        <p:cTn id="54" dur="1" fill="hold">
                                          <p:stCondLst>
                                            <p:cond delay="0"/>
                                          </p:stCondLst>
                                        </p:cTn>
                                        <p:tgtEl>
                                          <p:spTgt spid="162"/>
                                        </p:tgtEl>
                                        <p:attrNameLst>
                                          <p:attrName>style.visibility</p:attrName>
                                        </p:attrNameLst>
                                      </p:cBhvr>
                                      <p:to>
                                        <p:strVal val="visible"/>
                                      </p:to>
                                    </p:set>
                                    <p:animEffect transition="in" filter="fade">
                                      <p:cBhvr>
                                        <p:cTn id="55" dur="250"/>
                                        <p:tgtEl>
                                          <p:spTgt spid="162"/>
                                        </p:tgtEl>
                                      </p:cBhvr>
                                    </p:animEffect>
                                  </p:childTnLst>
                                </p:cTn>
                              </p:par>
                            </p:childTnLst>
                          </p:cTn>
                        </p:par>
                        <p:par>
                          <p:cTn id="56" fill="hold">
                            <p:stCondLst>
                              <p:cond delay="2000"/>
                            </p:stCondLst>
                            <p:childTnLst>
                              <p:par>
                                <p:cTn id="57" presetID="10" presetClass="entr" presetSubtype="0" fill="hold" grpId="0" nodeType="afterEffect">
                                  <p:stCondLst>
                                    <p:cond delay="0"/>
                                  </p:stCondLst>
                                  <p:childTnLst>
                                    <p:set>
                                      <p:cBhvr>
                                        <p:cTn id="58" dur="1" fill="hold">
                                          <p:stCondLst>
                                            <p:cond delay="0"/>
                                          </p:stCondLst>
                                        </p:cTn>
                                        <p:tgtEl>
                                          <p:spTgt spid="163"/>
                                        </p:tgtEl>
                                        <p:attrNameLst>
                                          <p:attrName>style.visibility</p:attrName>
                                        </p:attrNameLst>
                                      </p:cBhvr>
                                      <p:to>
                                        <p:strVal val="visible"/>
                                      </p:to>
                                    </p:set>
                                    <p:animEffect transition="in" filter="fade">
                                      <p:cBhvr>
                                        <p:cTn id="59" dur="250"/>
                                        <p:tgtEl>
                                          <p:spTgt spid="163"/>
                                        </p:tgtEl>
                                      </p:cBhvr>
                                    </p:animEffect>
                                  </p:childTnLst>
                                </p:cTn>
                              </p:par>
                            </p:childTnLst>
                          </p:cTn>
                        </p:par>
                        <p:par>
                          <p:cTn id="60" fill="hold">
                            <p:stCondLst>
                              <p:cond delay="2250"/>
                            </p:stCondLst>
                            <p:childTnLst>
                              <p:par>
                                <p:cTn id="61" presetID="10" presetClass="entr" presetSubtype="0" fill="hold" grpId="0"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fade">
                                      <p:cBhvr>
                                        <p:cTn id="63" dur="25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133" grpId="0" animBg="1"/>
      <p:bldP spid="157" grpId="0"/>
      <p:bldP spid="158" grpId="0"/>
      <p:bldP spid="159" grpId="0"/>
      <p:bldP spid="160" grpId="0"/>
      <p:bldP spid="161" grpId="0"/>
      <p:bldP spid="162" grpId="0"/>
      <p:bldP spid="163" grpId="0"/>
      <p:bldP spid="16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Rectangle 11"/>
          <p:cNvSpPr/>
          <p:nvPr/>
        </p:nvSpPr>
        <p:spPr>
          <a:xfrm>
            <a:off x="755650" y="669483"/>
            <a:ext cx="763269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30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 Population Line </a:t>
            </a:r>
            <a:r>
              <a:rPr kumimoji="0" lang="en-GB" sz="3000" b="1" i="0" u="none" strike="noStrike" kern="1200" cap="none" spc="0" normalizeH="0" baseline="0" noProof="0" dirty="0" smtClean="0">
                <a:ln>
                  <a:noFill/>
                </a:ln>
                <a:solidFill>
                  <a:srgbClr val="1C1C1C"/>
                </a:solidFill>
                <a:effectLst/>
                <a:uLnTx/>
                <a:uFillTx/>
                <a:latin typeface="Twinkl" pitchFamily="50" charset="0"/>
                <a:ea typeface="+mn-ea"/>
                <a:cs typeface="+mn-cs"/>
              </a:rPr>
              <a:t>Graph</a:t>
            </a:r>
            <a:endParaRPr kumimoji="0" lang="en-GB" sz="30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62" name="Rectangle 61"/>
          <p:cNvSpPr/>
          <p:nvPr/>
        </p:nvSpPr>
        <p:spPr>
          <a:xfrm>
            <a:off x="755650" y="1135139"/>
            <a:ext cx="7632700"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Finally, Megan joins the plotted data together with straight lines to create a continuous line which visually represents how the population of the UT changed over the 80 years</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69" name="Rectangle 68"/>
          <p:cNvSpPr/>
          <p:nvPr/>
        </p:nvSpPr>
        <p:spPr>
          <a:xfrm>
            <a:off x="514371" y="2276298"/>
            <a:ext cx="5747087" cy="40651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nvGrpSpPr>
          <p:cNvPr id="70" name="Group 69"/>
          <p:cNvGrpSpPr/>
          <p:nvPr/>
        </p:nvGrpSpPr>
        <p:grpSpPr>
          <a:xfrm>
            <a:off x="578695" y="2360590"/>
            <a:ext cx="5752711" cy="3938391"/>
            <a:chOff x="578695" y="2360590"/>
            <a:chExt cx="5752711" cy="3938391"/>
          </a:xfrm>
        </p:grpSpPr>
        <p:sp>
          <p:nvSpPr>
            <p:cNvPr id="71" name="Rectangle 70"/>
            <p:cNvSpPr/>
            <p:nvPr/>
          </p:nvSpPr>
          <p:spPr>
            <a:xfrm>
              <a:off x="1208641" y="2360590"/>
              <a:ext cx="4743392" cy="338554"/>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sng" strike="noStrike" kern="1200" cap="none" spc="0" normalizeH="0" baseline="0" noProof="0" dirty="0">
                  <a:ln>
                    <a:noFill/>
                  </a:ln>
                  <a:solidFill>
                    <a:srgbClr val="1C1C1C"/>
                  </a:solidFill>
                  <a:effectLst/>
                  <a:uLnTx/>
                  <a:uFillTx/>
                  <a:latin typeface="Twinkl"/>
                  <a:ea typeface="+mn-ea"/>
                  <a:cs typeface="+mn-cs"/>
                </a:rPr>
                <a:t>A Line Graph to Show the Population of the United </a:t>
              </a:r>
              <a:r>
                <a:rPr kumimoji="0" lang="en-GB" sz="1100" b="0" i="0" u="sng" strike="noStrike" kern="1200" cap="none" spc="0" normalizeH="0" baseline="0" noProof="0" dirty="0" err="1">
                  <a:ln>
                    <a:noFill/>
                  </a:ln>
                  <a:solidFill>
                    <a:srgbClr val="1C1C1C"/>
                  </a:solidFill>
                  <a:effectLst/>
                  <a:uLnTx/>
                  <a:uFillTx/>
                  <a:latin typeface="Twinkl"/>
                  <a:ea typeface="+mn-ea"/>
                  <a:cs typeface="+mn-cs"/>
                </a:rPr>
                <a:t>Twinkldom</a:t>
              </a:r>
              <a:r>
                <a:rPr kumimoji="0" lang="en-GB" sz="1100" b="0" i="0" u="sng" strike="noStrike" kern="1200" cap="none" spc="0" normalizeH="0" baseline="0" noProof="0" dirty="0">
                  <a:ln>
                    <a:noFill/>
                  </a:ln>
                  <a:solidFill>
                    <a:srgbClr val="1C1C1C"/>
                  </a:solidFill>
                  <a:effectLst/>
                  <a:uLnTx/>
                  <a:uFillTx/>
                  <a:latin typeface="Twinkl"/>
                  <a:ea typeface="+mn-ea"/>
                  <a:cs typeface="+mn-cs"/>
                </a:rPr>
                <a:t> </a:t>
              </a:r>
              <a:br>
                <a:rPr kumimoji="0" lang="en-GB" sz="1100" b="0" i="0" u="sng" strike="noStrike" kern="1200" cap="none" spc="0" normalizeH="0" baseline="0" noProof="0" dirty="0">
                  <a:ln>
                    <a:noFill/>
                  </a:ln>
                  <a:solidFill>
                    <a:srgbClr val="1C1C1C"/>
                  </a:solidFill>
                  <a:effectLst/>
                  <a:uLnTx/>
                  <a:uFillTx/>
                  <a:latin typeface="Twinkl"/>
                  <a:ea typeface="+mn-ea"/>
                  <a:cs typeface="+mn-cs"/>
                </a:rPr>
              </a:br>
              <a:r>
                <a:rPr kumimoji="0" lang="en-GB" sz="1100" b="0" i="0" u="sng" strike="noStrike" kern="1200" cap="none" spc="0" normalizeH="0" baseline="0" noProof="0" dirty="0">
                  <a:ln>
                    <a:noFill/>
                  </a:ln>
                  <a:solidFill>
                    <a:srgbClr val="1C1C1C"/>
                  </a:solidFill>
                  <a:effectLst/>
                  <a:uLnTx/>
                  <a:uFillTx/>
                  <a:latin typeface="Twinkl"/>
                  <a:ea typeface="+mn-ea"/>
                  <a:cs typeface="+mn-cs"/>
                </a:rPr>
                <a:t>from 1931 to </a:t>
              </a:r>
              <a:r>
                <a:rPr kumimoji="0" lang="en-GB" sz="1100" b="0" i="0" u="sng" strike="noStrike" kern="1200" cap="none" spc="0" normalizeH="0" baseline="0" noProof="0" dirty="0" smtClean="0">
                  <a:ln>
                    <a:noFill/>
                  </a:ln>
                  <a:solidFill>
                    <a:srgbClr val="1C1C1C"/>
                  </a:solidFill>
                  <a:effectLst/>
                  <a:uLnTx/>
                  <a:uFillTx/>
                  <a:latin typeface="Twinkl"/>
                  <a:ea typeface="+mn-ea"/>
                  <a:cs typeface="+mn-cs"/>
                </a:rPr>
                <a:t>2011</a:t>
              </a:r>
              <a:endParaRPr kumimoji="0" lang="en-GB" sz="1100" b="0" i="0" u="sng"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2" name="Rectangle 71"/>
            <p:cNvSpPr/>
            <p:nvPr/>
          </p:nvSpPr>
          <p:spPr>
            <a:xfrm>
              <a:off x="2669859" y="6145093"/>
              <a:ext cx="1567953"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3" name="Rectangle 72"/>
            <p:cNvSpPr/>
            <p:nvPr/>
          </p:nvSpPr>
          <p:spPr>
            <a:xfrm rot="16200000">
              <a:off x="-1111689" y="4263681"/>
              <a:ext cx="3534656"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74" name="Straight Connector 73"/>
            <p:cNvCxnSpPr/>
            <p:nvPr/>
          </p:nvCxnSpPr>
          <p:spPr>
            <a:xfrm>
              <a:off x="1096337" y="292222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1096337" y="300945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1096337" y="309607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a:off x="1096337" y="318472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096337" y="33542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1096337" y="343461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1096337" y="351763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096337" y="36006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096337" y="377634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1096337" y="386696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1096337" y="394250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096337" y="402718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096337" y="419378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096337" y="436343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096337" y="428025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096337" y="445304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1096337" y="462022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1101947" y="470828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1096337" y="479339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1096337" y="487246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1096337" y="504566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1096337" y="513678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1096337" y="521629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1096337" y="529932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rot="16200000">
              <a:off x="218836"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rot="16200000">
              <a:off x="840312"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16200000">
              <a:off x="2089341"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rot="16200000">
              <a:off x="2709144"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rot="16200000">
              <a:off x="332828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16200000">
              <a:off x="394883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16200000">
              <a:off x="4561233" y="4346321"/>
              <a:ext cx="301288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a:off x="1096337" y="546733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a:off x="1096337" y="555845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a:off x="1096337" y="563796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a:off x="1096337" y="572099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a:off x="1463939" y="4341246"/>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6" name="Chart 145"/>
            <p:cNvGraphicFramePr/>
            <p:nvPr>
              <p:extLst/>
            </p:nvPr>
          </p:nvGraphicFramePr>
          <p:xfrm>
            <a:off x="755650" y="2705967"/>
            <a:ext cx="5575756" cy="3424480"/>
          </p:xfrm>
          <a:graphic>
            <a:graphicData uri="http://schemas.openxmlformats.org/drawingml/2006/chart">
              <c:chart xmlns:c="http://schemas.openxmlformats.org/drawingml/2006/chart" xmlns:r="http://schemas.openxmlformats.org/officeDocument/2006/relationships" r:id="rId10"/>
            </a:graphicData>
          </a:graphic>
        </p:graphicFrame>
      </p:grpSp>
      <p:pic>
        <p:nvPicPr>
          <p:cNvPr id="155" name="Picture 154"/>
          <p:cNvPicPr>
            <a:picLocks noChangeAspect="1"/>
          </p:cNvPicPr>
          <p:nvPr/>
        </p:nvPicPr>
        <p:blipFill rotWithShape="1">
          <a:blip r:embed="rId11" cstate="print">
            <a:extLst>
              <a:ext uri="{28A0092B-C50C-407E-A947-70E740481C1C}">
                <a14:useLocalDpi xmlns:a14="http://schemas.microsoft.com/office/drawing/2010/main" val="0"/>
              </a:ext>
            </a:extLst>
          </a:blip>
          <a:srcRect b="36639"/>
          <a:stretch/>
        </p:blipFill>
        <p:spPr>
          <a:xfrm>
            <a:off x="6350176" y="6882958"/>
            <a:ext cx="2612367" cy="4957902"/>
          </a:xfrm>
          <a:prstGeom prst="rect">
            <a:avLst/>
          </a:prstGeom>
        </p:spPr>
      </p:pic>
      <p:graphicFrame>
        <p:nvGraphicFramePr>
          <p:cNvPr id="156" name="Table 155">
            <a:extLst>
              <a:ext uri="{FF2B5EF4-FFF2-40B4-BE49-F238E27FC236}">
                <a16:creationId xmlns:a16="http://schemas.microsoft.com/office/drawing/2014/main" id="{B9C0736D-C7D5-48D9-B0D9-0EB14FEA11FC}"/>
              </a:ext>
            </a:extLst>
          </p:cNvPr>
          <p:cNvGraphicFramePr>
            <a:graphicFrameLocks noGrp="1"/>
          </p:cNvGraphicFramePr>
          <p:nvPr>
            <p:extLst/>
          </p:nvPr>
        </p:nvGraphicFramePr>
        <p:xfrm>
          <a:off x="6444950" y="3028043"/>
          <a:ext cx="2421430" cy="2577478"/>
        </p:xfrm>
        <a:graphic>
          <a:graphicData uri="http://schemas.openxmlformats.org/drawingml/2006/table">
            <a:tbl>
              <a:tblPr/>
              <a:tblGrid>
                <a:gridCol w="971574">
                  <a:extLst>
                    <a:ext uri="{9D8B030D-6E8A-4147-A177-3AD203B41FA5}">
                      <a16:colId xmlns:a16="http://schemas.microsoft.com/office/drawing/2014/main" val="1128507097"/>
                    </a:ext>
                  </a:extLst>
                </a:gridCol>
                <a:gridCol w="1449856">
                  <a:extLst>
                    <a:ext uri="{9D8B030D-6E8A-4147-A177-3AD203B41FA5}">
                      <a16:colId xmlns:a16="http://schemas.microsoft.com/office/drawing/2014/main" val="122749971"/>
                    </a:ext>
                  </a:extLst>
                </a:gridCol>
              </a:tblGrid>
              <a:tr h="571513">
                <a:tc>
                  <a:txBody>
                    <a:bodyPr/>
                    <a:lstStyle/>
                    <a:p>
                      <a:pPr algn="ctr" rtl="0" fontAlgn="b"/>
                      <a:r>
                        <a:rPr lang="en-GB" sz="1050" b="1" i="0" u="none" strike="noStrike" dirty="0">
                          <a:solidFill>
                            <a:schemeClr val="bg1"/>
                          </a:solidFill>
                          <a:effectLst/>
                          <a:latin typeface="Twinkl" pitchFamily="50" charset="0"/>
                        </a:rPr>
                        <a:t>Year</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tc>
                  <a:txBody>
                    <a:bodyPr/>
                    <a:lstStyle/>
                    <a:p>
                      <a:pPr algn="ctr" rtl="0" fontAlgn="b"/>
                      <a:r>
                        <a:rPr lang="en-GB" sz="1050" b="1" i="0" u="none" strike="noStrike" dirty="0">
                          <a:solidFill>
                            <a:schemeClr val="bg1"/>
                          </a:solidFill>
                          <a:effectLst/>
                          <a:latin typeface="Twinkl" pitchFamily="50" charset="0"/>
                        </a:rPr>
                        <a:t>Population </a:t>
                      </a:r>
                      <a:r>
                        <a:rPr lang="en-GB" sz="1050" b="1" i="0" u="none" strike="noStrike" dirty="0" smtClean="0">
                          <a:solidFill>
                            <a:schemeClr val="bg1"/>
                          </a:solidFill>
                          <a:effectLst/>
                          <a:latin typeface="Twinkl" pitchFamily="50" charset="0"/>
                        </a:rPr>
                        <a:t/>
                      </a:r>
                      <a:br>
                        <a:rPr lang="en-GB" sz="1050" b="1" i="0" u="none" strike="noStrike" dirty="0" smtClean="0">
                          <a:solidFill>
                            <a:schemeClr val="bg1"/>
                          </a:solidFill>
                          <a:effectLst/>
                          <a:latin typeface="Twinkl" pitchFamily="50" charset="0"/>
                        </a:rPr>
                      </a:br>
                      <a:r>
                        <a:rPr lang="en-GB" sz="1050" b="1" i="0" u="none" strike="noStrike" dirty="0" smtClean="0">
                          <a:solidFill>
                            <a:schemeClr val="bg1"/>
                          </a:solidFill>
                          <a:effectLst/>
                          <a:latin typeface="Twinkl" pitchFamily="50" charset="0"/>
                        </a:rPr>
                        <a:t>(</a:t>
                      </a:r>
                      <a:r>
                        <a:rPr lang="en-GB" sz="1050" b="1" i="0" u="none" strike="noStrike" dirty="0">
                          <a:solidFill>
                            <a:schemeClr val="bg1"/>
                          </a:solidFill>
                          <a:effectLst/>
                          <a:latin typeface="Twinkl" pitchFamily="50" charset="0"/>
                        </a:rPr>
                        <a:t>in millions, </a:t>
                      </a:r>
                      <a:r>
                        <a:rPr lang="en-GB" sz="1050" b="1" i="0" u="none" strike="noStrike" dirty="0" smtClean="0">
                          <a:solidFill>
                            <a:schemeClr val="bg1"/>
                          </a:solidFill>
                          <a:effectLst/>
                          <a:latin typeface="Twinkl" pitchFamily="50" charset="0"/>
                        </a:rPr>
                        <a:t>rounded</a:t>
                      </a:r>
                      <a:r>
                        <a:rPr lang="en-GB" sz="1050" b="1" i="0" u="none" strike="noStrike" baseline="0" dirty="0" smtClean="0">
                          <a:solidFill>
                            <a:schemeClr val="bg1"/>
                          </a:solidFill>
                          <a:effectLst/>
                          <a:latin typeface="Twinkl" pitchFamily="50" charset="0"/>
                        </a:rPr>
                        <a:t> </a:t>
                      </a:r>
                      <a:br>
                        <a:rPr lang="en-GB" sz="1050" b="1" i="0" u="none" strike="noStrike" baseline="0" dirty="0" smtClean="0">
                          <a:solidFill>
                            <a:schemeClr val="bg1"/>
                          </a:solidFill>
                          <a:effectLst/>
                          <a:latin typeface="Twinkl" pitchFamily="50" charset="0"/>
                        </a:rPr>
                      </a:br>
                      <a:r>
                        <a:rPr lang="en-GB" sz="1050" b="1" i="0" u="none" strike="noStrike" baseline="0" dirty="0" smtClean="0">
                          <a:solidFill>
                            <a:schemeClr val="bg1"/>
                          </a:solidFill>
                          <a:effectLst/>
                          <a:latin typeface="Twinkl" pitchFamily="50" charset="0"/>
                        </a:rPr>
                        <a:t>to </a:t>
                      </a:r>
                      <a:r>
                        <a:rPr lang="en-GB" sz="1050" b="1" i="0" u="none" strike="noStrike" baseline="0" dirty="0">
                          <a:solidFill>
                            <a:schemeClr val="bg1"/>
                          </a:solidFill>
                          <a:effectLst/>
                          <a:latin typeface="Twinkl" pitchFamily="50" charset="0"/>
                        </a:rPr>
                        <a:t>the nearest m</a:t>
                      </a:r>
                      <a:r>
                        <a:rPr lang="en-GB" sz="1050" b="1" i="0" u="none" strike="noStrike" dirty="0">
                          <a:solidFill>
                            <a:schemeClr val="bg1"/>
                          </a:solidFill>
                          <a:effectLst/>
                          <a:latin typeface="Twinkl" pitchFamily="50" charset="0"/>
                        </a:rPr>
                        <a:t>illion)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extLst>
                  <a:ext uri="{0D108BD9-81ED-4DB2-BD59-A6C34878D82A}">
                    <a16:rowId xmlns:a16="http://schemas.microsoft.com/office/drawing/2014/main" val="3681974501"/>
                  </a:ext>
                </a:extLst>
              </a:tr>
              <a:tr h="175350">
                <a:tc>
                  <a:txBody>
                    <a:bodyPr/>
                    <a:lstStyle/>
                    <a:p>
                      <a:pPr algn="ctr" rtl="0" fontAlgn="b"/>
                      <a:r>
                        <a:rPr lang="en-GB" sz="1100" b="0" i="0" u="none" strike="noStrike" dirty="0">
                          <a:solidFill>
                            <a:srgbClr val="1C1C1C"/>
                          </a:solidFill>
                          <a:effectLst/>
                          <a:latin typeface="Twinkl" pitchFamily="50" charset="0"/>
                        </a:rPr>
                        <a:t>1931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45</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1906611"/>
                  </a:ext>
                </a:extLst>
              </a:tr>
              <a:tr h="175350">
                <a:tc>
                  <a:txBody>
                    <a:bodyPr/>
                    <a:lstStyle/>
                    <a:p>
                      <a:pPr algn="ctr" rtl="0" fontAlgn="b"/>
                      <a:r>
                        <a:rPr lang="en-GB" sz="1100" b="0" i="0" u="none" strike="noStrike" dirty="0">
                          <a:solidFill>
                            <a:srgbClr val="1C1C1C"/>
                          </a:solidFill>
                          <a:effectLst/>
                          <a:latin typeface="Twinkl" pitchFamily="50" charset="0"/>
                        </a:rPr>
                        <a:t>1941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no data</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5295693"/>
                  </a:ext>
                </a:extLst>
              </a:tr>
              <a:tr h="175350">
                <a:tc>
                  <a:txBody>
                    <a:bodyPr/>
                    <a:lstStyle/>
                    <a:p>
                      <a:pPr algn="ctr" rtl="0" fontAlgn="b"/>
                      <a:r>
                        <a:rPr lang="en-GB" sz="1100" b="0" i="0" u="none" strike="noStrike" dirty="0">
                          <a:solidFill>
                            <a:srgbClr val="1C1C1C"/>
                          </a:solidFill>
                          <a:effectLst/>
                          <a:latin typeface="Twinkl" pitchFamily="50" charset="0"/>
                        </a:rPr>
                        <a:t>1951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50</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51599993"/>
                  </a:ext>
                </a:extLst>
              </a:tr>
              <a:tr h="175350">
                <a:tc>
                  <a:txBody>
                    <a:bodyPr/>
                    <a:lstStyle/>
                    <a:p>
                      <a:pPr algn="ctr" rtl="0" fontAlgn="b"/>
                      <a:r>
                        <a:rPr lang="en-GB" sz="1100" b="0" i="0" u="none" strike="noStrike" dirty="0">
                          <a:solidFill>
                            <a:srgbClr val="1C1C1C"/>
                          </a:solidFill>
                          <a:effectLst/>
                          <a:latin typeface="Twinkl" pitchFamily="50" charset="0"/>
                        </a:rPr>
                        <a:t>1961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2574573"/>
                  </a:ext>
                </a:extLst>
              </a:tr>
              <a:tr h="175350">
                <a:tc>
                  <a:txBody>
                    <a:bodyPr/>
                    <a:lstStyle/>
                    <a:p>
                      <a:pPr algn="ctr" rtl="0" fontAlgn="b"/>
                      <a:r>
                        <a:rPr lang="en-GB" sz="1100" b="0" i="0" u="none" strike="noStrike" dirty="0">
                          <a:solidFill>
                            <a:srgbClr val="1C1C1C"/>
                          </a:solidFill>
                          <a:effectLst/>
                          <a:latin typeface="Twinkl" pitchFamily="50" charset="0"/>
                        </a:rPr>
                        <a:t>1971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96732934"/>
                  </a:ext>
                </a:extLst>
              </a:tr>
              <a:tr h="175350">
                <a:tc>
                  <a:txBody>
                    <a:bodyPr/>
                    <a:lstStyle/>
                    <a:p>
                      <a:pPr algn="ctr" rtl="0" fontAlgn="b"/>
                      <a:r>
                        <a:rPr lang="en-GB" sz="1100" b="0" i="0" u="none" strike="noStrike" dirty="0">
                          <a:solidFill>
                            <a:srgbClr val="1C1C1C"/>
                          </a:solidFill>
                          <a:effectLst/>
                          <a:latin typeface="Twinkl" pitchFamily="50" charset="0"/>
                        </a:rPr>
                        <a:t>1981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63061771"/>
                  </a:ext>
                </a:extLst>
              </a:tr>
              <a:tr h="175350">
                <a:tc>
                  <a:txBody>
                    <a:bodyPr/>
                    <a:lstStyle/>
                    <a:p>
                      <a:pPr algn="ctr" rtl="0" fontAlgn="b"/>
                      <a:r>
                        <a:rPr lang="en-GB" sz="1100" b="0" i="0" u="none" strike="noStrike" dirty="0">
                          <a:solidFill>
                            <a:srgbClr val="1C1C1C"/>
                          </a:solidFill>
                          <a:effectLst/>
                          <a:latin typeface="Twinkl" pitchFamily="50" charset="0"/>
                        </a:rPr>
                        <a:t>1991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58</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8780082"/>
                  </a:ext>
                </a:extLst>
              </a:tr>
              <a:tr h="175350">
                <a:tc>
                  <a:txBody>
                    <a:bodyPr/>
                    <a:lstStyle/>
                    <a:p>
                      <a:pPr algn="ctr" rtl="0" fontAlgn="b"/>
                      <a:r>
                        <a:rPr lang="en-GB" sz="1100" b="0" i="0" u="none" strike="noStrike" dirty="0">
                          <a:solidFill>
                            <a:srgbClr val="1C1C1C"/>
                          </a:solidFill>
                          <a:effectLst/>
                          <a:latin typeface="Twinkl" pitchFamily="50" charset="0"/>
                        </a:rPr>
                        <a:t>2001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59</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11731837"/>
                  </a:ext>
                </a:extLst>
              </a:tr>
              <a:tr h="175350">
                <a:tc>
                  <a:txBody>
                    <a:bodyPr/>
                    <a:lstStyle/>
                    <a:p>
                      <a:pPr algn="ctr" rtl="0" fontAlgn="b"/>
                      <a:r>
                        <a:rPr lang="en-GB" sz="1100" b="0" i="0" u="none" strike="noStrike" dirty="0">
                          <a:solidFill>
                            <a:srgbClr val="1C1C1C"/>
                          </a:solidFill>
                          <a:effectLst/>
                          <a:latin typeface="Twinkl" pitchFamily="50" charset="0"/>
                        </a:rPr>
                        <a:t>2011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63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bl>
          </a:graphicData>
        </a:graphic>
      </p:graphicFrame>
      <p:sp>
        <p:nvSpPr>
          <p:cNvPr id="157" name="TextBox 156"/>
          <p:cNvSpPr txBox="1"/>
          <p:nvPr/>
        </p:nvSpPr>
        <p:spPr>
          <a:xfrm>
            <a:off x="1002142" y="3819724"/>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58" name="TextBox 157"/>
          <p:cNvSpPr txBox="1"/>
          <p:nvPr/>
        </p:nvSpPr>
        <p:spPr>
          <a:xfrm>
            <a:off x="2238325" y="361028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59" name="TextBox 158"/>
          <p:cNvSpPr txBox="1"/>
          <p:nvPr/>
        </p:nvSpPr>
        <p:spPr>
          <a:xfrm>
            <a:off x="2860342" y="3477798"/>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0" name="TextBox 159"/>
          <p:cNvSpPr txBox="1"/>
          <p:nvPr/>
        </p:nvSpPr>
        <p:spPr>
          <a:xfrm>
            <a:off x="3492796" y="335025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1" name="TextBox 160"/>
          <p:cNvSpPr txBox="1"/>
          <p:nvPr/>
        </p:nvSpPr>
        <p:spPr>
          <a:xfrm>
            <a:off x="4110761" y="334950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2" name="TextBox 161"/>
          <p:cNvSpPr txBox="1"/>
          <p:nvPr/>
        </p:nvSpPr>
        <p:spPr>
          <a:xfrm>
            <a:off x="4726427" y="3264990"/>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3" name="TextBox 162"/>
          <p:cNvSpPr txBox="1"/>
          <p:nvPr/>
        </p:nvSpPr>
        <p:spPr>
          <a:xfrm>
            <a:off x="5348774" y="322579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4" name="TextBox 163"/>
          <p:cNvSpPr txBox="1"/>
          <p:nvPr/>
        </p:nvSpPr>
        <p:spPr>
          <a:xfrm>
            <a:off x="5971302" y="3057842"/>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Tree>
    <p:extLst>
      <p:ext uri="{BB962C8B-B14F-4D97-AF65-F5344CB8AC3E}">
        <p14:creationId xmlns:p14="http://schemas.microsoft.com/office/powerpoint/2010/main" val="3549736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3.61111E-6 3.7037E-6 L 3.61111E-6 -0.59236 " pathEditMode="relative" rAng="0" ptsTypes="AA">
                                      <p:cBhvr>
                                        <p:cTn id="6" dur="2000" fill="hold"/>
                                        <p:tgtEl>
                                          <p:spTgt spid="155"/>
                                        </p:tgtEl>
                                        <p:attrNameLst>
                                          <p:attrName>ppt_x</p:attrName>
                                          <p:attrName>ppt_y</p:attrName>
                                        </p:attrNameLst>
                                      </p:cBhvr>
                                      <p:rCtr x="0" y="-29630"/>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156"/>
                                        </p:tgtEl>
                                        <p:attrNameLst>
                                          <p:attrName>style.visibility</p:attrName>
                                        </p:attrNameLst>
                                      </p:cBhvr>
                                      <p:to>
                                        <p:strVal val="visible"/>
                                      </p:to>
                                    </p:set>
                                    <p:animEffect transition="in" filter="fade">
                                      <p:cBhvr>
                                        <p:cTn id="10"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7" name="Picture 66"/>
          <p:cNvPicPr>
            <a:picLocks noChangeAspect="1"/>
          </p:cNvPicPr>
          <p:nvPr/>
        </p:nvPicPr>
        <p:blipFill rotWithShape="1">
          <a:blip r:embed="rId3" cstate="print">
            <a:extLst>
              <a:ext uri="{28A0092B-C50C-407E-A947-70E740481C1C}">
                <a14:useLocalDpi xmlns:a14="http://schemas.microsoft.com/office/drawing/2010/main" val="0"/>
              </a:ext>
            </a:extLst>
          </a:blip>
          <a:srcRect b="36639"/>
          <a:stretch/>
        </p:blipFill>
        <p:spPr>
          <a:xfrm>
            <a:off x="6350176" y="2821976"/>
            <a:ext cx="2612367" cy="4957902"/>
          </a:xfrm>
          <a:prstGeom prst="rect">
            <a:avLst/>
          </a:prstGeom>
        </p:spPr>
      </p:pic>
      <p:graphicFrame>
        <p:nvGraphicFramePr>
          <p:cNvPr id="69" name="Table 68">
            <a:extLst>
              <a:ext uri="{FF2B5EF4-FFF2-40B4-BE49-F238E27FC236}">
                <a16:creationId xmlns:a16="http://schemas.microsoft.com/office/drawing/2014/main" id="{B9C0736D-C7D5-48D9-B0D9-0EB14FEA11FC}"/>
              </a:ext>
            </a:extLst>
          </p:cNvPr>
          <p:cNvGraphicFramePr>
            <a:graphicFrameLocks noGrp="1"/>
          </p:cNvGraphicFramePr>
          <p:nvPr>
            <p:extLst/>
          </p:nvPr>
        </p:nvGraphicFramePr>
        <p:xfrm>
          <a:off x="6444950" y="3028043"/>
          <a:ext cx="2421430" cy="2577478"/>
        </p:xfrm>
        <a:graphic>
          <a:graphicData uri="http://schemas.openxmlformats.org/drawingml/2006/table">
            <a:tbl>
              <a:tblPr/>
              <a:tblGrid>
                <a:gridCol w="971574">
                  <a:extLst>
                    <a:ext uri="{9D8B030D-6E8A-4147-A177-3AD203B41FA5}">
                      <a16:colId xmlns:a16="http://schemas.microsoft.com/office/drawing/2014/main" val="1128507097"/>
                    </a:ext>
                  </a:extLst>
                </a:gridCol>
                <a:gridCol w="1449856">
                  <a:extLst>
                    <a:ext uri="{9D8B030D-6E8A-4147-A177-3AD203B41FA5}">
                      <a16:colId xmlns:a16="http://schemas.microsoft.com/office/drawing/2014/main" val="122749971"/>
                    </a:ext>
                  </a:extLst>
                </a:gridCol>
              </a:tblGrid>
              <a:tr h="571513">
                <a:tc>
                  <a:txBody>
                    <a:bodyPr/>
                    <a:lstStyle/>
                    <a:p>
                      <a:pPr algn="ctr" rtl="0" fontAlgn="b"/>
                      <a:r>
                        <a:rPr lang="en-GB" sz="1050" b="1" i="0" u="none" strike="noStrike" dirty="0">
                          <a:solidFill>
                            <a:schemeClr val="bg1"/>
                          </a:solidFill>
                          <a:effectLst/>
                          <a:latin typeface="Twinkl" pitchFamily="50" charset="0"/>
                        </a:rPr>
                        <a:t>Year</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tc>
                  <a:txBody>
                    <a:bodyPr/>
                    <a:lstStyle/>
                    <a:p>
                      <a:pPr algn="ctr" rtl="0" fontAlgn="b"/>
                      <a:r>
                        <a:rPr lang="en-GB" sz="1050" b="1" i="0" u="none" strike="noStrike" dirty="0">
                          <a:solidFill>
                            <a:schemeClr val="bg1"/>
                          </a:solidFill>
                          <a:effectLst/>
                          <a:latin typeface="Twinkl" pitchFamily="50" charset="0"/>
                        </a:rPr>
                        <a:t>Population </a:t>
                      </a:r>
                      <a:r>
                        <a:rPr lang="en-GB" sz="1050" b="1" i="0" u="none" strike="noStrike" dirty="0" smtClean="0">
                          <a:solidFill>
                            <a:schemeClr val="bg1"/>
                          </a:solidFill>
                          <a:effectLst/>
                          <a:latin typeface="Twinkl" pitchFamily="50" charset="0"/>
                        </a:rPr>
                        <a:t/>
                      </a:r>
                      <a:br>
                        <a:rPr lang="en-GB" sz="1050" b="1" i="0" u="none" strike="noStrike" dirty="0" smtClean="0">
                          <a:solidFill>
                            <a:schemeClr val="bg1"/>
                          </a:solidFill>
                          <a:effectLst/>
                          <a:latin typeface="Twinkl" pitchFamily="50" charset="0"/>
                        </a:rPr>
                      </a:br>
                      <a:r>
                        <a:rPr lang="en-GB" sz="1050" b="1" i="0" u="none" strike="noStrike" dirty="0" smtClean="0">
                          <a:solidFill>
                            <a:schemeClr val="bg1"/>
                          </a:solidFill>
                          <a:effectLst/>
                          <a:latin typeface="Twinkl" pitchFamily="50" charset="0"/>
                        </a:rPr>
                        <a:t>(</a:t>
                      </a:r>
                      <a:r>
                        <a:rPr lang="en-GB" sz="1050" b="1" i="0" u="none" strike="noStrike" dirty="0">
                          <a:solidFill>
                            <a:schemeClr val="bg1"/>
                          </a:solidFill>
                          <a:effectLst/>
                          <a:latin typeface="Twinkl" pitchFamily="50" charset="0"/>
                        </a:rPr>
                        <a:t>in millions, </a:t>
                      </a:r>
                      <a:r>
                        <a:rPr lang="en-GB" sz="1050" b="1" i="0" u="none" strike="noStrike" dirty="0" smtClean="0">
                          <a:solidFill>
                            <a:schemeClr val="bg1"/>
                          </a:solidFill>
                          <a:effectLst/>
                          <a:latin typeface="Twinkl" pitchFamily="50" charset="0"/>
                        </a:rPr>
                        <a:t>rounded</a:t>
                      </a:r>
                      <a:r>
                        <a:rPr lang="en-GB" sz="1050" b="1" i="0" u="none" strike="noStrike" baseline="0" dirty="0" smtClean="0">
                          <a:solidFill>
                            <a:schemeClr val="bg1"/>
                          </a:solidFill>
                          <a:effectLst/>
                          <a:latin typeface="Twinkl" pitchFamily="50" charset="0"/>
                        </a:rPr>
                        <a:t> </a:t>
                      </a:r>
                      <a:br>
                        <a:rPr lang="en-GB" sz="1050" b="1" i="0" u="none" strike="noStrike" baseline="0" dirty="0" smtClean="0">
                          <a:solidFill>
                            <a:schemeClr val="bg1"/>
                          </a:solidFill>
                          <a:effectLst/>
                          <a:latin typeface="Twinkl" pitchFamily="50" charset="0"/>
                        </a:rPr>
                      </a:br>
                      <a:r>
                        <a:rPr lang="en-GB" sz="1050" b="1" i="0" u="none" strike="noStrike" baseline="0" dirty="0" smtClean="0">
                          <a:solidFill>
                            <a:schemeClr val="bg1"/>
                          </a:solidFill>
                          <a:effectLst/>
                          <a:latin typeface="Twinkl" pitchFamily="50" charset="0"/>
                        </a:rPr>
                        <a:t>to </a:t>
                      </a:r>
                      <a:r>
                        <a:rPr lang="en-GB" sz="1050" b="1" i="0" u="none" strike="noStrike" baseline="0" dirty="0">
                          <a:solidFill>
                            <a:schemeClr val="bg1"/>
                          </a:solidFill>
                          <a:effectLst/>
                          <a:latin typeface="Twinkl" pitchFamily="50" charset="0"/>
                        </a:rPr>
                        <a:t>the nearest m</a:t>
                      </a:r>
                      <a:r>
                        <a:rPr lang="en-GB" sz="1050" b="1" i="0" u="none" strike="noStrike" dirty="0">
                          <a:solidFill>
                            <a:schemeClr val="bg1"/>
                          </a:solidFill>
                          <a:effectLst/>
                          <a:latin typeface="Twinkl" pitchFamily="50" charset="0"/>
                        </a:rPr>
                        <a:t>illion)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extLst>
                  <a:ext uri="{0D108BD9-81ED-4DB2-BD59-A6C34878D82A}">
                    <a16:rowId xmlns:a16="http://schemas.microsoft.com/office/drawing/2014/main" val="3681974501"/>
                  </a:ext>
                </a:extLst>
              </a:tr>
              <a:tr h="175350">
                <a:tc>
                  <a:txBody>
                    <a:bodyPr/>
                    <a:lstStyle/>
                    <a:p>
                      <a:pPr algn="ctr" rtl="0" fontAlgn="b"/>
                      <a:r>
                        <a:rPr lang="en-GB" sz="1100" b="0" i="0" u="none" strike="noStrike" dirty="0">
                          <a:solidFill>
                            <a:srgbClr val="1C1C1C"/>
                          </a:solidFill>
                          <a:effectLst/>
                          <a:latin typeface="Twinkl" pitchFamily="50" charset="0"/>
                        </a:rPr>
                        <a:t>1931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45</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1906611"/>
                  </a:ext>
                </a:extLst>
              </a:tr>
              <a:tr h="175350">
                <a:tc>
                  <a:txBody>
                    <a:bodyPr/>
                    <a:lstStyle/>
                    <a:p>
                      <a:pPr algn="ctr" rtl="0" fontAlgn="b"/>
                      <a:r>
                        <a:rPr lang="en-GB" sz="1100" b="0" i="0" u="none" strike="noStrike" dirty="0">
                          <a:solidFill>
                            <a:srgbClr val="1C1C1C"/>
                          </a:solidFill>
                          <a:effectLst/>
                          <a:latin typeface="Twinkl" pitchFamily="50" charset="0"/>
                        </a:rPr>
                        <a:t>1941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no data</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5295693"/>
                  </a:ext>
                </a:extLst>
              </a:tr>
              <a:tr h="175350">
                <a:tc>
                  <a:txBody>
                    <a:bodyPr/>
                    <a:lstStyle/>
                    <a:p>
                      <a:pPr algn="ctr" rtl="0" fontAlgn="b"/>
                      <a:r>
                        <a:rPr lang="en-GB" sz="1100" b="0" i="0" u="none" strike="noStrike" dirty="0">
                          <a:solidFill>
                            <a:srgbClr val="1C1C1C"/>
                          </a:solidFill>
                          <a:effectLst/>
                          <a:latin typeface="Twinkl" pitchFamily="50" charset="0"/>
                        </a:rPr>
                        <a:t>1951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50</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51599993"/>
                  </a:ext>
                </a:extLst>
              </a:tr>
              <a:tr h="175350">
                <a:tc>
                  <a:txBody>
                    <a:bodyPr/>
                    <a:lstStyle/>
                    <a:p>
                      <a:pPr algn="ctr" rtl="0" fontAlgn="b"/>
                      <a:r>
                        <a:rPr lang="en-GB" sz="1100" b="0" i="0" u="none" strike="noStrike" dirty="0">
                          <a:solidFill>
                            <a:srgbClr val="1C1C1C"/>
                          </a:solidFill>
                          <a:effectLst/>
                          <a:latin typeface="Twinkl" pitchFamily="50" charset="0"/>
                        </a:rPr>
                        <a:t>1961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2574573"/>
                  </a:ext>
                </a:extLst>
              </a:tr>
              <a:tr h="175350">
                <a:tc>
                  <a:txBody>
                    <a:bodyPr/>
                    <a:lstStyle/>
                    <a:p>
                      <a:pPr algn="ctr" rtl="0" fontAlgn="b"/>
                      <a:r>
                        <a:rPr lang="en-GB" sz="1100" b="0" i="0" u="none" strike="noStrike" dirty="0">
                          <a:solidFill>
                            <a:srgbClr val="1C1C1C"/>
                          </a:solidFill>
                          <a:effectLst/>
                          <a:latin typeface="Twinkl" pitchFamily="50" charset="0"/>
                        </a:rPr>
                        <a:t>1971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96732934"/>
                  </a:ext>
                </a:extLst>
              </a:tr>
              <a:tr h="175350">
                <a:tc>
                  <a:txBody>
                    <a:bodyPr/>
                    <a:lstStyle/>
                    <a:p>
                      <a:pPr algn="ctr" rtl="0" fontAlgn="b"/>
                      <a:r>
                        <a:rPr lang="en-GB" sz="1100" b="0" i="0" u="none" strike="noStrike" dirty="0">
                          <a:solidFill>
                            <a:srgbClr val="1C1C1C"/>
                          </a:solidFill>
                          <a:effectLst/>
                          <a:latin typeface="Twinkl" pitchFamily="50" charset="0"/>
                        </a:rPr>
                        <a:t>1981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63061771"/>
                  </a:ext>
                </a:extLst>
              </a:tr>
              <a:tr h="175350">
                <a:tc>
                  <a:txBody>
                    <a:bodyPr/>
                    <a:lstStyle/>
                    <a:p>
                      <a:pPr algn="ctr" rtl="0" fontAlgn="b"/>
                      <a:r>
                        <a:rPr lang="en-GB" sz="1100" b="0" i="0" u="none" strike="noStrike" dirty="0">
                          <a:solidFill>
                            <a:srgbClr val="1C1C1C"/>
                          </a:solidFill>
                          <a:effectLst/>
                          <a:latin typeface="Twinkl" pitchFamily="50" charset="0"/>
                        </a:rPr>
                        <a:t>1991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58</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88780082"/>
                  </a:ext>
                </a:extLst>
              </a:tr>
              <a:tr h="175350">
                <a:tc>
                  <a:txBody>
                    <a:bodyPr/>
                    <a:lstStyle/>
                    <a:p>
                      <a:pPr algn="ctr" rtl="0" fontAlgn="b"/>
                      <a:r>
                        <a:rPr lang="en-GB" sz="1100" b="0" i="0" u="none" strike="noStrike" dirty="0">
                          <a:solidFill>
                            <a:srgbClr val="1C1C1C"/>
                          </a:solidFill>
                          <a:effectLst/>
                          <a:latin typeface="Twinkl" pitchFamily="50" charset="0"/>
                        </a:rPr>
                        <a:t>2001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59</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11731837"/>
                  </a:ext>
                </a:extLst>
              </a:tr>
              <a:tr h="175350">
                <a:tc>
                  <a:txBody>
                    <a:bodyPr/>
                    <a:lstStyle/>
                    <a:p>
                      <a:pPr algn="ctr" rtl="0" fontAlgn="b"/>
                      <a:r>
                        <a:rPr lang="en-GB" sz="1100" b="0" i="0" u="none" strike="noStrike" dirty="0">
                          <a:solidFill>
                            <a:srgbClr val="1C1C1C"/>
                          </a:solidFill>
                          <a:effectLst/>
                          <a:latin typeface="Twinkl" pitchFamily="50" charset="0"/>
                        </a:rPr>
                        <a:t>2011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100" b="0" i="0" u="none" strike="noStrike" dirty="0">
                          <a:solidFill>
                            <a:srgbClr val="1C1C1C"/>
                          </a:solidFill>
                          <a:effectLst/>
                          <a:latin typeface="Twinkl" pitchFamily="50" charset="0"/>
                        </a:rPr>
                        <a:t>63</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bl>
          </a:graphicData>
        </a:graphic>
      </p:graphicFrame>
      <p:sp>
        <p:nvSpPr>
          <p:cNvPr id="12" name="Rectangle 11"/>
          <p:cNvSpPr/>
          <p:nvPr/>
        </p:nvSpPr>
        <p:spPr>
          <a:xfrm>
            <a:off x="755650" y="669483"/>
            <a:ext cx="763269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30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3000" b="1" i="0" u="none" strike="noStrike" kern="1200" cap="none" spc="0" normalizeH="0" baseline="0" noProof="0" dirty="0">
                <a:ln>
                  <a:noFill/>
                </a:ln>
                <a:solidFill>
                  <a:srgbClr val="1C1C1C"/>
                </a:solidFill>
                <a:effectLst/>
                <a:uLnTx/>
                <a:uFillTx/>
                <a:latin typeface="Twinkl" pitchFamily="50" charset="0"/>
                <a:ea typeface="+mn-ea"/>
                <a:cs typeface="+mn-cs"/>
              </a:rPr>
              <a:t> Population Line </a:t>
            </a:r>
            <a:r>
              <a:rPr kumimoji="0" lang="en-GB" sz="3000" b="1" i="0" u="none" strike="noStrike" kern="1200" cap="none" spc="0" normalizeH="0" baseline="0" noProof="0" dirty="0" smtClean="0">
                <a:ln>
                  <a:noFill/>
                </a:ln>
                <a:solidFill>
                  <a:srgbClr val="1C1C1C"/>
                </a:solidFill>
                <a:effectLst/>
                <a:uLnTx/>
                <a:uFillTx/>
                <a:latin typeface="Twinkl" pitchFamily="50" charset="0"/>
                <a:ea typeface="+mn-ea"/>
                <a:cs typeface="+mn-cs"/>
              </a:rPr>
              <a:t>Graph</a:t>
            </a:r>
            <a:endParaRPr kumimoji="0" lang="en-GB" sz="30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62" name="Rectangle 61"/>
          <p:cNvSpPr/>
          <p:nvPr/>
        </p:nvSpPr>
        <p:spPr>
          <a:xfrm>
            <a:off x="755650" y="1135636"/>
            <a:ext cx="7632700"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Megan knows there was no data gathered in 1941. She can add a dotted line to join the data for 1931 to 1951. This will show her what the population is likely to have been in 1941</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5" name="Straight Connector 4"/>
          <p:cNvCxnSpPr/>
          <p:nvPr/>
        </p:nvCxnSpPr>
        <p:spPr>
          <a:xfrm flipV="1">
            <a:off x="1067884" y="3697086"/>
            <a:ext cx="1245331" cy="207503"/>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sp>
        <p:nvSpPr>
          <p:cNvPr id="70" name="Rectangle 69"/>
          <p:cNvSpPr/>
          <p:nvPr/>
        </p:nvSpPr>
        <p:spPr>
          <a:xfrm>
            <a:off x="514371" y="2276298"/>
            <a:ext cx="5747087" cy="40651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nvGrpSpPr>
          <p:cNvPr id="71" name="Group 70"/>
          <p:cNvGrpSpPr/>
          <p:nvPr/>
        </p:nvGrpSpPr>
        <p:grpSpPr>
          <a:xfrm>
            <a:off x="578695" y="2360590"/>
            <a:ext cx="5752711" cy="3938391"/>
            <a:chOff x="578695" y="2360590"/>
            <a:chExt cx="5752711" cy="3938391"/>
          </a:xfrm>
        </p:grpSpPr>
        <p:sp>
          <p:nvSpPr>
            <p:cNvPr id="72" name="Rectangle 71"/>
            <p:cNvSpPr/>
            <p:nvPr/>
          </p:nvSpPr>
          <p:spPr>
            <a:xfrm>
              <a:off x="1207869" y="2360590"/>
              <a:ext cx="4743392" cy="338554"/>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sng" strike="noStrike" kern="1200" cap="none" spc="0" normalizeH="0" baseline="0" noProof="0" dirty="0">
                  <a:ln>
                    <a:noFill/>
                  </a:ln>
                  <a:solidFill>
                    <a:srgbClr val="1C1C1C"/>
                  </a:solidFill>
                  <a:effectLst/>
                  <a:uLnTx/>
                  <a:uFillTx/>
                  <a:latin typeface="Twinkl"/>
                  <a:ea typeface="+mn-ea"/>
                  <a:cs typeface="+mn-cs"/>
                </a:rPr>
                <a:t>A Line Graph to Show the Population of the United </a:t>
              </a:r>
              <a:r>
                <a:rPr kumimoji="0" lang="en-GB" sz="1100" b="0" i="0" u="sng" strike="noStrike" kern="1200" cap="none" spc="0" normalizeH="0" baseline="0" noProof="0" dirty="0" err="1">
                  <a:ln>
                    <a:noFill/>
                  </a:ln>
                  <a:solidFill>
                    <a:srgbClr val="1C1C1C"/>
                  </a:solidFill>
                  <a:effectLst/>
                  <a:uLnTx/>
                  <a:uFillTx/>
                  <a:latin typeface="Twinkl"/>
                  <a:ea typeface="+mn-ea"/>
                  <a:cs typeface="+mn-cs"/>
                </a:rPr>
                <a:t>Twinkldom</a:t>
              </a:r>
              <a:r>
                <a:rPr kumimoji="0" lang="en-GB" sz="1100" b="0" i="0" u="sng" strike="noStrike" kern="1200" cap="none" spc="0" normalizeH="0" baseline="0" noProof="0" dirty="0">
                  <a:ln>
                    <a:noFill/>
                  </a:ln>
                  <a:solidFill>
                    <a:srgbClr val="1C1C1C"/>
                  </a:solidFill>
                  <a:effectLst/>
                  <a:uLnTx/>
                  <a:uFillTx/>
                  <a:latin typeface="Twinkl"/>
                  <a:ea typeface="+mn-ea"/>
                  <a:cs typeface="+mn-cs"/>
                </a:rPr>
                <a:t> </a:t>
              </a:r>
              <a:br>
                <a:rPr kumimoji="0" lang="en-GB" sz="1100" b="0" i="0" u="sng" strike="noStrike" kern="1200" cap="none" spc="0" normalizeH="0" baseline="0" noProof="0" dirty="0">
                  <a:ln>
                    <a:noFill/>
                  </a:ln>
                  <a:solidFill>
                    <a:srgbClr val="1C1C1C"/>
                  </a:solidFill>
                  <a:effectLst/>
                  <a:uLnTx/>
                  <a:uFillTx/>
                  <a:latin typeface="Twinkl"/>
                  <a:ea typeface="+mn-ea"/>
                  <a:cs typeface="+mn-cs"/>
                </a:rPr>
              </a:br>
              <a:r>
                <a:rPr kumimoji="0" lang="en-GB" sz="1100" b="0" i="0" u="sng" strike="noStrike" kern="1200" cap="none" spc="0" normalizeH="0" baseline="0" noProof="0" dirty="0">
                  <a:ln>
                    <a:noFill/>
                  </a:ln>
                  <a:solidFill>
                    <a:srgbClr val="1C1C1C"/>
                  </a:solidFill>
                  <a:effectLst/>
                  <a:uLnTx/>
                  <a:uFillTx/>
                  <a:latin typeface="Twinkl"/>
                  <a:ea typeface="+mn-ea"/>
                  <a:cs typeface="+mn-cs"/>
                </a:rPr>
                <a:t>from 1931 to </a:t>
              </a:r>
              <a:r>
                <a:rPr kumimoji="0" lang="en-GB" sz="1100" b="0" i="0" u="sng" strike="noStrike" kern="1200" cap="none" spc="0" normalizeH="0" baseline="0" noProof="0" dirty="0" smtClean="0">
                  <a:ln>
                    <a:noFill/>
                  </a:ln>
                  <a:solidFill>
                    <a:srgbClr val="1C1C1C"/>
                  </a:solidFill>
                  <a:effectLst/>
                  <a:uLnTx/>
                  <a:uFillTx/>
                  <a:latin typeface="Twinkl"/>
                  <a:ea typeface="+mn-ea"/>
                  <a:cs typeface="+mn-cs"/>
                </a:rPr>
                <a:t>2011</a:t>
              </a:r>
              <a:endParaRPr kumimoji="0" lang="en-GB" sz="1100" b="0" i="0" u="sng"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3" name="Rectangle 72"/>
            <p:cNvSpPr/>
            <p:nvPr/>
          </p:nvSpPr>
          <p:spPr>
            <a:xfrm>
              <a:off x="2669859" y="6145093"/>
              <a:ext cx="1567953"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4" name="Rectangle 73"/>
            <p:cNvSpPr/>
            <p:nvPr/>
          </p:nvSpPr>
          <p:spPr>
            <a:xfrm rot="16200000">
              <a:off x="-1111689" y="4263681"/>
              <a:ext cx="3534656"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75" name="Straight Connector 74"/>
            <p:cNvCxnSpPr/>
            <p:nvPr/>
          </p:nvCxnSpPr>
          <p:spPr>
            <a:xfrm>
              <a:off x="1096337" y="292222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1096337" y="300945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a:off x="1096337" y="309607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096337" y="318472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1096337" y="33542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1096337" y="343461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096337" y="351763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096337" y="36006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1096337" y="377634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1096337" y="386696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096337" y="394250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096337" y="402718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096337" y="419378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096337" y="436343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096337" y="428025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1096337" y="445304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1096337" y="462022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1101947" y="470828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1096337" y="479339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1096337" y="487246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1096337" y="504566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1096337" y="513678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1096337" y="521629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1096337" y="529932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rot="16200000">
              <a:off x="218836"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16200000">
              <a:off x="840312"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rot="16200000">
              <a:off x="2089341"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rot="16200000">
              <a:off x="2709144"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16200000">
              <a:off x="332828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16200000">
              <a:off x="394883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rot="16200000">
              <a:off x="4561233" y="4346321"/>
              <a:ext cx="301288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a:off x="1096337" y="546733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a:off x="1096337" y="555845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a:off x="1096337" y="563796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a:off x="1096337" y="572099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rot="16200000">
              <a:off x="1463939" y="4341246"/>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7" name="Chart 146"/>
            <p:cNvGraphicFramePr/>
            <p:nvPr>
              <p:extLst/>
            </p:nvPr>
          </p:nvGraphicFramePr>
          <p:xfrm>
            <a:off x="755650" y="2705967"/>
            <a:ext cx="5575756" cy="3424480"/>
          </p:xfrm>
          <a:graphic>
            <a:graphicData uri="http://schemas.openxmlformats.org/drawingml/2006/chart">
              <c:chart xmlns:c="http://schemas.openxmlformats.org/drawingml/2006/chart" xmlns:r="http://schemas.openxmlformats.org/officeDocument/2006/relationships" r:id="rId11"/>
            </a:graphicData>
          </a:graphic>
        </p:graphicFrame>
      </p:grpSp>
      <p:cxnSp>
        <p:nvCxnSpPr>
          <p:cNvPr id="156" name="Straight Connector 155"/>
          <p:cNvCxnSpPr/>
          <p:nvPr/>
        </p:nvCxnSpPr>
        <p:spPr>
          <a:xfrm flipV="1">
            <a:off x="1130396" y="3693286"/>
            <a:ext cx="1187492" cy="213208"/>
          </a:xfrm>
          <a:prstGeom prst="line">
            <a:avLst/>
          </a:prstGeom>
          <a:ln w="19050">
            <a:solidFill>
              <a:srgbClr val="8D358A"/>
            </a:solidFill>
            <a:prstDash val="sysDash"/>
          </a:ln>
        </p:spPr>
        <p:style>
          <a:lnRef idx="1">
            <a:schemeClr val="accent1"/>
          </a:lnRef>
          <a:fillRef idx="0">
            <a:schemeClr val="accent1"/>
          </a:fillRef>
          <a:effectRef idx="0">
            <a:schemeClr val="accent1"/>
          </a:effectRef>
          <a:fontRef idx="minor">
            <a:schemeClr val="tx1"/>
          </a:fontRef>
        </p:style>
      </p:cxnSp>
      <p:sp>
        <p:nvSpPr>
          <p:cNvPr id="157" name="TextBox 156"/>
          <p:cNvSpPr txBox="1"/>
          <p:nvPr/>
        </p:nvSpPr>
        <p:spPr>
          <a:xfrm>
            <a:off x="1002142" y="3819724"/>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58" name="TextBox 157"/>
          <p:cNvSpPr txBox="1"/>
          <p:nvPr/>
        </p:nvSpPr>
        <p:spPr>
          <a:xfrm>
            <a:off x="2238325" y="361028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59" name="TextBox 158"/>
          <p:cNvSpPr txBox="1"/>
          <p:nvPr/>
        </p:nvSpPr>
        <p:spPr>
          <a:xfrm>
            <a:off x="2860342" y="3477798"/>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0" name="TextBox 159"/>
          <p:cNvSpPr txBox="1"/>
          <p:nvPr/>
        </p:nvSpPr>
        <p:spPr>
          <a:xfrm>
            <a:off x="3492796" y="335025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1" name="TextBox 160"/>
          <p:cNvSpPr txBox="1"/>
          <p:nvPr/>
        </p:nvSpPr>
        <p:spPr>
          <a:xfrm>
            <a:off x="4110761" y="334950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2" name="TextBox 161"/>
          <p:cNvSpPr txBox="1"/>
          <p:nvPr/>
        </p:nvSpPr>
        <p:spPr>
          <a:xfrm>
            <a:off x="4726427" y="3264990"/>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3" name="TextBox 162"/>
          <p:cNvSpPr txBox="1"/>
          <p:nvPr/>
        </p:nvSpPr>
        <p:spPr>
          <a:xfrm>
            <a:off x="5348774" y="322579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4" name="TextBox 163"/>
          <p:cNvSpPr txBox="1"/>
          <p:nvPr/>
        </p:nvSpPr>
        <p:spPr>
          <a:xfrm>
            <a:off x="5971302" y="3057842"/>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Tree>
    <p:extLst>
      <p:ext uri="{BB962C8B-B14F-4D97-AF65-F5344CB8AC3E}">
        <p14:creationId xmlns:p14="http://schemas.microsoft.com/office/powerpoint/2010/main" val="937344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wipe(left)">
                                      <p:cBhvr>
                                        <p:cTn id="7" dur="500"/>
                                        <p:tgtEl>
                                          <p:spTgt spid="15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9"/>
                                        </p:tgtEl>
                                      </p:cBhvr>
                                    </p:animEffect>
                                    <p:set>
                                      <p:cBhvr>
                                        <p:cTn id="12" dur="1" fill="hold">
                                          <p:stCondLst>
                                            <p:cond delay="499"/>
                                          </p:stCondLst>
                                        </p:cTn>
                                        <p:tgtEl>
                                          <p:spTgt spid="69"/>
                                        </p:tgtEl>
                                        <p:attrNameLst>
                                          <p:attrName>style.visibility</p:attrName>
                                        </p:attrNameLst>
                                      </p:cBhvr>
                                      <p:to>
                                        <p:strVal val="hidden"/>
                                      </p:to>
                                    </p:set>
                                  </p:childTnLst>
                                </p:cTn>
                              </p:par>
                            </p:childTnLst>
                          </p:cTn>
                        </p:par>
                        <p:par>
                          <p:cTn id="13" fill="hold">
                            <p:stCondLst>
                              <p:cond delay="500"/>
                            </p:stCondLst>
                            <p:childTnLst>
                              <p:par>
                                <p:cTn id="14" presetID="42" presetClass="path" presetSubtype="0" accel="50000" decel="50000" fill="hold" nodeType="afterEffect">
                                  <p:stCondLst>
                                    <p:cond delay="0"/>
                                  </p:stCondLst>
                                  <p:childTnLst>
                                    <p:animMotion origin="layout" path="M 3.61111E-6 3.33333E-6 L 3.61111E-6 0.59375 " pathEditMode="relative" rAng="0" ptsTypes="AA">
                                      <p:cBhvr>
                                        <p:cTn id="15" dur="2000" fill="hold"/>
                                        <p:tgtEl>
                                          <p:spTgt spid="67"/>
                                        </p:tgtEl>
                                        <p:attrNameLst>
                                          <p:attrName>ppt_x</p:attrName>
                                          <p:attrName>ppt_y</p:attrName>
                                        </p:attrNameLst>
                                      </p:cBhvr>
                                      <p:rCtr x="0" y="2967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0" name="Rectangle 69"/>
          <p:cNvSpPr/>
          <p:nvPr/>
        </p:nvSpPr>
        <p:spPr>
          <a:xfrm>
            <a:off x="514371" y="2276298"/>
            <a:ext cx="5747087" cy="40651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nvGrpSpPr>
          <p:cNvPr id="71" name="Group 70"/>
          <p:cNvGrpSpPr/>
          <p:nvPr/>
        </p:nvGrpSpPr>
        <p:grpSpPr>
          <a:xfrm>
            <a:off x="578695" y="2360590"/>
            <a:ext cx="5752711" cy="3938391"/>
            <a:chOff x="578695" y="2360590"/>
            <a:chExt cx="5752711" cy="3938391"/>
          </a:xfrm>
        </p:grpSpPr>
        <p:sp>
          <p:nvSpPr>
            <p:cNvPr id="72" name="Rectangle 71"/>
            <p:cNvSpPr/>
            <p:nvPr/>
          </p:nvSpPr>
          <p:spPr>
            <a:xfrm>
              <a:off x="1207869" y="2360590"/>
              <a:ext cx="4743392" cy="338554"/>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sng" strike="noStrike" kern="1200" cap="none" spc="0" normalizeH="0" baseline="0" noProof="0" dirty="0">
                  <a:ln>
                    <a:noFill/>
                  </a:ln>
                  <a:solidFill>
                    <a:srgbClr val="1C1C1C"/>
                  </a:solidFill>
                  <a:effectLst/>
                  <a:uLnTx/>
                  <a:uFillTx/>
                  <a:latin typeface="Twinkl"/>
                  <a:ea typeface="+mn-ea"/>
                  <a:cs typeface="+mn-cs"/>
                </a:rPr>
                <a:t>A Line Graph to Show the Population of the United </a:t>
              </a:r>
              <a:r>
                <a:rPr kumimoji="0" lang="en-GB" sz="1100" b="0" i="0" u="sng" strike="noStrike" kern="1200" cap="none" spc="0" normalizeH="0" baseline="0" noProof="0" dirty="0" err="1">
                  <a:ln>
                    <a:noFill/>
                  </a:ln>
                  <a:solidFill>
                    <a:srgbClr val="1C1C1C"/>
                  </a:solidFill>
                  <a:effectLst/>
                  <a:uLnTx/>
                  <a:uFillTx/>
                  <a:latin typeface="Twinkl"/>
                  <a:ea typeface="+mn-ea"/>
                  <a:cs typeface="+mn-cs"/>
                </a:rPr>
                <a:t>Twinkldom</a:t>
              </a:r>
              <a:r>
                <a:rPr kumimoji="0" lang="en-GB" sz="1100" b="0" i="0" u="sng" strike="noStrike" kern="1200" cap="none" spc="0" normalizeH="0" baseline="0" noProof="0" dirty="0">
                  <a:ln>
                    <a:noFill/>
                  </a:ln>
                  <a:solidFill>
                    <a:srgbClr val="1C1C1C"/>
                  </a:solidFill>
                  <a:effectLst/>
                  <a:uLnTx/>
                  <a:uFillTx/>
                  <a:latin typeface="Twinkl"/>
                  <a:ea typeface="+mn-ea"/>
                  <a:cs typeface="+mn-cs"/>
                </a:rPr>
                <a:t> </a:t>
              </a:r>
              <a:br>
                <a:rPr kumimoji="0" lang="en-GB" sz="1100" b="0" i="0" u="sng" strike="noStrike" kern="1200" cap="none" spc="0" normalizeH="0" baseline="0" noProof="0" dirty="0">
                  <a:ln>
                    <a:noFill/>
                  </a:ln>
                  <a:solidFill>
                    <a:srgbClr val="1C1C1C"/>
                  </a:solidFill>
                  <a:effectLst/>
                  <a:uLnTx/>
                  <a:uFillTx/>
                  <a:latin typeface="Twinkl"/>
                  <a:ea typeface="+mn-ea"/>
                  <a:cs typeface="+mn-cs"/>
                </a:rPr>
              </a:br>
              <a:r>
                <a:rPr kumimoji="0" lang="en-GB" sz="1100" b="0" i="0" u="sng" strike="noStrike" kern="1200" cap="none" spc="0" normalizeH="0" baseline="0" noProof="0" dirty="0">
                  <a:ln>
                    <a:noFill/>
                  </a:ln>
                  <a:solidFill>
                    <a:srgbClr val="1C1C1C"/>
                  </a:solidFill>
                  <a:effectLst/>
                  <a:uLnTx/>
                  <a:uFillTx/>
                  <a:latin typeface="Twinkl"/>
                  <a:ea typeface="+mn-ea"/>
                  <a:cs typeface="+mn-cs"/>
                </a:rPr>
                <a:t>from 1931 to </a:t>
              </a:r>
              <a:r>
                <a:rPr kumimoji="0" lang="en-GB" sz="1100" b="0" i="0" u="sng" strike="noStrike" kern="1200" cap="none" spc="0" normalizeH="0" baseline="0" noProof="0" dirty="0" smtClean="0">
                  <a:ln>
                    <a:noFill/>
                  </a:ln>
                  <a:solidFill>
                    <a:srgbClr val="1C1C1C"/>
                  </a:solidFill>
                  <a:effectLst/>
                  <a:uLnTx/>
                  <a:uFillTx/>
                  <a:latin typeface="Twinkl"/>
                  <a:ea typeface="+mn-ea"/>
                  <a:cs typeface="+mn-cs"/>
                </a:rPr>
                <a:t>2011</a:t>
              </a:r>
              <a:endParaRPr kumimoji="0" lang="en-GB" sz="1100" b="0" i="0" u="sng"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3" name="Rectangle 72"/>
            <p:cNvSpPr/>
            <p:nvPr/>
          </p:nvSpPr>
          <p:spPr>
            <a:xfrm>
              <a:off x="2669859" y="6145093"/>
              <a:ext cx="1567953"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5" name="Rectangle 74"/>
            <p:cNvSpPr/>
            <p:nvPr/>
          </p:nvSpPr>
          <p:spPr>
            <a:xfrm rot="16200000">
              <a:off x="-1111689" y="4263681"/>
              <a:ext cx="3534656"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76" name="Straight Connector 75"/>
            <p:cNvCxnSpPr/>
            <p:nvPr/>
          </p:nvCxnSpPr>
          <p:spPr>
            <a:xfrm>
              <a:off x="1096337" y="292222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096337" y="300945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1096337" y="309607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096337" y="318472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096337" y="33542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1096337" y="343461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1096337" y="351763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096337" y="36006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096337" y="377634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096337" y="386696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096337" y="394250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096337" y="402718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1096337" y="419378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1096337" y="436343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1096337" y="428025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1096337" y="445304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1096337" y="462022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1101947" y="470828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1096337" y="479339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1096337" y="487246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1096337" y="504566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1096337" y="513678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1096337" y="521629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1096337" y="529932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rot="16200000">
              <a:off x="218836"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16200000">
              <a:off x="840312"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16200000">
              <a:off x="2089341"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rot="16200000">
              <a:off x="2709144"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16200000">
              <a:off x="332828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16200000">
              <a:off x="394883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rot="16200000">
              <a:off x="4561233" y="4346321"/>
              <a:ext cx="301288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a:off x="1096337" y="546733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a:off x="1096337" y="555845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a:off x="1096337" y="563796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a:off x="1096337" y="572099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p:nvPr/>
          </p:nvCxnSpPr>
          <p:spPr>
            <a:xfrm rot="16200000">
              <a:off x="1463939" y="4341246"/>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0" name="Chart 149"/>
            <p:cNvGraphicFramePr/>
            <p:nvPr>
              <p:extLst/>
            </p:nvPr>
          </p:nvGraphicFramePr>
          <p:xfrm>
            <a:off x="755650" y="2705967"/>
            <a:ext cx="5575756" cy="3424480"/>
          </p:xfrm>
          <a:graphic>
            <a:graphicData uri="http://schemas.openxmlformats.org/drawingml/2006/chart">
              <c:chart xmlns:c="http://schemas.openxmlformats.org/drawingml/2006/chart" xmlns:r="http://schemas.openxmlformats.org/officeDocument/2006/relationships" r:id="rId3"/>
            </a:graphicData>
          </a:graphic>
        </p:graphicFrame>
      </p:grpSp>
      <p:sp>
        <p:nvSpPr>
          <p:cNvPr id="12" name="Rectangle 11"/>
          <p:cNvSpPr/>
          <p:nvPr/>
        </p:nvSpPr>
        <p:spPr>
          <a:xfrm>
            <a:off x="755650" y="669483"/>
            <a:ext cx="7632699"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27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 Population </a:t>
            </a:r>
            <a: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t/>
            </a:r>
            <a:b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br>
            <a: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t>Line </a:t>
            </a: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Graph Questions</a:t>
            </a:r>
            <a:endParaRPr kumimoji="0" lang="en-GB" sz="27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62" name="Rectangle 61"/>
          <p:cNvSpPr/>
          <p:nvPr/>
        </p:nvSpPr>
        <p:spPr>
          <a:xfrm>
            <a:off x="626928" y="1470715"/>
            <a:ext cx="7952922"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Work with your partner to answer Megan’s questions about the population of the UT</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4" name="Rectangular Callout 3"/>
          <p:cNvSpPr/>
          <p:nvPr/>
        </p:nvSpPr>
        <p:spPr>
          <a:xfrm>
            <a:off x="6391455" y="2810344"/>
            <a:ext cx="2016073" cy="1079884"/>
          </a:xfrm>
          <a:prstGeom prst="wedgeRectCallout">
            <a:avLst>
              <a:gd name="adj1" fmla="val -1343"/>
              <a:gd name="adj2" fmla="val 97393"/>
            </a:avLst>
          </a:prstGeom>
          <a:solidFill>
            <a:srgbClr val="C0DEB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In which decade did the population of the UT increase the most? How can you tell?</a:t>
            </a:r>
          </a:p>
        </p:txBody>
      </p:sp>
      <p:cxnSp>
        <p:nvCxnSpPr>
          <p:cNvPr id="10" name="Straight Arrow Connector 9"/>
          <p:cNvCxnSpPr/>
          <p:nvPr/>
        </p:nvCxnSpPr>
        <p:spPr>
          <a:xfrm flipV="1">
            <a:off x="5442915" y="3312291"/>
            <a:ext cx="0" cy="2498546"/>
          </a:xfrm>
          <a:prstGeom prst="straightConnector1">
            <a:avLst/>
          </a:prstGeom>
          <a:ln w="19050">
            <a:solidFill>
              <a:srgbClr val="8D358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1096337" y="3312291"/>
            <a:ext cx="4352271" cy="0"/>
          </a:xfrm>
          <a:prstGeom prst="straightConnector1">
            <a:avLst/>
          </a:prstGeom>
          <a:ln w="19050">
            <a:solidFill>
              <a:srgbClr val="8D358A"/>
            </a:solidFill>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flipV="1">
            <a:off x="6064337" y="3143843"/>
            <a:ext cx="0" cy="2664000"/>
          </a:xfrm>
          <a:prstGeom prst="straightConnector1">
            <a:avLst/>
          </a:prstGeom>
          <a:ln w="19050">
            <a:solidFill>
              <a:srgbClr val="8D358A"/>
            </a:solidFill>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H="1">
            <a:off x="1096337" y="3136651"/>
            <a:ext cx="4968001" cy="0"/>
          </a:xfrm>
          <a:prstGeom prst="straightConnector1">
            <a:avLst/>
          </a:prstGeom>
          <a:ln w="19050">
            <a:solidFill>
              <a:srgbClr val="8D358A"/>
            </a:solidFill>
            <a:tailEnd type="triangle"/>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flipV="1">
            <a:off x="1096337" y="3149601"/>
            <a:ext cx="0" cy="149042"/>
          </a:xfrm>
          <a:prstGeom prst="straightConnector1">
            <a:avLst/>
          </a:prstGeom>
          <a:ln w="19050">
            <a:solidFill>
              <a:srgbClr val="8D358A"/>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69" name="Pair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cxnSp>
        <p:nvCxnSpPr>
          <p:cNvPr id="159" name="Straight Connector 158"/>
          <p:cNvCxnSpPr/>
          <p:nvPr/>
        </p:nvCxnSpPr>
        <p:spPr>
          <a:xfrm flipV="1">
            <a:off x="1130396" y="3693286"/>
            <a:ext cx="1187492" cy="213208"/>
          </a:xfrm>
          <a:prstGeom prst="line">
            <a:avLst/>
          </a:prstGeom>
          <a:ln w="19050">
            <a:solidFill>
              <a:srgbClr val="8D358A"/>
            </a:solidFill>
            <a:prstDash val="sysDash"/>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p:nvPicPr>
        <p:blipFill rotWithShape="1">
          <a:blip r:embed="rId11" cstate="print">
            <a:extLst>
              <a:ext uri="{28A0092B-C50C-407E-A947-70E740481C1C}">
                <a14:useLocalDpi xmlns:a14="http://schemas.microsoft.com/office/drawing/2010/main" val="0"/>
              </a:ext>
            </a:extLst>
          </a:blip>
          <a:srcRect l="-1" r="41395" b="53033"/>
          <a:stretch/>
        </p:blipFill>
        <p:spPr>
          <a:xfrm>
            <a:off x="6456390" y="4151097"/>
            <a:ext cx="2687610" cy="2706904"/>
          </a:xfrm>
          <a:prstGeom prst="rect">
            <a:avLst/>
          </a:prstGeom>
        </p:spPr>
      </p:pic>
      <p:sp>
        <p:nvSpPr>
          <p:cNvPr id="65" name="Rectangular Callout 64"/>
          <p:cNvSpPr/>
          <p:nvPr/>
        </p:nvSpPr>
        <p:spPr>
          <a:xfrm>
            <a:off x="6215059" y="1882720"/>
            <a:ext cx="2792242" cy="2157102"/>
          </a:xfrm>
          <a:prstGeom prst="wedgeRectCallout">
            <a:avLst>
              <a:gd name="adj1" fmla="val -4145"/>
              <a:gd name="adj2" fmla="val 74200"/>
            </a:avLst>
          </a:prstGeom>
          <a:solidFill>
            <a:srgbClr val="CCB5D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The population increased the most between 2001 and 2011. We can tell because this section of the graph looks like it has the steepest line. When we check using subtraction, these two years have the biggest difference in population – an increase of 4 million people</a:t>
            </a: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162" name="TextBox 161"/>
          <p:cNvSpPr txBox="1"/>
          <p:nvPr/>
        </p:nvSpPr>
        <p:spPr>
          <a:xfrm>
            <a:off x="1002142" y="3819724"/>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3" name="TextBox 162"/>
          <p:cNvSpPr txBox="1"/>
          <p:nvPr/>
        </p:nvSpPr>
        <p:spPr>
          <a:xfrm>
            <a:off x="2238325" y="361028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4" name="TextBox 163"/>
          <p:cNvSpPr txBox="1"/>
          <p:nvPr/>
        </p:nvSpPr>
        <p:spPr>
          <a:xfrm>
            <a:off x="2860342" y="3477798"/>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5" name="TextBox 164"/>
          <p:cNvSpPr txBox="1"/>
          <p:nvPr/>
        </p:nvSpPr>
        <p:spPr>
          <a:xfrm>
            <a:off x="3492796" y="335025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6" name="TextBox 165"/>
          <p:cNvSpPr txBox="1"/>
          <p:nvPr/>
        </p:nvSpPr>
        <p:spPr>
          <a:xfrm>
            <a:off x="4110761" y="334950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7" name="TextBox 166"/>
          <p:cNvSpPr txBox="1"/>
          <p:nvPr/>
        </p:nvSpPr>
        <p:spPr>
          <a:xfrm>
            <a:off x="4726427" y="3264990"/>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8" name="TextBox 167"/>
          <p:cNvSpPr txBox="1"/>
          <p:nvPr/>
        </p:nvSpPr>
        <p:spPr>
          <a:xfrm>
            <a:off x="5348774" y="322579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9" name="TextBox 168"/>
          <p:cNvSpPr txBox="1"/>
          <p:nvPr/>
        </p:nvSpPr>
        <p:spPr>
          <a:xfrm>
            <a:off x="5971302" y="3057842"/>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Tree>
    <p:extLst>
      <p:ext uri="{BB962C8B-B14F-4D97-AF65-F5344CB8AC3E}">
        <p14:creationId xmlns:p14="http://schemas.microsoft.com/office/powerpoint/2010/main" val="138861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5"/>
                                        </p:tgtEl>
                                        <p:attrNameLst>
                                          <p:attrName>style.visibility</p:attrName>
                                        </p:attrNameLst>
                                      </p:cBhvr>
                                      <p:to>
                                        <p:strVal val="visible"/>
                                      </p:to>
                                    </p:set>
                                    <p:animEffect transition="in" filter="fade">
                                      <p:cBhvr>
                                        <p:cTn id="17" dur="500"/>
                                        <p:tgtEl>
                                          <p:spTgt spid="65"/>
                                        </p:tgtEl>
                                      </p:cBhvr>
                                    </p:animEffect>
                                  </p:childTnLst>
                                </p:cTn>
                              </p:par>
                              <p:par>
                                <p:cTn id="18" presetID="10" presetClass="exit" presetSubtype="0" fill="hold" grpId="1" nodeType="with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childTnLst>
                          </p:cTn>
                        </p:par>
                        <p:par>
                          <p:cTn id="21" fill="hold">
                            <p:stCondLst>
                              <p:cond delay="5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par>
                          <p:cTn id="25" fill="hold">
                            <p:stCondLst>
                              <p:cond delay="1000"/>
                            </p:stCondLst>
                            <p:childTnLst>
                              <p:par>
                                <p:cTn id="26" presetID="22" presetClass="entr" presetSubtype="2"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1500"/>
                            </p:stCondLst>
                            <p:childTnLst>
                              <p:par>
                                <p:cTn id="30" presetID="22" presetClass="entr" presetSubtype="4"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wipe(down)">
                                      <p:cBhvr>
                                        <p:cTn id="32" dur="500"/>
                                        <p:tgtEl>
                                          <p:spTgt spid="74"/>
                                        </p:tgtEl>
                                      </p:cBhvr>
                                    </p:animEffect>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77"/>
                                        </p:tgtEl>
                                        <p:attrNameLst>
                                          <p:attrName>style.visibility</p:attrName>
                                        </p:attrNameLst>
                                      </p:cBhvr>
                                      <p:to>
                                        <p:strVal val="visible"/>
                                      </p:to>
                                    </p:set>
                                    <p:animEffect transition="in" filter="wipe(right)">
                                      <p:cBhvr>
                                        <p:cTn id="36" dur="500"/>
                                        <p:tgtEl>
                                          <p:spTgt spid="77"/>
                                        </p:tgtEl>
                                      </p:cBhvr>
                                    </p:animEffect>
                                  </p:childTnLst>
                                </p:cTn>
                              </p:par>
                            </p:childTnLst>
                          </p:cTn>
                        </p:par>
                        <p:par>
                          <p:cTn id="37" fill="hold">
                            <p:stCondLst>
                              <p:cond delay="2500"/>
                            </p:stCondLst>
                            <p:childTnLst>
                              <p:par>
                                <p:cTn id="38" presetID="22" presetClass="entr" presetSubtype="4" fill="hold" nodeType="after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wipe(down)">
                                      <p:cBhvr>
                                        <p:cTn id="40" dur="500"/>
                                        <p:tgtEl>
                                          <p:spTgt spid="7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65"/>
                                        </p:tgtEl>
                                      </p:cBhvr>
                                    </p:animEffect>
                                    <p:set>
                                      <p:cBhvr>
                                        <p:cTn id="45" dur="1" fill="hold">
                                          <p:stCondLst>
                                            <p:cond delay="499"/>
                                          </p:stCondLst>
                                        </p:cTn>
                                        <p:tgtEl>
                                          <p:spTgt spid="65"/>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16"/>
                                        </p:tgtEl>
                                      </p:cBhvr>
                                    </p:animEffect>
                                    <p:set>
                                      <p:cBhvr>
                                        <p:cTn id="48" dur="1" fill="hold">
                                          <p:stCondLst>
                                            <p:cond delay="499"/>
                                          </p:stCondLst>
                                        </p:cTn>
                                        <p:tgtEl>
                                          <p:spTgt spid="16"/>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500"/>
                                        <p:tgtEl>
                                          <p:spTgt spid="77"/>
                                        </p:tgtEl>
                                      </p:cBhvr>
                                    </p:animEffect>
                                    <p:set>
                                      <p:cBhvr>
                                        <p:cTn id="51" dur="1" fill="hold">
                                          <p:stCondLst>
                                            <p:cond delay="499"/>
                                          </p:stCondLst>
                                        </p:cTn>
                                        <p:tgtEl>
                                          <p:spTgt spid="77"/>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79"/>
                                        </p:tgtEl>
                                      </p:cBhvr>
                                    </p:animEffect>
                                    <p:set>
                                      <p:cBhvr>
                                        <p:cTn id="54" dur="1" fill="hold">
                                          <p:stCondLst>
                                            <p:cond delay="499"/>
                                          </p:stCondLst>
                                        </p:cTn>
                                        <p:tgtEl>
                                          <p:spTgt spid="79"/>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500"/>
                                        <p:tgtEl>
                                          <p:spTgt spid="10"/>
                                        </p:tgtEl>
                                      </p:cBhvr>
                                    </p:animEffect>
                                    <p:set>
                                      <p:cBhvr>
                                        <p:cTn id="57" dur="1" fill="hold">
                                          <p:stCondLst>
                                            <p:cond delay="499"/>
                                          </p:stCondLst>
                                        </p:cTn>
                                        <p:tgtEl>
                                          <p:spTgt spid="10"/>
                                        </p:tgtEl>
                                        <p:attrNameLst>
                                          <p:attrName>style.visibility</p:attrName>
                                        </p:attrNameLst>
                                      </p:cBhvr>
                                      <p:to>
                                        <p:strVal val="hidden"/>
                                      </p:to>
                                    </p:set>
                                  </p:childTnLst>
                                </p:cTn>
                              </p:par>
                              <p:par>
                                <p:cTn id="58" presetID="10" presetClass="exit" presetSubtype="0" fill="hold" nodeType="withEffect">
                                  <p:stCondLst>
                                    <p:cond delay="0"/>
                                  </p:stCondLst>
                                  <p:childTnLst>
                                    <p:animEffect transition="out" filter="fade">
                                      <p:cBhvr>
                                        <p:cTn id="59" dur="500"/>
                                        <p:tgtEl>
                                          <p:spTgt spid="74"/>
                                        </p:tgtEl>
                                      </p:cBhvr>
                                    </p:animEffect>
                                    <p:set>
                                      <p:cBhvr>
                                        <p:cTn id="60" dur="1" fill="hold">
                                          <p:stCondLst>
                                            <p:cond delay="499"/>
                                          </p:stCondLst>
                                        </p:cTn>
                                        <p:tgtEl>
                                          <p:spTgt spid="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5" grpId="0" animBg="1"/>
      <p:bldP spid="6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2" name="Rectangle 71"/>
          <p:cNvSpPr/>
          <p:nvPr/>
        </p:nvSpPr>
        <p:spPr>
          <a:xfrm>
            <a:off x="626928" y="1470715"/>
            <a:ext cx="7952922"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Work with your partner to answer Megan’s questions about the population of the UT</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3" name="Rectangle 72"/>
          <p:cNvSpPr/>
          <p:nvPr/>
        </p:nvSpPr>
        <p:spPr>
          <a:xfrm>
            <a:off x="514371" y="2276298"/>
            <a:ext cx="5747087" cy="40651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nvGrpSpPr>
          <p:cNvPr id="75" name="Group 74"/>
          <p:cNvGrpSpPr/>
          <p:nvPr/>
        </p:nvGrpSpPr>
        <p:grpSpPr>
          <a:xfrm>
            <a:off x="578695" y="2360590"/>
            <a:ext cx="5752711" cy="3938391"/>
            <a:chOff x="578695" y="2360590"/>
            <a:chExt cx="5752711" cy="3938391"/>
          </a:xfrm>
        </p:grpSpPr>
        <p:sp>
          <p:nvSpPr>
            <p:cNvPr id="76" name="Rectangle 75"/>
            <p:cNvSpPr/>
            <p:nvPr/>
          </p:nvSpPr>
          <p:spPr>
            <a:xfrm>
              <a:off x="1209224" y="2360590"/>
              <a:ext cx="4743392" cy="338554"/>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sng" strike="noStrike" kern="1200" cap="none" spc="0" normalizeH="0" baseline="0" noProof="0" dirty="0">
                  <a:ln>
                    <a:noFill/>
                  </a:ln>
                  <a:solidFill>
                    <a:srgbClr val="1C1C1C"/>
                  </a:solidFill>
                  <a:effectLst/>
                  <a:uLnTx/>
                  <a:uFillTx/>
                  <a:latin typeface="Twinkl"/>
                  <a:ea typeface="+mn-ea"/>
                  <a:cs typeface="+mn-cs"/>
                </a:rPr>
                <a:t>A Line Graph to Show the Population of the United </a:t>
              </a:r>
              <a:r>
                <a:rPr kumimoji="0" lang="en-GB" sz="1100" b="0" i="0" u="sng" strike="noStrike" kern="1200" cap="none" spc="0" normalizeH="0" baseline="0" noProof="0" dirty="0" err="1">
                  <a:ln>
                    <a:noFill/>
                  </a:ln>
                  <a:solidFill>
                    <a:srgbClr val="1C1C1C"/>
                  </a:solidFill>
                  <a:effectLst/>
                  <a:uLnTx/>
                  <a:uFillTx/>
                  <a:latin typeface="Twinkl"/>
                  <a:ea typeface="+mn-ea"/>
                  <a:cs typeface="+mn-cs"/>
                </a:rPr>
                <a:t>Twinkldom</a:t>
              </a:r>
              <a:r>
                <a:rPr kumimoji="0" lang="en-GB" sz="1100" b="0" i="0" u="sng" strike="noStrike" kern="1200" cap="none" spc="0" normalizeH="0" baseline="0" noProof="0" dirty="0">
                  <a:ln>
                    <a:noFill/>
                  </a:ln>
                  <a:solidFill>
                    <a:srgbClr val="1C1C1C"/>
                  </a:solidFill>
                  <a:effectLst/>
                  <a:uLnTx/>
                  <a:uFillTx/>
                  <a:latin typeface="Twinkl"/>
                  <a:ea typeface="+mn-ea"/>
                  <a:cs typeface="+mn-cs"/>
                </a:rPr>
                <a:t> </a:t>
              </a:r>
              <a:br>
                <a:rPr kumimoji="0" lang="en-GB" sz="1100" b="0" i="0" u="sng" strike="noStrike" kern="1200" cap="none" spc="0" normalizeH="0" baseline="0" noProof="0" dirty="0">
                  <a:ln>
                    <a:noFill/>
                  </a:ln>
                  <a:solidFill>
                    <a:srgbClr val="1C1C1C"/>
                  </a:solidFill>
                  <a:effectLst/>
                  <a:uLnTx/>
                  <a:uFillTx/>
                  <a:latin typeface="Twinkl"/>
                  <a:ea typeface="+mn-ea"/>
                  <a:cs typeface="+mn-cs"/>
                </a:rPr>
              </a:br>
              <a:r>
                <a:rPr kumimoji="0" lang="en-GB" sz="1100" b="0" i="0" u="sng" strike="noStrike" kern="1200" cap="none" spc="0" normalizeH="0" baseline="0" noProof="0" dirty="0">
                  <a:ln>
                    <a:noFill/>
                  </a:ln>
                  <a:solidFill>
                    <a:srgbClr val="1C1C1C"/>
                  </a:solidFill>
                  <a:effectLst/>
                  <a:uLnTx/>
                  <a:uFillTx/>
                  <a:latin typeface="Twinkl"/>
                  <a:ea typeface="+mn-ea"/>
                  <a:cs typeface="+mn-cs"/>
                </a:rPr>
                <a:t>from 1931 to </a:t>
              </a:r>
              <a:r>
                <a:rPr kumimoji="0" lang="en-GB" sz="1100" b="0" i="0" u="sng" strike="noStrike" kern="1200" cap="none" spc="0" normalizeH="0" baseline="0" noProof="0" dirty="0" smtClean="0">
                  <a:ln>
                    <a:noFill/>
                  </a:ln>
                  <a:solidFill>
                    <a:srgbClr val="1C1C1C"/>
                  </a:solidFill>
                  <a:effectLst/>
                  <a:uLnTx/>
                  <a:uFillTx/>
                  <a:latin typeface="Twinkl"/>
                  <a:ea typeface="+mn-ea"/>
                  <a:cs typeface="+mn-cs"/>
                </a:rPr>
                <a:t>2011</a:t>
              </a:r>
              <a:endParaRPr kumimoji="0" lang="en-GB" sz="1100" b="0" i="0" u="sng"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7" name="Rectangle 76"/>
            <p:cNvSpPr/>
            <p:nvPr/>
          </p:nvSpPr>
          <p:spPr>
            <a:xfrm>
              <a:off x="2669859" y="6145093"/>
              <a:ext cx="1567953"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8" name="Rectangle 77"/>
            <p:cNvSpPr/>
            <p:nvPr/>
          </p:nvSpPr>
          <p:spPr>
            <a:xfrm rot="16200000">
              <a:off x="-1111689" y="4263681"/>
              <a:ext cx="3534656"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79" name="Straight Connector 78"/>
            <p:cNvCxnSpPr/>
            <p:nvPr/>
          </p:nvCxnSpPr>
          <p:spPr>
            <a:xfrm>
              <a:off x="1096337" y="292222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1096337" y="300945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096337" y="309607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096337" y="318472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1096337" y="33542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1096337" y="343461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096337" y="351763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096337" y="36006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096337" y="377634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096337" y="386696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096337" y="394250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1096337" y="402718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1096337" y="419378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1096337" y="436343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1096337" y="428025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1096337" y="445304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1096337" y="462022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1101947" y="470828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1096337" y="479339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1096337" y="487246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1096337" y="504566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1096337" y="513678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1096337" y="521629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096337" y="529932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16200000">
              <a:off x="218836"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16200000">
              <a:off x="840312"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rot="16200000">
              <a:off x="2089341"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16200000">
              <a:off x="2709144"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16200000">
              <a:off x="332828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rot="16200000">
              <a:off x="394883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a:off x="4561233" y="4346321"/>
              <a:ext cx="301288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a:off x="1096337" y="546733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a:off x="1096337" y="555845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a:off x="1096337" y="563796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p:nvPr/>
          </p:nvCxnSpPr>
          <p:spPr>
            <a:xfrm>
              <a:off x="1096337" y="572099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16200000">
              <a:off x="1463939" y="4341246"/>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1" name="Chart 150"/>
            <p:cNvGraphicFramePr/>
            <p:nvPr>
              <p:extLst/>
            </p:nvPr>
          </p:nvGraphicFramePr>
          <p:xfrm>
            <a:off x="755650" y="2705967"/>
            <a:ext cx="5575756" cy="3424480"/>
          </p:xfrm>
          <a:graphic>
            <a:graphicData uri="http://schemas.openxmlformats.org/drawingml/2006/chart">
              <c:chart xmlns:c="http://schemas.openxmlformats.org/drawingml/2006/chart" xmlns:r="http://schemas.openxmlformats.org/officeDocument/2006/relationships" r:id="rId3"/>
            </a:graphicData>
          </a:graphic>
        </p:graphicFrame>
      </p:grpSp>
      <p:sp>
        <p:nvSpPr>
          <p:cNvPr id="12" name="Rectangle 11"/>
          <p:cNvSpPr/>
          <p:nvPr/>
        </p:nvSpPr>
        <p:spPr>
          <a:xfrm>
            <a:off x="755650" y="669483"/>
            <a:ext cx="7632699"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27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 Population </a:t>
            </a:r>
            <a: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t/>
            </a:r>
            <a:b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br>
            <a: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t>Line </a:t>
            </a: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Graph Questions</a:t>
            </a:r>
            <a:endParaRPr kumimoji="0" lang="en-GB" sz="27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cxnSp>
        <p:nvCxnSpPr>
          <p:cNvPr id="10" name="Straight Arrow Connector 9"/>
          <p:cNvCxnSpPr/>
          <p:nvPr/>
        </p:nvCxnSpPr>
        <p:spPr>
          <a:xfrm flipV="1">
            <a:off x="3588740" y="3434610"/>
            <a:ext cx="0" cy="2381950"/>
          </a:xfrm>
          <a:prstGeom prst="straightConnector1">
            <a:avLst/>
          </a:prstGeom>
          <a:ln w="19050">
            <a:solidFill>
              <a:srgbClr val="8D358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3623391" y="3440960"/>
            <a:ext cx="533336" cy="0"/>
          </a:xfrm>
          <a:prstGeom prst="straightConnector1">
            <a:avLst/>
          </a:prstGeom>
          <a:ln w="19050">
            <a:solidFill>
              <a:srgbClr val="8D358A"/>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flipV="1">
            <a:off x="4209088" y="3434610"/>
            <a:ext cx="0" cy="2377384"/>
          </a:xfrm>
          <a:prstGeom prst="straightConnector1">
            <a:avLst/>
          </a:prstGeom>
          <a:ln w="19050">
            <a:solidFill>
              <a:srgbClr val="8D358A"/>
            </a:solidFill>
            <a:tailEnd type="triangle"/>
          </a:ln>
        </p:spPr>
        <p:style>
          <a:lnRef idx="1">
            <a:schemeClr val="accent1"/>
          </a:lnRef>
          <a:fillRef idx="0">
            <a:schemeClr val="accent1"/>
          </a:fillRef>
          <a:effectRef idx="0">
            <a:schemeClr val="accent1"/>
          </a:effectRef>
          <a:fontRef idx="minor">
            <a:schemeClr val="tx1"/>
          </a:fontRef>
        </p:style>
      </p:cxnSp>
      <p:pic>
        <p:nvPicPr>
          <p:cNvPr id="67" name="Pair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69" name="Picture 68"/>
          <p:cNvPicPr>
            <a:picLocks noChangeAspect="1"/>
          </p:cNvPicPr>
          <p:nvPr/>
        </p:nvPicPr>
        <p:blipFill rotWithShape="1">
          <a:blip r:embed="rId11" cstate="print">
            <a:extLst>
              <a:ext uri="{28A0092B-C50C-407E-A947-70E740481C1C}">
                <a14:useLocalDpi xmlns:a14="http://schemas.microsoft.com/office/drawing/2010/main" val="0"/>
              </a:ext>
            </a:extLst>
          </a:blip>
          <a:srcRect l="-1" r="41395" b="53033"/>
          <a:stretch/>
        </p:blipFill>
        <p:spPr>
          <a:xfrm>
            <a:off x="6456390" y="4151097"/>
            <a:ext cx="2687610" cy="2706904"/>
          </a:xfrm>
          <a:prstGeom prst="rect">
            <a:avLst/>
          </a:prstGeom>
        </p:spPr>
      </p:pic>
      <p:cxnSp>
        <p:nvCxnSpPr>
          <p:cNvPr id="160" name="Straight Connector 159"/>
          <p:cNvCxnSpPr/>
          <p:nvPr/>
        </p:nvCxnSpPr>
        <p:spPr>
          <a:xfrm flipV="1">
            <a:off x="1130396" y="3693286"/>
            <a:ext cx="1187492" cy="213208"/>
          </a:xfrm>
          <a:prstGeom prst="line">
            <a:avLst/>
          </a:prstGeom>
          <a:ln w="19050">
            <a:solidFill>
              <a:srgbClr val="8D358A"/>
            </a:solidFill>
            <a:prstDash val="sysDash"/>
          </a:ln>
        </p:spPr>
        <p:style>
          <a:lnRef idx="1">
            <a:schemeClr val="accent1"/>
          </a:lnRef>
          <a:fillRef idx="0">
            <a:schemeClr val="accent1"/>
          </a:fillRef>
          <a:effectRef idx="0">
            <a:schemeClr val="accent1"/>
          </a:effectRef>
          <a:fontRef idx="minor">
            <a:schemeClr val="tx1"/>
          </a:fontRef>
        </p:style>
      </p:cxnSp>
      <p:sp>
        <p:nvSpPr>
          <p:cNvPr id="4" name="Rectangular Callout 3"/>
          <p:cNvSpPr/>
          <p:nvPr/>
        </p:nvSpPr>
        <p:spPr>
          <a:xfrm>
            <a:off x="6524527" y="2482305"/>
            <a:ext cx="1930783" cy="1510771"/>
          </a:xfrm>
          <a:prstGeom prst="wedgeRectCallout">
            <a:avLst>
              <a:gd name="adj1" fmla="val -384"/>
              <a:gd name="adj2" fmla="val 82880"/>
            </a:avLst>
          </a:prstGeom>
          <a:solidFill>
            <a:srgbClr val="C0DE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Between which years does the graph show the population stayed the same? Do you think it did stay exactly the same</a:t>
            </a: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161" name="TextBox 160"/>
          <p:cNvSpPr txBox="1"/>
          <p:nvPr/>
        </p:nvSpPr>
        <p:spPr>
          <a:xfrm>
            <a:off x="1002142" y="3819724"/>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2" name="TextBox 161"/>
          <p:cNvSpPr txBox="1"/>
          <p:nvPr/>
        </p:nvSpPr>
        <p:spPr>
          <a:xfrm>
            <a:off x="2238325" y="361028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3" name="TextBox 162"/>
          <p:cNvSpPr txBox="1"/>
          <p:nvPr/>
        </p:nvSpPr>
        <p:spPr>
          <a:xfrm>
            <a:off x="2860342" y="3477798"/>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4" name="TextBox 163"/>
          <p:cNvSpPr txBox="1"/>
          <p:nvPr/>
        </p:nvSpPr>
        <p:spPr>
          <a:xfrm>
            <a:off x="3492796" y="335025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5" name="TextBox 164"/>
          <p:cNvSpPr txBox="1"/>
          <p:nvPr/>
        </p:nvSpPr>
        <p:spPr>
          <a:xfrm>
            <a:off x="4110761" y="334950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6" name="TextBox 165"/>
          <p:cNvSpPr txBox="1"/>
          <p:nvPr/>
        </p:nvSpPr>
        <p:spPr>
          <a:xfrm>
            <a:off x="4726427" y="3264990"/>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7" name="TextBox 166"/>
          <p:cNvSpPr txBox="1"/>
          <p:nvPr/>
        </p:nvSpPr>
        <p:spPr>
          <a:xfrm>
            <a:off x="5348774" y="322579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168" name="TextBox 167"/>
          <p:cNvSpPr txBox="1"/>
          <p:nvPr/>
        </p:nvSpPr>
        <p:spPr>
          <a:xfrm>
            <a:off x="5971302" y="3057842"/>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65" name="Rectangular Callout 64"/>
          <p:cNvSpPr/>
          <p:nvPr/>
        </p:nvSpPr>
        <p:spPr>
          <a:xfrm>
            <a:off x="4707234" y="1884117"/>
            <a:ext cx="3176165" cy="2157102"/>
          </a:xfrm>
          <a:prstGeom prst="wedgeRectCallout">
            <a:avLst>
              <a:gd name="adj1" fmla="val 39359"/>
              <a:gd name="adj2" fmla="val 71809"/>
            </a:avLst>
          </a:prstGeom>
          <a:solidFill>
            <a:srgbClr val="CCB5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The graph shows that the population stayed the same between 1971 and 1981. However, the population is in millions, rounded to the nearest million, so it could have changed between 55 000 000 and 56 499 999 and it would still be shown as 56 million on the graph. It is unlikely that it stayed exactly the same</a:t>
            </a: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Tree>
    <p:extLst>
      <p:ext uri="{BB962C8B-B14F-4D97-AF65-F5344CB8AC3E}">
        <p14:creationId xmlns:p14="http://schemas.microsoft.com/office/powerpoint/2010/main" val="2586331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par>
                                <p:cTn id="13" presetID="10" presetClass="exit" presetSubtype="0" fill="hold" grpId="1" nodeType="with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wipe(down)">
                                      <p:cBhvr>
                                        <p:cTn id="23" dur="500"/>
                                        <p:tgtEl>
                                          <p:spTgt spid="74"/>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65"/>
                                        </p:tgtEl>
                                      </p:cBhvr>
                                    </p:animEffect>
                                    <p:set>
                                      <p:cBhvr>
                                        <p:cTn id="32" dur="1" fill="hold">
                                          <p:stCondLst>
                                            <p:cond delay="499"/>
                                          </p:stCondLst>
                                        </p:cTn>
                                        <p:tgtEl>
                                          <p:spTgt spid="65"/>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74"/>
                                        </p:tgtEl>
                                      </p:cBhvr>
                                    </p:animEffect>
                                    <p:set>
                                      <p:cBhvr>
                                        <p:cTn id="38" dur="1" fill="hold">
                                          <p:stCondLst>
                                            <p:cond delay="499"/>
                                          </p:stCondLst>
                                        </p:cTn>
                                        <p:tgtEl>
                                          <p:spTgt spid="74"/>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16"/>
                                        </p:tgtEl>
                                      </p:cBhvr>
                                    </p:animEffect>
                                    <p:set>
                                      <p:cBhvr>
                                        <p:cTn id="4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5" grpId="0" animBg="1"/>
      <p:bldP spid="6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9" name="Rectangle 208"/>
          <p:cNvSpPr/>
          <p:nvPr/>
        </p:nvSpPr>
        <p:spPr>
          <a:xfrm>
            <a:off x="626928" y="1470715"/>
            <a:ext cx="7952922"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rPr>
              <a:t>Work with your partner to answer Megan’s questions about the population of the UT</a:t>
            </a:r>
            <a:r>
              <a:rPr kumimoji="0" lang="en-GB" sz="16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6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157" name="Rectangle 156"/>
          <p:cNvSpPr/>
          <p:nvPr/>
        </p:nvSpPr>
        <p:spPr>
          <a:xfrm>
            <a:off x="514371" y="2276298"/>
            <a:ext cx="5747087" cy="40651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nvGrpSpPr>
          <p:cNvPr id="158" name="Group 157"/>
          <p:cNvGrpSpPr/>
          <p:nvPr/>
        </p:nvGrpSpPr>
        <p:grpSpPr>
          <a:xfrm>
            <a:off x="578695" y="2360590"/>
            <a:ext cx="5752711" cy="3938391"/>
            <a:chOff x="578695" y="2360590"/>
            <a:chExt cx="5752711" cy="3938391"/>
          </a:xfrm>
        </p:grpSpPr>
        <p:sp>
          <p:nvSpPr>
            <p:cNvPr id="159" name="Rectangle 158"/>
            <p:cNvSpPr/>
            <p:nvPr/>
          </p:nvSpPr>
          <p:spPr>
            <a:xfrm>
              <a:off x="1215714" y="2360590"/>
              <a:ext cx="4743392" cy="338554"/>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sng" strike="noStrike" kern="1200" cap="none" spc="0" normalizeH="0" baseline="0" noProof="0" dirty="0">
                  <a:ln>
                    <a:noFill/>
                  </a:ln>
                  <a:solidFill>
                    <a:srgbClr val="1C1C1C"/>
                  </a:solidFill>
                  <a:effectLst/>
                  <a:uLnTx/>
                  <a:uFillTx/>
                  <a:latin typeface="Twinkl"/>
                  <a:ea typeface="+mn-ea"/>
                  <a:cs typeface="+mn-cs"/>
                </a:rPr>
                <a:t>A Line Graph to Show the Population of the United </a:t>
              </a:r>
              <a:r>
                <a:rPr kumimoji="0" lang="en-GB" sz="1100" b="0" i="0" u="sng" strike="noStrike" kern="1200" cap="none" spc="0" normalizeH="0" baseline="0" noProof="0" dirty="0" err="1">
                  <a:ln>
                    <a:noFill/>
                  </a:ln>
                  <a:solidFill>
                    <a:srgbClr val="1C1C1C"/>
                  </a:solidFill>
                  <a:effectLst/>
                  <a:uLnTx/>
                  <a:uFillTx/>
                  <a:latin typeface="Twinkl"/>
                  <a:ea typeface="+mn-ea"/>
                  <a:cs typeface="+mn-cs"/>
                </a:rPr>
                <a:t>Twinkldom</a:t>
              </a:r>
              <a:r>
                <a:rPr kumimoji="0" lang="en-GB" sz="1100" b="0" i="0" u="sng" strike="noStrike" kern="1200" cap="none" spc="0" normalizeH="0" baseline="0" noProof="0" dirty="0">
                  <a:ln>
                    <a:noFill/>
                  </a:ln>
                  <a:solidFill>
                    <a:srgbClr val="1C1C1C"/>
                  </a:solidFill>
                  <a:effectLst/>
                  <a:uLnTx/>
                  <a:uFillTx/>
                  <a:latin typeface="Twinkl"/>
                  <a:ea typeface="+mn-ea"/>
                  <a:cs typeface="+mn-cs"/>
                </a:rPr>
                <a:t> </a:t>
              </a:r>
              <a:br>
                <a:rPr kumimoji="0" lang="en-GB" sz="1100" b="0" i="0" u="sng" strike="noStrike" kern="1200" cap="none" spc="0" normalizeH="0" baseline="0" noProof="0" dirty="0">
                  <a:ln>
                    <a:noFill/>
                  </a:ln>
                  <a:solidFill>
                    <a:srgbClr val="1C1C1C"/>
                  </a:solidFill>
                  <a:effectLst/>
                  <a:uLnTx/>
                  <a:uFillTx/>
                  <a:latin typeface="Twinkl"/>
                  <a:ea typeface="+mn-ea"/>
                  <a:cs typeface="+mn-cs"/>
                </a:rPr>
              </a:br>
              <a:r>
                <a:rPr kumimoji="0" lang="en-GB" sz="1100" b="0" i="0" u="sng" strike="noStrike" kern="1200" cap="none" spc="0" normalizeH="0" baseline="0" noProof="0" dirty="0">
                  <a:ln>
                    <a:noFill/>
                  </a:ln>
                  <a:solidFill>
                    <a:srgbClr val="1C1C1C"/>
                  </a:solidFill>
                  <a:effectLst/>
                  <a:uLnTx/>
                  <a:uFillTx/>
                  <a:latin typeface="Twinkl"/>
                  <a:ea typeface="+mn-ea"/>
                  <a:cs typeface="+mn-cs"/>
                </a:rPr>
                <a:t>from 1931 to </a:t>
              </a:r>
              <a:r>
                <a:rPr kumimoji="0" lang="en-GB" sz="1100" b="0" i="0" u="sng" strike="noStrike" kern="1200" cap="none" spc="0" normalizeH="0" baseline="0" noProof="0" dirty="0" smtClean="0">
                  <a:ln>
                    <a:noFill/>
                  </a:ln>
                  <a:solidFill>
                    <a:srgbClr val="1C1C1C"/>
                  </a:solidFill>
                  <a:effectLst/>
                  <a:uLnTx/>
                  <a:uFillTx/>
                  <a:latin typeface="Twinkl"/>
                  <a:ea typeface="+mn-ea"/>
                  <a:cs typeface="+mn-cs"/>
                </a:rPr>
                <a:t>2011</a:t>
              </a:r>
              <a:endParaRPr kumimoji="0" lang="en-GB" sz="1100" b="0" i="0" u="sng"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160" name="Rectangle 159"/>
            <p:cNvSpPr/>
            <p:nvPr/>
          </p:nvSpPr>
          <p:spPr>
            <a:xfrm>
              <a:off x="2669859" y="6145093"/>
              <a:ext cx="1567953"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Year</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161" name="Rectangle 160"/>
            <p:cNvSpPr/>
            <p:nvPr/>
          </p:nvSpPr>
          <p:spPr>
            <a:xfrm rot="16200000">
              <a:off x="-1111689" y="4263681"/>
              <a:ext cx="3534656" cy="153888"/>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srgbClr val="1C1C1C"/>
                  </a:solidFill>
                  <a:effectLst/>
                  <a:uLnTx/>
                  <a:uFillTx/>
                  <a:latin typeface="Twinkl" pitchFamily="50" charset="0"/>
                  <a:ea typeface="+mn-ea"/>
                  <a:cs typeface="+mn-cs"/>
                </a:rPr>
                <a:t>Population (in millions, rounded to the nearest million)</a:t>
              </a:r>
              <a:endParaRPr kumimoji="0" lang="en-GB" sz="10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cxnSp>
          <p:nvCxnSpPr>
            <p:cNvPr id="162" name="Straight Connector 161"/>
            <p:cNvCxnSpPr/>
            <p:nvPr/>
          </p:nvCxnSpPr>
          <p:spPr>
            <a:xfrm>
              <a:off x="1096337" y="292222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a:off x="1096337" y="300945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a:off x="1096337" y="309607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1096337" y="318472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a:off x="1096337" y="33542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a:off x="1096337" y="343461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p:nvPr/>
          </p:nvCxnSpPr>
          <p:spPr>
            <a:xfrm>
              <a:off x="1096337" y="351763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1096337" y="360067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a:off x="1096337" y="377634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a:off x="1096337" y="386696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a:xfrm>
              <a:off x="1096337" y="394250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a:off x="1096337" y="402718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a:xfrm>
              <a:off x="1096337" y="419378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a:off x="1096337" y="436343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p:nvPr/>
          </p:nvCxnSpPr>
          <p:spPr>
            <a:xfrm>
              <a:off x="1096337" y="428025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a:off x="1096337" y="445304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a:off x="1096337" y="462022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p:nvCxnSpPr>
          <p:spPr>
            <a:xfrm>
              <a:off x="1101947" y="470828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1096337" y="4793397"/>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a:off x="1096337" y="487246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a:off x="1096337" y="5045668"/>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a:off x="1096337" y="5136785"/>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a:off x="1096337" y="5216290"/>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a:off x="1096337" y="5299323"/>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a:off x="218836"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a:off x="840312" y="4340315"/>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a:off x="2089341"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a:off x="2709144"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a:off x="332828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p:nvCxnSpPr>
          <p:spPr>
            <a:xfrm rot="16200000">
              <a:off x="3948838" y="4340314"/>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p:cNvCxnSpPr/>
            <p:nvPr/>
          </p:nvCxnSpPr>
          <p:spPr>
            <a:xfrm rot="16200000">
              <a:off x="4561233" y="4346321"/>
              <a:ext cx="301288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p:nvCxnSpPr>
          <p:spPr>
            <a:xfrm>
              <a:off x="1096337" y="5467339"/>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p:nvCxnSpPr>
          <p:spPr>
            <a:xfrm>
              <a:off x="1096337" y="5558456"/>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p:nvCxnSpPr>
          <p:spPr>
            <a:xfrm>
              <a:off x="1096337" y="5637961"/>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p:cNvCxnSpPr/>
            <p:nvPr/>
          </p:nvCxnSpPr>
          <p:spPr>
            <a:xfrm>
              <a:off x="1096337" y="5720994"/>
              <a:ext cx="4968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rot="16200000">
              <a:off x="1463939" y="4341246"/>
              <a:ext cx="299949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98" name="Chart 197"/>
            <p:cNvGraphicFramePr/>
            <p:nvPr>
              <p:extLst/>
            </p:nvPr>
          </p:nvGraphicFramePr>
          <p:xfrm>
            <a:off x="755650" y="2705967"/>
            <a:ext cx="5575756" cy="3424480"/>
          </p:xfrm>
          <a:graphic>
            <a:graphicData uri="http://schemas.openxmlformats.org/drawingml/2006/chart">
              <c:chart xmlns:c="http://schemas.openxmlformats.org/drawingml/2006/chart" xmlns:r="http://schemas.openxmlformats.org/officeDocument/2006/relationships" r:id="rId3"/>
            </a:graphicData>
          </a:graphic>
        </p:graphicFrame>
      </p:grpSp>
      <p:sp>
        <p:nvSpPr>
          <p:cNvPr id="12" name="Rectangle 11"/>
          <p:cNvSpPr/>
          <p:nvPr/>
        </p:nvSpPr>
        <p:spPr>
          <a:xfrm>
            <a:off x="755650" y="669483"/>
            <a:ext cx="7632699"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United </a:t>
            </a:r>
            <a:r>
              <a:rPr kumimoji="0" lang="en-GB" sz="2700" b="1" i="0" u="none" strike="noStrike" kern="1200" cap="none" spc="0" normalizeH="0" baseline="0" noProof="0" dirty="0" err="1">
                <a:ln>
                  <a:noFill/>
                </a:ln>
                <a:solidFill>
                  <a:srgbClr val="1C1C1C"/>
                </a:solidFill>
                <a:effectLst/>
                <a:uLnTx/>
                <a:uFillTx/>
                <a:latin typeface="Twinkl" pitchFamily="50" charset="0"/>
                <a:ea typeface="+mn-ea"/>
                <a:cs typeface="+mn-cs"/>
              </a:rPr>
              <a:t>Twinkldom</a:t>
            </a: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 Population </a:t>
            </a:r>
            <a: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t/>
            </a:r>
            <a:b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br>
            <a:r>
              <a:rPr kumimoji="0" lang="en-GB" sz="2700" b="1" i="0" u="none" strike="noStrike" kern="1200" cap="none" spc="0" normalizeH="0" baseline="0" noProof="0" dirty="0" smtClean="0">
                <a:ln>
                  <a:noFill/>
                </a:ln>
                <a:solidFill>
                  <a:srgbClr val="1C1C1C"/>
                </a:solidFill>
                <a:effectLst/>
                <a:uLnTx/>
                <a:uFillTx/>
                <a:latin typeface="Twinkl" pitchFamily="50" charset="0"/>
                <a:ea typeface="+mn-ea"/>
                <a:cs typeface="+mn-cs"/>
              </a:rPr>
              <a:t>Line </a:t>
            </a:r>
            <a:r>
              <a:rPr kumimoji="0" lang="en-GB" sz="2700" b="1" i="0" u="none" strike="noStrike" kern="1200" cap="none" spc="0" normalizeH="0" baseline="0" noProof="0" dirty="0">
                <a:ln>
                  <a:noFill/>
                </a:ln>
                <a:solidFill>
                  <a:srgbClr val="1C1C1C"/>
                </a:solidFill>
                <a:effectLst/>
                <a:uLnTx/>
                <a:uFillTx/>
                <a:latin typeface="Twinkl" pitchFamily="50" charset="0"/>
                <a:ea typeface="+mn-ea"/>
                <a:cs typeface="+mn-cs"/>
              </a:rPr>
              <a:t>Graph Questions</a:t>
            </a:r>
            <a:endParaRPr kumimoji="0" lang="en-GB" sz="2700" b="1" i="0" u="none" strike="noStrike" kern="1200" cap="none" spc="0" normalizeH="0" baseline="0" noProof="0" dirty="0">
              <a:ln>
                <a:noFill/>
              </a:ln>
              <a:solidFill>
                <a:srgbClr val="1C1C1C"/>
              </a:solidFill>
              <a:effectLst/>
              <a:uLnTx/>
              <a:uFillTx/>
              <a:latin typeface="Twinkl"/>
              <a:ea typeface="+mn-ea"/>
              <a:cs typeface="+mn-cs"/>
            </a:endParaRP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5" name="Pair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cxnSp>
        <p:nvCxnSpPr>
          <p:cNvPr id="210" name="Straight Connector 209"/>
          <p:cNvCxnSpPr/>
          <p:nvPr/>
        </p:nvCxnSpPr>
        <p:spPr>
          <a:xfrm flipV="1">
            <a:off x="1130396" y="3693286"/>
            <a:ext cx="1187492" cy="213208"/>
          </a:xfrm>
          <a:prstGeom prst="line">
            <a:avLst/>
          </a:prstGeom>
          <a:ln w="19050">
            <a:solidFill>
              <a:srgbClr val="8D358A"/>
            </a:solidFill>
            <a:prstDash val="sysDash"/>
          </a:ln>
        </p:spPr>
        <p:style>
          <a:lnRef idx="1">
            <a:schemeClr val="accent1"/>
          </a:lnRef>
          <a:fillRef idx="0">
            <a:schemeClr val="accent1"/>
          </a:fillRef>
          <a:effectRef idx="0">
            <a:schemeClr val="accent1"/>
          </a:effectRef>
          <a:fontRef idx="minor">
            <a:schemeClr val="tx1"/>
          </a:fontRef>
        </p:style>
      </p:cxnSp>
      <p:pic>
        <p:nvPicPr>
          <p:cNvPr id="211" name="Picture 210"/>
          <p:cNvPicPr>
            <a:picLocks noChangeAspect="1"/>
          </p:cNvPicPr>
          <p:nvPr/>
        </p:nvPicPr>
        <p:blipFill rotWithShape="1">
          <a:blip r:embed="rId11" cstate="print">
            <a:extLst>
              <a:ext uri="{28A0092B-C50C-407E-A947-70E740481C1C}">
                <a14:useLocalDpi xmlns:a14="http://schemas.microsoft.com/office/drawing/2010/main" val="0"/>
              </a:ext>
            </a:extLst>
          </a:blip>
          <a:srcRect l="-1" r="41395" b="53033"/>
          <a:stretch/>
        </p:blipFill>
        <p:spPr>
          <a:xfrm>
            <a:off x="6456390" y="4151097"/>
            <a:ext cx="2687610" cy="2706904"/>
          </a:xfrm>
          <a:prstGeom prst="rect">
            <a:avLst/>
          </a:prstGeom>
        </p:spPr>
      </p:pic>
      <p:sp>
        <p:nvSpPr>
          <p:cNvPr id="3" name="Oval 2"/>
          <p:cNvSpPr/>
          <p:nvPr/>
        </p:nvSpPr>
        <p:spPr>
          <a:xfrm rot="21088346">
            <a:off x="984691" y="3422770"/>
            <a:ext cx="1502042" cy="731256"/>
          </a:xfrm>
          <a:prstGeom prst="ellipse">
            <a:avLst/>
          </a:prstGeom>
          <a:no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212" name="TextBox 211"/>
          <p:cNvSpPr txBox="1"/>
          <p:nvPr/>
        </p:nvSpPr>
        <p:spPr>
          <a:xfrm>
            <a:off x="1002142" y="3819724"/>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213" name="TextBox 212"/>
          <p:cNvSpPr txBox="1"/>
          <p:nvPr/>
        </p:nvSpPr>
        <p:spPr>
          <a:xfrm>
            <a:off x="2238325" y="361028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214" name="TextBox 213"/>
          <p:cNvSpPr txBox="1"/>
          <p:nvPr/>
        </p:nvSpPr>
        <p:spPr>
          <a:xfrm>
            <a:off x="2860342" y="3477798"/>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215" name="TextBox 214"/>
          <p:cNvSpPr txBox="1"/>
          <p:nvPr/>
        </p:nvSpPr>
        <p:spPr>
          <a:xfrm>
            <a:off x="3492796" y="335025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216" name="TextBox 215"/>
          <p:cNvSpPr txBox="1"/>
          <p:nvPr/>
        </p:nvSpPr>
        <p:spPr>
          <a:xfrm>
            <a:off x="4110761" y="3349501"/>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217" name="TextBox 216"/>
          <p:cNvSpPr txBox="1"/>
          <p:nvPr/>
        </p:nvSpPr>
        <p:spPr>
          <a:xfrm>
            <a:off x="4726427" y="3264990"/>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218" name="TextBox 217"/>
          <p:cNvSpPr txBox="1"/>
          <p:nvPr/>
        </p:nvSpPr>
        <p:spPr>
          <a:xfrm>
            <a:off x="5348774" y="3225795"/>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219" name="TextBox 218"/>
          <p:cNvSpPr txBox="1"/>
          <p:nvPr/>
        </p:nvSpPr>
        <p:spPr>
          <a:xfrm>
            <a:off x="5971302" y="3057842"/>
            <a:ext cx="196702" cy="379591"/>
          </a:xfrm>
          <a:prstGeom prst="rect">
            <a:avLst/>
          </a:prstGeom>
          <a:noFill/>
        </p:spPr>
        <p:txBody>
          <a:bodyPr wrap="square"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30000" noProof="0" dirty="0">
                <a:ln>
                  <a:noFill/>
                </a:ln>
                <a:solidFill>
                  <a:srgbClr val="1C1C1C"/>
                </a:solidFill>
                <a:effectLst/>
                <a:uLnTx/>
                <a:uFillTx/>
                <a:latin typeface="Twinkl"/>
                <a:ea typeface="+mn-ea"/>
                <a:cs typeface="+mn-cs"/>
              </a:rPr>
              <a:t>×</a:t>
            </a:r>
          </a:p>
        </p:txBody>
      </p:sp>
      <p:sp>
        <p:nvSpPr>
          <p:cNvPr id="67" name="Rectangular Callout 66"/>
          <p:cNvSpPr/>
          <p:nvPr/>
        </p:nvSpPr>
        <p:spPr>
          <a:xfrm>
            <a:off x="6303521" y="2904046"/>
            <a:ext cx="1789990" cy="1079884"/>
          </a:xfrm>
          <a:prstGeom prst="wedgeRectCallout">
            <a:avLst>
              <a:gd name="adj1" fmla="val 31991"/>
              <a:gd name="adj2" fmla="val 83981"/>
            </a:avLst>
          </a:prstGeom>
          <a:solidFill>
            <a:srgbClr val="C0DE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Can you think of a reason the census may not have been carried out in 1941? </a:t>
            </a:r>
          </a:p>
        </p:txBody>
      </p:sp>
      <p:sp>
        <p:nvSpPr>
          <p:cNvPr id="70" name="Rectangular Callout 69"/>
          <p:cNvSpPr/>
          <p:nvPr/>
        </p:nvSpPr>
        <p:spPr>
          <a:xfrm>
            <a:off x="5320224" y="5005296"/>
            <a:ext cx="2276408" cy="864440"/>
          </a:xfrm>
          <a:prstGeom prst="wedgeRectCallout">
            <a:avLst>
              <a:gd name="adj1" fmla="val 62548"/>
              <a:gd name="adj2" fmla="val -45849"/>
            </a:avLst>
          </a:prstGeom>
          <a:solidFill>
            <a:srgbClr val="C0DE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What </a:t>
            </a: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do you estimate the population might have been from the graph</a:t>
            </a: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71" name="Rectangular Callout 70"/>
          <p:cNvSpPr/>
          <p:nvPr/>
        </p:nvSpPr>
        <p:spPr>
          <a:xfrm>
            <a:off x="5130582" y="4082579"/>
            <a:ext cx="1785497" cy="864440"/>
          </a:xfrm>
          <a:prstGeom prst="wedgeRectCallout">
            <a:avLst>
              <a:gd name="adj1" fmla="val 89534"/>
              <a:gd name="adj2" fmla="val 46708"/>
            </a:avLst>
          </a:prstGeom>
          <a:solidFill>
            <a:srgbClr val="C0DE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(Hint</a:t>
            </a: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 think about an event that lasted from 1939 to 1945</a:t>
            </a: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
        <p:nvSpPr>
          <p:cNvPr id="69" name="Rectangular Callout 68"/>
          <p:cNvSpPr/>
          <p:nvPr/>
        </p:nvSpPr>
        <p:spPr>
          <a:xfrm>
            <a:off x="6186985" y="1883252"/>
            <a:ext cx="2677381" cy="2157102"/>
          </a:xfrm>
          <a:prstGeom prst="wedgeRectCallout">
            <a:avLst>
              <a:gd name="adj1" fmla="val -417"/>
              <a:gd name="adj2" fmla="val 73257"/>
            </a:avLst>
          </a:prstGeom>
          <a:solidFill>
            <a:srgbClr val="CCB5D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1941 was right in the middle of the Second World War. It could be that so many of the UT’s resources were engaged in this war that they were unable to carry out the census. From the graph, we can estimate that the population in 1941 was approximately </a:t>
            </a: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48 </a:t>
            </a:r>
            <a:r>
              <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rPr>
              <a:t>million</a:t>
            </a:r>
            <a:r>
              <a:rPr kumimoji="0" lang="en-GB" sz="1400" b="0" i="0" u="none" strike="noStrike" kern="1200" cap="none" spc="0" normalizeH="0" baseline="0" noProof="0" dirty="0" smtClean="0">
                <a:ln>
                  <a:noFill/>
                </a:ln>
                <a:solidFill>
                  <a:srgbClr val="1C1C1C"/>
                </a:solidFill>
                <a:effectLst/>
                <a:uLnTx/>
                <a:uFillTx/>
                <a:latin typeface="Twinkl" pitchFamily="50" charset="0"/>
                <a:ea typeface="+mn-ea"/>
                <a:cs typeface="+mn-cs"/>
              </a:rPr>
              <a:t>.</a:t>
            </a:r>
            <a:endParaRPr kumimoji="0" lang="en-GB" sz="1400" b="0" i="0" u="none" strike="noStrike" kern="1200" cap="none" spc="0" normalizeH="0" baseline="0" noProof="0" dirty="0">
              <a:ln>
                <a:noFill/>
              </a:ln>
              <a:solidFill>
                <a:srgbClr val="1C1C1C"/>
              </a:solidFill>
              <a:effectLst/>
              <a:uLnTx/>
              <a:uFillTx/>
              <a:latin typeface="Twinkl" pitchFamily="50" charset="0"/>
              <a:ea typeface="+mn-ea"/>
              <a:cs typeface="+mn-cs"/>
            </a:endParaRPr>
          </a:p>
        </p:txBody>
      </p:sp>
    </p:spTree>
    <p:extLst>
      <p:ext uri="{BB962C8B-B14F-4D97-AF65-F5344CB8AC3E}">
        <p14:creationId xmlns:p14="http://schemas.microsoft.com/office/powerpoint/2010/main" val="1433109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0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1"/>
                                        </p:tgtEl>
                                        <p:attrNameLst>
                                          <p:attrName>style.visibility</p:attrName>
                                        </p:attrNameLst>
                                      </p:cBhvr>
                                      <p:to>
                                        <p:strVal val="visible"/>
                                      </p:to>
                                    </p:set>
                                    <p:animEffect transition="in" filter="fade">
                                      <p:cBhvr>
                                        <p:cTn id="16" dur="500"/>
                                        <p:tgtEl>
                                          <p:spTgt spid="7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0"/>
                                        </p:tgtEl>
                                        <p:attrNameLst>
                                          <p:attrName>style.visibility</p:attrName>
                                        </p:attrNameLst>
                                      </p:cBhvr>
                                      <p:to>
                                        <p:strVal val="visible"/>
                                      </p:to>
                                    </p:set>
                                    <p:animEffect transition="in" filter="fade">
                                      <p:cBhvr>
                                        <p:cTn id="21" dur="500"/>
                                        <p:tgtEl>
                                          <p:spTgt spid="7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9"/>
                                        </p:tgtEl>
                                        <p:attrNameLst>
                                          <p:attrName>style.visibility</p:attrName>
                                        </p:attrNameLst>
                                      </p:cBhvr>
                                      <p:to>
                                        <p:strVal val="visible"/>
                                      </p:to>
                                    </p:set>
                                    <p:animEffect transition="in" filter="fade">
                                      <p:cBhvr>
                                        <p:cTn id="26" dur="500"/>
                                        <p:tgtEl>
                                          <p:spTgt spid="69"/>
                                        </p:tgtEl>
                                      </p:cBhvr>
                                    </p:animEffect>
                                  </p:childTnLst>
                                </p:cTn>
                              </p:par>
                              <p:par>
                                <p:cTn id="27" presetID="10" presetClass="exit" presetSubtype="0" fill="hold" grpId="1" nodeType="withEffect">
                                  <p:stCondLst>
                                    <p:cond delay="0"/>
                                  </p:stCondLst>
                                  <p:childTnLst>
                                    <p:animEffect transition="out" filter="fade">
                                      <p:cBhvr>
                                        <p:cTn id="28" dur="500"/>
                                        <p:tgtEl>
                                          <p:spTgt spid="67"/>
                                        </p:tgtEl>
                                      </p:cBhvr>
                                    </p:animEffect>
                                    <p:set>
                                      <p:cBhvr>
                                        <p:cTn id="29" dur="1" fill="hold">
                                          <p:stCondLst>
                                            <p:cond delay="499"/>
                                          </p:stCondLst>
                                        </p:cTn>
                                        <p:tgtEl>
                                          <p:spTgt spid="67"/>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71"/>
                                        </p:tgtEl>
                                      </p:cBhvr>
                                    </p:animEffect>
                                    <p:set>
                                      <p:cBhvr>
                                        <p:cTn id="32" dur="1" fill="hold">
                                          <p:stCondLst>
                                            <p:cond delay="499"/>
                                          </p:stCondLst>
                                        </p:cTn>
                                        <p:tgtEl>
                                          <p:spTgt spid="71"/>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70"/>
                                        </p:tgtEl>
                                      </p:cBhvr>
                                    </p:animEffect>
                                    <p:set>
                                      <p:cBhvr>
                                        <p:cTn id="35" dur="1" fill="hold">
                                          <p:stCondLst>
                                            <p:cond delay="499"/>
                                          </p:stCondLst>
                                        </p:cTn>
                                        <p:tgtEl>
                                          <p:spTgt spid="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7" grpId="0" animBg="1"/>
      <p:bldP spid="67" grpId="1" animBg="1"/>
      <p:bldP spid="70" grpId="0" animBg="1"/>
      <p:bldP spid="70" grpId="1" animBg="1"/>
      <p:bldP spid="71" grpId="0" animBg="1"/>
      <p:bldP spid="71" grpId="1" animBg="1"/>
      <p:bldP spid="69"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1FB98A13-3E6D-4552-8BAA-C06EBDB8DC74}" vid="{BA148D82-8A68-4E5E-8549-B02389151E22}"/>
    </a:ext>
  </a:extLst>
</a:theme>
</file>

<file path=ppt/theme/theme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1FB98A13-3E6D-4552-8BAA-C06EBDB8DC74}" vid="{BA148D82-8A68-4E5E-8549-B02389151E2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641</TotalTime>
  <Words>1071</Words>
  <Application>Microsoft Office PowerPoint</Application>
  <PresentationFormat>On-screen Show (4:3)</PresentationFormat>
  <Paragraphs>214</Paragraphs>
  <Slides>9</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Sassoon Infant Rg</vt:lpstr>
      <vt:lpstr>Calibri</vt:lpstr>
      <vt:lpstr>Twinkl</vt:lpstr>
      <vt:lpstr>Arial</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Fay</dc:creator>
  <cp:lastModifiedBy>Lindsay Baker</cp:lastModifiedBy>
  <cp:revision>134</cp:revision>
  <dcterms:created xsi:type="dcterms:W3CDTF">2019-09-09T13:47:18Z</dcterms:created>
  <dcterms:modified xsi:type="dcterms:W3CDTF">2020-04-20T14:54:08Z</dcterms:modified>
</cp:coreProperties>
</file>